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1" r:id="rId3"/>
    <p:sldId id="315" r:id="rId4"/>
    <p:sldId id="490" r:id="rId5"/>
    <p:sldId id="540" r:id="rId6"/>
    <p:sldId id="549" r:id="rId7"/>
    <p:sldId id="571" r:id="rId8"/>
    <p:sldId id="569" r:id="rId9"/>
    <p:sldId id="573" r:id="rId10"/>
    <p:sldId id="574" r:id="rId11"/>
    <p:sldId id="550" r:id="rId12"/>
    <p:sldId id="570" r:id="rId13"/>
    <p:sldId id="575" r:id="rId14"/>
    <p:sldId id="551" r:id="rId15"/>
    <p:sldId id="584" r:id="rId16"/>
    <p:sldId id="577" r:id="rId17"/>
    <p:sldId id="576" r:id="rId18"/>
    <p:sldId id="578" r:id="rId19"/>
    <p:sldId id="579" r:id="rId20"/>
    <p:sldId id="580" r:id="rId21"/>
    <p:sldId id="585" r:id="rId22"/>
    <p:sldId id="581" r:id="rId23"/>
    <p:sldId id="568" r:id="rId24"/>
    <p:sldId id="541" r:id="rId25"/>
  </p:sldIdLst>
  <p:sldSz cx="9144000" cy="5143500" type="screen16x9"/>
  <p:notesSz cx="6669088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pos="307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a" initials="R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0000FF"/>
    <a:srgbClr val="336600"/>
    <a:srgbClr val="C030B9"/>
    <a:srgbClr val="00CC00"/>
    <a:srgbClr val="004884"/>
    <a:srgbClr val="2D79AA"/>
    <a:srgbClr val="990000"/>
    <a:srgbClr val="003A69"/>
    <a:srgbClr val="00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23" autoAdjust="0"/>
    <p:restoredTop sz="93447" autoAdjust="0"/>
  </p:normalViewPr>
  <p:slideViewPr>
    <p:cSldViewPr snapToGrid="0" snapToObjects="1" showGuides="1">
      <p:cViewPr varScale="1">
        <p:scale>
          <a:sx n="84" d="100"/>
          <a:sy n="84" d="100"/>
        </p:scale>
        <p:origin x="880" y="56"/>
      </p:cViewPr>
      <p:guideLst>
        <p:guide orient="horz" pos="2974"/>
        <p:guide pos="3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9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t>09/09/2025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t>09/09/2025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1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17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297581"/>
            <a:ext cx="9165896" cy="280916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4929294"/>
            <a:ext cx="9165896" cy="228758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3791060"/>
            <a:ext cx="9165896" cy="546917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305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4334" y="2364002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3862373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14334" y="1609751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3" y="147081"/>
            <a:ext cx="2821884" cy="924167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469"/>
            <a:ext cx="9144000" cy="57912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161098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414" y="803435"/>
            <a:ext cx="8228898" cy="3818479"/>
          </a:xfrm>
        </p:spPr>
        <p:txBody>
          <a:bodyPr/>
          <a:lstStyle/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49023"/>
            <a:ext cx="7772400" cy="40011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4001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8B0D3-A9CD-5C4F-A667-6FD8B0D6862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D7B-B964-C14F-A05F-9D441837C0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7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MASTER II LIVELLO ANALISI CHIMICHE E CHIMICO-TOSSICOLOGICHE FORENSI. Bologna 14 Settembre 2019</a:t>
            </a:r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871663"/>
            <a:ext cx="8185150" cy="2441575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Giornata di Studio ENEA-CASD C.R. Frascati May 15</a:t>
            </a:r>
            <a:r>
              <a:rPr lang="it-IT" baseline="30000" dirty="0">
                <a:solidFill>
                  <a:srgbClr val="FF0000"/>
                </a:solidFill>
              </a:rPr>
              <a:t>th</a:t>
            </a:r>
            <a:r>
              <a:rPr lang="it-IT" dirty="0">
                <a:solidFill>
                  <a:srgbClr val="FF0000"/>
                </a:solidFill>
              </a:rPr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34549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Giornata di Studio ENEA-CASD C.R. Frascati May 15</a:t>
            </a:r>
            <a:r>
              <a:rPr lang="it-IT" baseline="30000" dirty="0">
                <a:solidFill>
                  <a:srgbClr val="FF0000"/>
                </a:solidFill>
              </a:rPr>
              <a:t>th</a:t>
            </a:r>
            <a:r>
              <a:rPr lang="it-IT" dirty="0">
                <a:solidFill>
                  <a:srgbClr val="FF0000"/>
                </a:solidFill>
              </a:rPr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3" y="204788"/>
            <a:ext cx="3008313" cy="438983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3" y="768549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FF0000"/>
                </a:solidFill>
              </a:rPr>
              <a:t>Giornata di Studio ENEA-CASD C.R. Frascati May 15</a:t>
            </a:r>
            <a:r>
              <a:rPr lang="it-IT" baseline="30000" dirty="0">
                <a:solidFill>
                  <a:srgbClr val="FF0000"/>
                </a:solidFill>
              </a:rPr>
              <a:t>th</a:t>
            </a:r>
            <a:r>
              <a:rPr lang="it-IT" dirty="0">
                <a:solidFill>
                  <a:srgbClr val="FF0000"/>
                </a:solidFill>
              </a:rPr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0232"/>
            <a:ext cx="3008313" cy="4389835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804731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16141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3717728"/>
            <a:ext cx="5486400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307777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47833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/>
              <a:t>Immagine a tutto schermo con box per testo bianco su sfondo scuro</a:t>
            </a:r>
            <a:br>
              <a:rPr lang="it-IT" dirty="0"/>
            </a:br>
            <a:r>
              <a:rPr lang="it-IT" dirty="0"/>
              <a:t>Cliccare sull’icona per inserire l’immagine (non utilizzare copia/incolla)</a:t>
            </a:r>
            <a:br>
              <a:rPr lang="it-IT" dirty="0"/>
            </a:br>
            <a:r>
              <a:rPr lang="it-IT" dirty="0"/>
              <a:t>Dimensioni immagine: </a:t>
            </a:r>
            <a:br>
              <a:rPr lang="it-IT" dirty="0"/>
            </a:br>
            <a:r>
              <a:rPr lang="it-IT" dirty="0"/>
              <a:t>Risoluzione a 160dpi</a:t>
            </a:r>
            <a:br>
              <a:rPr lang="it-IT" dirty="0"/>
            </a:br>
            <a:r>
              <a:rPr lang="it-IT" dirty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6800" y="3270043"/>
            <a:ext cx="7242444" cy="603647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3087476" y="566673"/>
            <a:ext cx="3240000" cy="324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2471650"/>
            <a:ext cx="9144000" cy="68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287698"/>
            <a:ext cx="3700296" cy="1175706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Autore e </a:t>
            </a:r>
          </a:p>
          <a:p>
            <a:pPr lvl="0"/>
            <a:r>
              <a:rPr lang="it-IT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8926"/>
            <a:ext cx="9144000" cy="57912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284590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3414" y="794113"/>
            <a:ext cx="82296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90398" y="4767264"/>
            <a:ext cx="4964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59472"/>
            <a:ext cx="936564" cy="281636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86021" y="4767263"/>
            <a:ext cx="660070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3" r:id="rId4"/>
    <p:sldLayoutId id="2147483656" r:id="rId5"/>
    <p:sldLayoutId id="2147483660" r:id="rId6"/>
    <p:sldLayoutId id="2147483657" r:id="rId7"/>
    <p:sldLayoutId id="2147483658" r:id="rId8"/>
    <p:sldLayoutId id="2147483661" r:id="rId9"/>
    <p:sldLayoutId id="2147483663" r:id="rId10"/>
    <p:sldLayoutId id="2147483664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514334" y="2731770"/>
            <a:ext cx="8440818" cy="1600438"/>
          </a:xfrm>
        </p:spPr>
        <p:txBody>
          <a:bodyPr/>
          <a:lstStyle/>
          <a:p>
            <a:r>
              <a:rPr lang="it-IT" sz="1600" dirty="0"/>
              <a:t>V. Lazic, </a:t>
            </a:r>
            <a:r>
              <a:rPr lang="it-IT" sz="1600" b="0" dirty="0"/>
              <a:t>S. Almaviva, M. </a:t>
            </a:r>
            <a:r>
              <a:rPr lang="it-IT" sz="1600" b="0" dirty="0" err="1"/>
              <a:t>Scisciò</a:t>
            </a:r>
            <a:r>
              <a:rPr lang="it-IT" sz="1600" b="0" dirty="0"/>
              <a:t>, M. Alonzo, B. Grau, M. R. D. Rodrigues, G. </a:t>
            </a:r>
            <a:r>
              <a:rPr lang="it-IT" sz="1600" b="0" dirty="0" err="1"/>
              <a:t>Petringa</a:t>
            </a:r>
            <a:r>
              <a:rPr lang="it-IT" sz="1600" b="0" dirty="0"/>
              <a:t>, A. Bonasera, R. Catalano, E. </a:t>
            </a:r>
            <a:r>
              <a:rPr lang="it-IT" sz="1600" b="0" dirty="0" err="1"/>
              <a:t>Domenicone</a:t>
            </a:r>
            <a:r>
              <a:rPr lang="it-IT" sz="1600" b="0" dirty="0"/>
              <a:t>, P. L. Andreoli, D. </a:t>
            </a:r>
            <a:r>
              <a:rPr lang="it-IT" sz="1600" b="0" dirty="0" err="1"/>
              <a:t>Batani</a:t>
            </a:r>
            <a:r>
              <a:rPr lang="it-IT" sz="1600" b="0" dirty="0"/>
              <a:t>, K. </a:t>
            </a:r>
            <a:r>
              <a:rPr lang="it-IT" sz="1600" b="0" dirty="0" err="1"/>
              <a:t>Batani</a:t>
            </a:r>
            <a:r>
              <a:rPr lang="it-IT" sz="1600" b="0" dirty="0"/>
              <a:t>, M. Cipriani, G. A. P. </a:t>
            </a:r>
            <a:r>
              <a:rPr lang="it-IT" sz="1600" b="0" dirty="0" err="1"/>
              <a:t>Cirrone</a:t>
            </a:r>
            <a:r>
              <a:rPr lang="it-IT" sz="1600" b="0" dirty="0"/>
              <a:t>, G. Cristofari, E. Di Ferdinando, D. </a:t>
            </a:r>
            <a:r>
              <a:rPr lang="it-IT" sz="1600" b="0" dirty="0" err="1"/>
              <a:t>Dubresson</a:t>
            </a:r>
            <a:r>
              <a:rPr lang="it-IT" sz="1600" b="0" dirty="0"/>
              <a:t>, L. Giuffrida, D. Margarone, M. Nocente, F. Schillaci, M. </a:t>
            </a:r>
            <a:r>
              <a:rPr lang="it-IT" sz="1600" b="0" dirty="0" err="1"/>
              <a:t>Tryus</a:t>
            </a:r>
            <a:r>
              <a:rPr lang="it-IT" sz="1600" b="0" dirty="0"/>
              <a:t>, C. Verona, and F. Consoli.</a:t>
            </a:r>
          </a:p>
          <a:p>
            <a:endParaRPr lang="it-IT" dirty="0"/>
          </a:p>
          <a:p>
            <a:r>
              <a:rPr lang="it-IT" sz="1600" b="0" dirty="0"/>
              <a:t>ENEA, </a:t>
            </a:r>
            <a:r>
              <a:rPr lang="it-IT" sz="1600" b="0" dirty="0" err="1"/>
              <a:t>Dept</a:t>
            </a:r>
            <a:r>
              <a:rPr lang="it-IT" sz="1600" b="0" dirty="0"/>
              <a:t>. NUC, Frascati (RM), </a:t>
            </a:r>
            <a:r>
              <a:rPr lang="it-IT" sz="1600" b="0" dirty="0" err="1"/>
              <a:t>Italy</a:t>
            </a:r>
            <a:endParaRPr lang="it-IT" sz="1600" b="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1454" y="1117309"/>
            <a:ext cx="8623698" cy="1477328"/>
          </a:xfrm>
        </p:spPr>
        <p:txBody>
          <a:bodyPr/>
          <a:lstStyle/>
          <a:p>
            <a:r>
              <a:rPr lang="en-US" sz="2400" dirty="0"/>
              <a:t>Characterization of boron irradiated by laser-driven protons in high-repetition-rate petawatt-range experiments by laser induced breakdown spectroscopy</a:t>
            </a:r>
            <a:endParaRPr lang="en-GB" sz="24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331454" y="4427608"/>
            <a:ext cx="7927139" cy="369332"/>
          </a:xfrm>
        </p:spPr>
        <p:txBody>
          <a:bodyPr/>
          <a:lstStyle/>
          <a:p>
            <a:r>
              <a:rPr lang="it-IT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11/09/2025, IWPBF</a:t>
            </a:r>
          </a:p>
        </p:txBody>
      </p:sp>
    </p:spTree>
    <p:extLst>
      <p:ext uri="{BB962C8B-B14F-4D97-AF65-F5344CB8AC3E}">
        <p14:creationId xmlns:p14="http://schemas.microsoft.com/office/powerpoint/2010/main" val="168233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CFB99-1505-20B2-DD6D-04552BCD6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E35CBB-E0AB-2DDB-FEB0-AA4EB1F0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8074A6-8DBE-1329-A9F0-8403B728EF94}"/>
              </a:ext>
            </a:extLst>
          </p:cNvPr>
          <p:cNvSpPr txBox="1"/>
          <p:nvPr/>
        </p:nvSpPr>
        <p:spPr>
          <a:xfrm>
            <a:off x="80241" y="788093"/>
            <a:ext cx="8592226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Example</a:t>
            </a:r>
            <a:r>
              <a:rPr lang="it-IT" b="1" dirty="0">
                <a:solidFill>
                  <a:srgbClr val="0000FF"/>
                </a:solidFill>
              </a:rPr>
              <a:t> – stand-off LIBS </a:t>
            </a:r>
            <a:r>
              <a:rPr lang="it-IT" b="1" dirty="0" err="1">
                <a:solidFill>
                  <a:srgbClr val="0000FF"/>
                </a:solidFill>
              </a:rPr>
              <a:t>measurements</a:t>
            </a:r>
            <a:r>
              <a:rPr lang="it-IT" b="1" dirty="0">
                <a:solidFill>
                  <a:srgbClr val="0000FF"/>
                </a:solidFill>
              </a:rPr>
              <a:t> on FTU </a:t>
            </a:r>
            <a:r>
              <a:rPr lang="it-IT" b="1" dirty="0" err="1">
                <a:solidFill>
                  <a:srgbClr val="0000FF"/>
                </a:solidFill>
              </a:rPr>
              <a:t>wall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endParaRPr lang="en-US" sz="1400" dirty="0"/>
          </a:p>
          <a:p>
            <a:endParaRPr lang="it-IT" sz="1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7E16512-1023-5F5F-B85E-CD95DB1C8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4" t="11818" r="16328" b="1000"/>
          <a:stretch>
            <a:fillRect/>
          </a:stretch>
        </p:blipFill>
        <p:spPr bwMode="auto">
          <a:xfrm>
            <a:off x="80241" y="1328365"/>
            <a:ext cx="2154365" cy="371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C3A6666-5ECD-9419-02A7-9E29F48B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97" y="1136248"/>
            <a:ext cx="2163820" cy="174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C9C94E2-D137-A162-78D6-125CA3EE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75" y="1173179"/>
            <a:ext cx="2154365" cy="170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9F751B6-6F2F-3469-9E43-D71B0184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24" y="2838466"/>
            <a:ext cx="2310794" cy="18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653EBFB-F7F7-2C24-5588-600EBE81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889" y="2844688"/>
            <a:ext cx="2135952" cy="182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B6997C4E-3799-1BD5-572C-03721240009B}"/>
              </a:ext>
            </a:extLst>
          </p:cNvPr>
          <p:cNvSpPr/>
          <p:nvPr/>
        </p:nvSpPr>
        <p:spPr>
          <a:xfrm>
            <a:off x="6894762" y="1694587"/>
            <a:ext cx="2310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2FEC8D-2854-0877-2EEE-1E2515711C87}"/>
              </a:ext>
            </a:extLst>
          </p:cNvPr>
          <p:cNvSpPr txBox="1"/>
          <p:nvPr/>
        </p:nvSpPr>
        <p:spPr>
          <a:xfrm>
            <a:off x="2564624" y="4620280"/>
            <a:ext cx="6274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Deuterium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(plus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hydrogen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)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was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detected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for the first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five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pulses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. The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highest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D/H ratio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is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at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the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wall</a:t>
            </a:r>
            <a:r>
              <a:rPr lang="it-IT" altLang="en-US" sz="1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FF0000"/>
                </a:solidFill>
                <a:cs typeface="Times New Roman" pitchFamily="18" charset="0"/>
              </a:rPr>
              <a:t>surface</a:t>
            </a:r>
            <a:endParaRPr lang="it-IT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0E4436D-05DC-38E3-B8EE-4BF270C69749}"/>
              </a:ext>
            </a:extLst>
          </p:cNvPr>
          <p:cNvSpPr txBox="1"/>
          <p:nvPr/>
        </p:nvSpPr>
        <p:spPr>
          <a:xfrm>
            <a:off x="7232139" y="2148512"/>
            <a:ext cx="18019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i="1" dirty="0">
                <a:solidFill>
                  <a:schemeClr val="tx1"/>
                </a:solidFill>
              </a:rPr>
              <a:t>“Detection by LIBS of the deuterium retained in the FTU toroidal limiter, Nuclear Materials and Energy 18 (2019) 208–211.</a:t>
            </a:r>
            <a:endParaRPr lang="it-IT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4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D7108-16C3-4A32-B838-0C4EB0E4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38"/>
            <a:ext cx="9037020" cy="400110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it-IT" dirty="0"/>
              <a:t>LIBS – </a:t>
            </a:r>
            <a:r>
              <a:rPr lang="it-IT" dirty="0" err="1"/>
              <a:t>correlation</a:t>
            </a:r>
            <a:r>
              <a:rPr lang="it-IT" dirty="0"/>
              <a:t> studies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D73F40-663F-F98D-CA1E-482A4B9DE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537" y="3572884"/>
            <a:ext cx="1669750" cy="15724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4D8B401-6307-E5E1-B3A6-8250EF670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23" b="51351"/>
          <a:stretch/>
        </p:blipFill>
        <p:spPr>
          <a:xfrm>
            <a:off x="26548" y="1392437"/>
            <a:ext cx="2774348" cy="20681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196E920-B6C0-2579-01FC-952974279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74" t="51544" b="2531"/>
          <a:stretch/>
        </p:blipFill>
        <p:spPr>
          <a:xfrm>
            <a:off x="2637609" y="1557669"/>
            <a:ext cx="2779343" cy="1921778"/>
          </a:xfrm>
          <a:prstGeom prst="rect">
            <a:avLst/>
          </a:prstGeom>
        </p:spPr>
      </p:pic>
      <p:sp useBgFill="1">
        <p:nvSpPr>
          <p:cNvPr id="11" name="CasellaDiTesto 10">
            <a:extLst>
              <a:ext uri="{FF2B5EF4-FFF2-40B4-BE49-F238E27FC236}">
                <a16:creationId xmlns:a16="http://schemas.microsoft.com/office/drawing/2014/main" id="{088CF0C8-E48B-5011-1EBA-ED646BA89697}"/>
              </a:ext>
            </a:extLst>
          </p:cNvPr>
          <p:cNvSpPr txBox="1"/>
          <p:nvPr/>
        </p:nvSpPr>
        <p:spPr>
          <a:xfrm>
            <a:off x="5549462" y="1392437"/>
            <a:ext cx="3531479" cy="1572484"/>
          </a:xfrm>
          <a:prstGeom prst="rect">
            <a:avLst/>
          </a:prstGeom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Fragment of oil paint “Emmaus Dinner” by F. Bellini,  XVII century 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dirty="0"/>
              <a:t>Correlation Si-Al  </a:t>
            </a:r>
            <a:r>
              <a:rPr lang="en-US" sz="1400" dirty="0"/>
              <a:t>means the use of kaolinite (Al2O3•2SiO2•2H2O)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/>
                </a:solidFill>
              </a:rPr>
              <a:t>Correlation Pb-C </a:t>
            </a:r>
            <a:r>
              <a:rPr lang="en-US" sz="1400" dirty="0">
                <a:solidFill>
                  <a:schemeClr val="tx1"/>
                </a:solidFill>
              </a:rPr>
              <a:t>means the  use of Lead </a:t>
            </a:r>
            <a:r>
              <a:rPr lang="en-US" sz="1400" dirty="0"/>
              <a:t>White pigment (2PbCO3Pb(OH)2), </a:t>
            </a:r>
            <a:endParaRPr lang="it-IT" sz="1200" i="1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E49639-0D9C-0520-AA08-CD02AAEBA2CC}"/>
              </a:ext>
            </a:extLst>
          </p:cNvPr>
          <p:cNvSpPr txBox="1"/>
          <p:nvPr/>
        </p:nvSpPr>
        <p:spPr>
          <a:xfrm>
            <a:off x="80241" y="807234"/>
            <a:ext cx="8956778" cy="83099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Correlation</a:t>
            </a:r>
            <a:r>
              <a:rPr lang="it-IT" b="1" dirty="0">
                <a:solidFill>
                  <a:srgbClr val="0000FF"/>
                </a:solidFill>
              </a:rPr>
              <a:t> studies </a:t>
            </a:r>
            <a:r>
              <a:rPr lang="it-IT" b="1" dirty="0" err="1">
                <a:solidFill>
                  <a:srgbClr val="0000FF"/>
                </a:solidFill>
              </a:rPr>
              <a:t>between</a:t>
            </a:r>
            <a:r>
              <a:rPr lang="it-IT" b="1" dirty="0">
                <a:solidFill>
                  <a:srgbClr val="0000FF"/>
                </a:solidFill>
              </a:rPr>
              <a:t> the </a:t>
            </a:r>
            <a:r>
              <a:rPr lang="it-IT" b="1" dirty="0" err="1">
                <a:solidFill>
                  <a:srgbClr val="0000FF"/>
                </a:solidFill>
              </a:rPr>
              <a:t>elements</a:t>
            </a:r>
            <a:r>
              <a:rPr lang="it-IT" b="1" dirty="0">
                <a:solidFill>
                  <a:srgbClr val="0000FF"/>
                </a:solidFill>
              </a:rPr>
              <a:t> in one or more </a:t>
            </a:r>
            <a:r>
              <a:rPr lang="it-IT" b="1" dirty="0" err="1">
                <a:solidFill>
                  <a:srgbClr val="0000FF"/>
                </a:solidFill>
              </a:rPr>
              <a:t>layers</a:t>
            </a:r>
            <a:r>
              <a:rPr lang="it-IT" b="1" dirty="0">
                <a:solidFill>
                  <a:srgbClr val="0000FF"/>
                </a:solidFill>
              </a:rPr>
              <a:t>: </a:t>
            </a:r>
            <a:r>
              <a:rPr lang="en-US" dirty="0"/>
              <a:t>helps to identify material or origin of the elements </a:t>
            </a:r>
          </a:p>
          <a:p>
            <a:r>
              <a:rPr lang="it-IT" b="1" dirty="0">
                <a:solidFill>
                  <a:srgbClr val="0000FF"/>
                </a:solidFill>
              </a:rPr>
              <a:t> </a:t>
            </a:r>
            <a:endParaRPr lang="it-IT" sz="16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69428F9-FC3A-1A30-2ACA-30494C35BFD0}"/>
              </a:ext>
            </a:extLst>
          </p:cNvPr>
          <p:cNvSpPr txBox="1"/>
          <p:nvPr/>
        </p:nvSpPr>
        <p:spPr>
          <a:xfrm>
            <a:off x="5416952" y="3857128"/>
            <a:ext cx="3663989" cy="830997"/>
          </a:xfrm>
          <a:prstGeom prst="rect">
            <a:avLst/>
          </a:prstGeom>
          <a:solidFill>
            <a:srgbClr val="E4E4E4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/>
              <a:t>Identification of materials in oil paintings through studies of correlations and ratios between the element line intensities during LIBS stratigraphy, </a:t>
            </a:r>
            <a:r>
              <a:rPr lang="en-US" sz="1200" i="1" dirty="0" err="1"/>
              <a:t>Spectrochim</a:t>
            </a:r>
            <a:r>
              <a:rPr lang="en-US" sz="1200" i="1" dirty="0"/>
              <a:t>. Acta Part B 201 (2023) 106601</a:t>
            </a:r>
            <a:endParaRPr lang="it-IT" sz="1200" i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44976D2-1C21-125C-79C8-B4E332C1B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6" y="3467052"/>
            <a:ext cx="2553153" cy="1692708"/>
          </a:xfrm>
          <a:prstGeom prst="rect">
            <a:avLst/>
          </a:prstGeom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04A52561-CA38-7FFD-1EE2-94936EA08644}"/>
              </a:ext>
            </a:extLst>
          </p:cNvPr>
          <p:cNvSpPr/>
          <p:nvPr/>
        </p:nvSpPr>
        <p:spPr>
          <a:xfrm>
            <a:off x="2800896" y="4313406"/>
            <a:ext cx="315684" cy="1214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30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B8DF2-EC30-3C7C-FFAF-6ADE6262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A751B-7AB8-7722-2588-CC35021D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38"/>
            <a:ext cx="9037020" cy="400110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it-IT" dirty="0"/>
              <a:t>LIBS – </a:t>
            </a:r>
            <a:r>
              <a:rPr lang="it-IT" dirty="0" err="1"/>
              <a:t>correlation</a:t>
            </a:r>
            <a:r>
              <a:rPr lang="it-IT" dirty="0"/>
              <a:t> studies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E7DF3D-DA77-F19D-FEB8-81CF31909C73}"/>
              </a:ext>
            </a:extLst>
          </p:cNvPr>
          <p:cNvSpPr txBox="1"/>
          <p:nvPr/>
        </p:nvSpPr>
        <p:spPr>
          <a:xfrm>
            <a:off x="80241" y="807234"/>
            <a:ext cx="8956778" cy="55399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Tile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extracted</a:t>
            </a:r>
            <a:r>
              <a:rPr lang="it-IT" b="1" dirty="0">
                <a:solidFill>
                  <a:srgbClr val="0000FF"/>
                </a:solidFill>
              </a:rPr>
              <a:t> from the FTU tokamak: </a:t>
            </a:r>
            <a:r>
              <a:rPr lang="en-US" dirty="0"/>
              <a:t>LIBS depth profiling at 40 different positions to study the element distributions in 2D and in depth. 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endParaRPr lang="it-IT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4500-10F2-9B0E-1760-7B6C07CB0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1361232"/>
            <a:ext cx="2675729" cy="197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5C0567C-3B15-56DF-F0DE-772C0B82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299" y="1443978"/>
            <a:ext cx="2524691" cy="287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0B1E3E7-3815-3644-3604-BE38F3A1B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19615" r="72380" b="11924"/>
          <a:stretch/>
        </p:blipFill>
        <p:spPr bwMode="auto">
          <a:xfrm>
            <a:off x="2938136" y="3255033"/>
            <a:ext cx="2441584" cy="188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69F90D3-96AB-9708-BC59-8BFEF4DA6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232" r="71602" b="11067"/>
          <a:stretch/>
        </p:blipFill>
        <p:spPr bwMode="auto">
          <a:xfrm>
            <a:off x="5438144" y="1492815"/>
            <a:ext cx="2581280" cy="189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B3103D-498D-4323-FED1-6D46C001F959}"/>
              </a:ext>
            </a:extLst>
          </p:cNvPr>
          <p:cNvSpPr txBox="1"/>
          <p:nvPr/>
        </p:nvSpPr>
        <p:spPr>
          <a:xfrm>
            <a:off x="6739401" y="1963433"/>
            <a:ext cx="105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tx2"/>
                </a:solidFill>
              </a:rPr>
              <a:t>Boron</a:t>
            </a:r>
            <a:r>
              <a:rPr lang="it-IT" sz="1400" b="1" dirty="0">
                <a:solidFill>
                  <a:schemeClr val="tx2"/>
                </a:solidFill>
              </a:rPr>
              <a:t> (B)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ACD6F3-EC72-BCDA-333C-0CF0B4189689}"/>
              </a:ext>
            </a:extLst>
          </p:cNvPr>
          <p:cNvSpPr txBox="1"/>
          <p:nvPr/>
        </p:nvSpPr>
        <p:spPr>
          <a:xfrm>
            <a:off x="4456792" y="3778381"/>
            <a:ext cx="92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tx2"/>
                </a:solidFill>
              </a:rPr>
              <a:t>Iron</a:t>
            </a:r>
            <a:r>
              <a:rPr lang="it-IT" sz="1400" b="1" dirty="0">
                <a:solidFill>
                  <a:schemeClr val="tx2"/>
                </a:solidFill>
              </a:rPr>
              <a:t> (Fe)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F712D9E-4A1D-E129-7F93-BE00996D2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19743" r="72308" b="11795"/>
          <a:stretch/>
        </p:blipFill>
        <p:spPr bwMode="auto">
          <a:xfrm>
            <a:off x="5464649" y="3291282"/>
            <a:ext cx="2413595" cy="185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E30EA7-64CC-3FF8-6912-248D03DCDAF6}"/>
              </a:ext>
            </a:extLst>
          </p:cNvPr>
          <p:cNvSpPr txBox="1"/>
          <p:nvPr/>
        </p:nvSpPr>
        <p:spPr>
          <a:xfrm>
            <a:off x="6610955" y="3778381"/>
            <a:ext cx="1149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tx2"/>
                </a:solidFill>
              </a:rPr>
              <a:t>Litium</a:t>
            </a:r>
            <a:r>
              <a:rPr lang="it-IT" sz="1400" b="1" dirty="0">
                <a:solidFill>
                  <a:schemeClr val="tx2"/>
                </a:solidFill>
              </a:rPr>
              <a:t> (Li)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2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B1ED-5769-8452-C35F-21DD5B286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804ACF-8C5E-52AC-049C-3C350A975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38"/>
            <a:ext cx="9037020" cy="400110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it-IT" dirty="0"/>
              <a:t>LIBS – </a:t>
            </a:r>
            <a:r>
              <a:rPr lang="it-IT" dirty="0" err="1"/>
              <a:t>correlation</a:t>
            </a:r>
            <a:r>
              <a:rPr lang="it-IT" dirty="0"/>
              <a:t> studies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7B3AD7-DEFA-9A0E-2A3B-3505A32BCF77}"/>
              </a:ext>
            </a:extLst>
          </p:cNvPr>
          <p:cNvSpPr txBox="1"/>
          <p:nvPr/>
        </p:nvSpPr>
        <p:spPr>
          <a:xfrm>
            <a:off x="80241" y="807234"/>
            <a:ext cx="8956778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Tile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extracted</a:t>
            </a:r>
            <a:r>
              <a:rPr lang="it-IT" b="1" dirty="0">
                <a:solidFill>
                  <a:srgbClr val="0000FF"/>
                </a:solidFill>
              </a:rPr>
              <a:t> from the FTU tokamak: </a:t>
            </a:r>
            <a:r>
              <a:rPr lang="en-US" dirty="0"/>
              <a:t> 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endParaRPr lang="it-IT" sz="16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79B9BD-AF0D-3263-DEA0-806E78D02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17948" r="71694" b="11154"/>
          <a:stretch/>
        </p:blipFill>
        <p:spPr bwMode="auto">
          <a:xfrm>
            <a:off x="156503" y="2236762"/>
            <a:ext cx="3104857" cy="233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42EBE5-AA92-F89F-B83B-37E8E7315423}"/>
              </a:ext>
            </a:extLst>
          </p:cNvPr>
          <p:cNvSpPr txBox="1"/>
          <p:nvPr/>
        </p:nvSpPr>
        <p:spPr>
          <a:xfrm>
            <a:off x="961330" y="2019553"/>
            <a:ext cx="176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tx2"/>
                </a:solidFill>
              </a:rPr>
              <a:t>Correlation</a:t>
            </a:r>
            <a:r>
              <a:rPr lang="it-IT" sz="1400" b="1" dirty="0">
                <a:solidFill>
                  <a:schemeClr val="tx2"/>
                </a:solidFill>
              </a:rPr>
              <a:t> Cr-Fe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60398A-FFCF-C2E1-E4D5-9E6935136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17949" r="71875" b="11282"/>
          <a:stretch/>
        </p:blipFill>
        <p:spPr bwMode="auto">
          <a:xfrm>
            <a:off x="4746055" y="2236762"/>
            <a:ext cx="3010486" cy="23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6F4B90-923C-78DC-2FDC-4DCCF8510874}"/>
              </a:ext>
            </a:extLst>
          </p:cNvPr>
          <p:cNvSpPr txBox="1"/>
          <p:nvPr/>
        </p:nvSpPr>
        <p:spPr>
          <a:xfrm>
            <a:off x="5532727" y="2019553"/>
            <a:ext cx="176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chemeClr val="tx2"/>
                </a:solidFill>
              </a:rPr>
              <a:t>Correlation</a:t>
            </a:r>
            <a:r>
              <a:rPr lang="it-IT" sz="1400" b="1" dirty="0">
                <a:solidFill>
                  <a:schemeClr val="tx2"/>
                </a:solidFill>
              </a:rPr>
              <a:t> Li-K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E307638-9F88-341A-A9F5-A167CAC6A15E}"/>
              </a:ext>
            </a:extLst>
          </p:cNvPr>
          <p:cNvSpPr/>
          <p:nvPr/>
        </p:nvSpPr>
        <p:spPr>
          <a:xfrm>
            <a:off x="155477" y="1112503"/>
            <a:ext cx="880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Boron and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other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impurities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 from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external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 sources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preferentially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 accumulate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farther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 from the FTU </a:t>
            </a:r>
            <a:r>
              <a:rPr lang="it-IT" altLang="en-US" dirty="0" err="1">
                <a:solidFill>
                  <a:srgbClr val="FF0000"/>
                </a:solidFill>
                <a:cs typeface="Times New Roman" pitchFamily="18" charset="0"/>
              </a:rPr>
              <a:t>equatorial</a:t>
            </a:r>
            <a:r>
              <a:rPr lang="it-IT" altLang="en-US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D7B5C9F-4A6F-8E30-2614-E1CBAB3D62AD}"/>
              </a:ext>
            </a:extLst>
          </p:cNvPr>
          <p:cNvSpPr/>
          <p:nvPr/>
        </p:nvSpPr>
        <p:spPr>
          <a:xfrm>
            <a:off x="227242" y="4404836"/>
            <a:ext cx="345842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Correlation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found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between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Fe-Cr indicate the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contamination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(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sputtering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) from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stainless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steal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reactor’s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structure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. 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6FD8FD3-96E5-AA58-84A6-64BFA2FE844F}"/>
              </a:ext>
            </a:extLst>
          </p:cNvPr>
          <p:cNvSpPr/>
          <p:nvPr/>
        </p:nvSpPr>
        <p:spPr>
          <a:xfrm>
            <a:off x="4936555" y="4420058"/>
            <a:ext cx="345842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Correlation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found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between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Li-K indicate the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contamination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from the </a:t>
            </a:r>
            <a:r>
              <a:rPr lang="it-IT" altLang="en-US" sz="1400" dirty="0" err="1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same</a:t>
            </a:r>
            <a:r>
              <a:rPr lang="it-IT" altLang="en-US" sz="1400" dirty="0">
                <a:solidFill>
                  <a:srgbClr val="000000"/>
                </a:solidFill>
                <a:latin typeface="Calibri" pitchFamily="34" charset="0"/>
                <a:ea typeface="MS Gothic" pitchFamily="49" charset="-128"/>
                <a:cs typeface="Times New Roman" pitchFamily="18" charset="0"/>
              </a:rPr>
              <a:t> source.  </a:t>
            </a:r>
          </a:p>
        </p:txBody>
      </p:sp>
    </p:spTree>
    <p:extLst>
      <p:ext uri="{BB962C8B-B14F-4D97-AF65-F5344CB8AC3E}">
        <p14:creationId xmlns:p14="http://schemas.microsoft.com/office/powerpoint/2010/main" val="83715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D7108-16C3-4A32-B838-0C4EB0E4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9921A0-6EA2-3D24-D303-435BCF3CF2C4}"/>
              </a:ext>
            </a:extLst>
          </p:cNvPr>
          <p:cNvSpPr txBox="1"/>
          <p:nvPr/>
        </p:nvSpPr>
        <p:spPr>
          <a:xfrm>
            <a:off x="80241" y="807234"/>
            <a:ext cx="8956778" cy="190821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Experimental</a:t>
            </a:r>
            <a:r>
              <a:rPr lang="it-IT" b="1" dirty="0">
                <a:solidFill>
                  <a:srgbClr val="0000FF"/>
                </a:solidFill>
              </a:rPr>
              <a:t>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Sample: </a:t>
            </a:r>
            <a:r>
              <a:rPr lang="en-US" sz="1600" dirty="0"/>
              <a:t>B sample irradiated in a pitcher-catcher experiment of H-11B conducted at ELIMAIA-L3 in ELI-Beamlines (4 J, 30 fs, 3×1019 W/cm2).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LIBS measurements: </a:t>
            </a:r>
            <a:r>
              <a:rPr lang="en-US" sz="1600" dirty="0"/>
              <a:t>by applying 1000 laser pulses with ns duration and energy of 160 </a:t>
            </a:r>
            <a:r>
              <a:rPr lang="en-US" sz="1600" dirty="0" err="1"/>
              <a:t>mJ</a:t>
            </a:r>
            <a:r>
              <a:rPr lang="en-US" sz="1600" dirty="0"/>
              <a:t>; the laser spot diameter on sample was of 0.3 mm.</a:t>
            </a: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The depth profiling by LIBS was performed in four sample areas: at the front and back side, both at the sample’s center and its edge.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57CF11-3F07-847B-894A-3EC567996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60" y="2987692"/>
            <a:ext cx="5079330" cy="227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88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55A8E-9EFB-248A-B9AD-505248321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46679E-8CB6-468A-8B33-1C6445F9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EF1B52-59AC-E29A-EF43-F4836781E00E}"/>
              </a:ext>
            </a:extLst>
          </p:cNvPr>
          <p:cNvSpPr txBox="1"/>
          <p:nvPr/>
        </p:nvSpPr>
        <p:spPr>
          <a:xfrm>
            <a:off x="80241" y="807234"/>
            <a:ext cx="8956778" cy="81560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The average ablation rate was of about 0.1 µm/pulse.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Some inclusion or resolidified material hard to ablate, are present.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By LIBS, we found some inclusions rich in Ca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2DCF2D-14B8-C827-CCDC-B66DEC4FC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943"/>
          <a:stretch>
            <a:fillRect/>
          </a:stretch>
        </p:blipFill>
        <p:spPr>
          <a:xfrm>
            <a:off x="205740" y="1714500"/>
            <a:ext cx="1985779" cy="34054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F08945F-BE37-7FD4-407B-4929F9E636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90" t="5580" r="13194"/>
          <a:stretch>
            <a:fillRect/>
          </a:stretch>
        </p:blipFill>
        <p:spPr>
          <a:xfrm>
            <a:off x="2322160" y="2114282"/>
            <a:ext cx="3034759" cy="25069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29A14C-922D-5523-D087-B2CAAB748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980" y="1922239"/>
            <a:ext cx="3539582" cy="28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1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738CB-FFFE-0624-9754-CAFBCB449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CA820-7560-26A3-DB67-F666A141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D73570-1890-7871-46B8-A4841F4D2A36}"/>
              </a:ext>
            </a:extLst>
          </p:cNvPr>
          <p:cNvSpPr txBox="1"/>
          <p:nvPr/>
        </p:nvSpPr>
        <p:spPr>
          <a:xfrm>
            <a:off x="80241" y="807234"/>
            <a:ext cx="8956778" cy="73866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Data processing: </a:t>
            </a:r>
            <a:r>
              <a:rPr lang="en-US" sz="1600" dirty="0"/>
              <a:t>To achieve good signal-to-noise ratio (SNR) from some trace elements, successively the spectra were averaged over 11 measurements after discarding the first two laser shots, here considered as cleaning shots.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0BACE5-9595-E089-B740-680E0C8A4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556970"/>
            <a:ext cx="4814253" cy="3535030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62AFE3-C682-7DFE-2825-2DF50BD324BF}"/>
              </a:ext>
            </a:extLst>
          </p:cNvPr>
          <p:cNvSpPr txBox="1"/>
          <p:nvPr/>
        </p:nvSpPr>
        <p:spPr>
          <a:xfrm>
            <a:off x="6179820" y="2422575"/>
            <a:ext cx="2778742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An example of the full LIBS spectrum and some its details, obtained for the 100th laser pulse on the front center of the boron target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14DB-0A6F-091F-BEF0-29053098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286F7D-ABC8-3F83-334C-202F7EB9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79BAB1-895B-2EE0-D0C6-B3ED2648ADAB}"/>
              </a:ext>
            </a:extLst>
          </p:cNvPr>
          <p:cNvSpPr txBox="1"/>
          <p:nvPr/>
        </p:nvSpPr>
        <p:spPr>
          <a:xfrm>
            <a:off x="80241" y="807234"/>
            <a:ext cx="8956778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For the first ≈200 laser pulses, the overall plasma intensity progressively grows up due to the crater development and increase of the plasma temperature</a:t>
            </a:r>
            <a:r>
              <a:rPr lang="en-US" sz="1600" dirty="0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6B044D-98DD-4638-B9BC-B077C3A64D83}"/>
              </a:ext>
            </a:extLst>
          </p:cNvPr>
          <p:cNvSpPr txBox="1"/>
          <p:nvPr/>
        </p:nvSpPr>
        <p:spPr>
          <a:xfrm>
            <a:off x="5860134" y="3458895"/>
            <a:ext cx="277874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Peak line intensity from B I as a function of the laser pulse number for different measuring points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F4D9C14-B992-7B1B-A52F-B10128544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9677"/>
            <a:ext cx="5354042" cy="3782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177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47E29-5CEE-21E9-67D4-B916E2D96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7E727-A97B-C040-D30E-A3B55A1B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D208F2-8AE7-1E0D-88D9-81A71519D25F}"/>
              </a:ext>
            </a:extLst>
          </p:cNvPr>
          <p:cNvSpPr txBox="1"/>
          <p:nvPr/>
        </p:nvSpPr>
        <p:spPr>
          <a:xfrm>
            <a:off x="80241" y="807234"/>
            <a:ext cx="8956778" cy="81560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Top layer: first ≈100 pulses, equivalent to ≈10 µm: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This layer is rich in C, Ca and Mg; it contains also Si and Cr, plus traces of Cr, Li, K, Na. In some points, also Pb was detected.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84EEEF-C959-31B7-A58C-3841475BF39E}"/>
              </a:ext>
            </a:extLst>
          </p:cNvPr>
          <p:cNvSpPr txBox="1"/>
          <p:nvPr/>
        </p:nvSpPr>
        <p:spPr>
          <a:xfrm>
            <a:off x="1455420" y="4565710"/>
            <a:ext cx="72847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In depth distribution of C and Mg from their atomic line intensities normalized on B line;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51C90F-F631-7D70-170B-5443FD84A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1" y="1653917"/>
            <a:ext cx="7514984" cy="2880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9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043AF-6A0D-9848-2B8E-3C20DD5AB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32AD7-147C-A146-075D-18294F031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28BDA0-BBBC-1678-3477-95EB36AE2ED7}"/>
              </a:ext>
            </a:extLst>
          </p:cNvPr>
          <p:cNvSpPr txBox="1"/>
          <p:nvPr/>
        </p:nvSpPr>
        <p:spPr>
          <a:xfrm>
            <a:off x="80241" y="807234"/>
            <a:ext cx="3805959" cy="236988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Deep layers: &gt;100 pulses, depth 10-100 µm: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The central frontal part shows a huge increase in Al, Cu, Fe, Si and Mn (not shown) compared to the measurements performed at edges of the target.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The back central part of the target also has higher values of these elements than the peripheric points. Note: Cu was not detected at the edge of the target’s back.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66318A-101D-2D33-A875-CB95A55F9573}"/>
              </a:ext>
            </a:extLst>
          </p:cNvPr>
          <p:cNvSpPr txBox="1"/>
          <p:nvPr/>
        </p:nvSpPr>
        <p:spPr>
          <a:xfrm>
            <a:off x="185911" y="4336266"/>
            <a:ext cx="338328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In depth distribution of Al, Cu, Fe and Si from their atomic line intensities normalized on B line.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DB2359-5516-25A1-0FAF-2342DC5C9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60" y="807234"/>
            <a:ext cx="5469140" cy="3861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032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007F52-1CDE-9088-4FCD-61C7826CA73B}"/>
              </a:ext>
            </a:extLst>
          </p:cNvPr>
          <p:cNvSpPr txBox="1"/>
          <p:nvPr/>
        </p:nvSpPr>
        <p:spPr>
          <a:xfrm>
            <a:off x="296074" y="1374644"/>
            <a:ext cx="7842086" cy="2358803"/>
          </a:xfrm>
          <a:prstGeom prst="rect">
            <a:avLst/>
          </a:prstGeom>
        </p:spPr>
        <p:txBody>
          <a:bodyPr vert="horz" wrap="square" lIns="91440" tIns="0" rIns="91440" bIns="0" rtlCol="0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dirty="0"/>
              <a:t>LIBS </a:t>
            </a:r>
            <a:r>
              <a:rPr lang="it-IT" dirty="0" err="1"/>
              <a:t>fundamentals</a:t>
            </a:r>
            <a:r>
              <a:rPr lang="it-IT" dirty="0"/>
              <a:t> - </a:t>
            </a:r>
            <a:r>
              <a:rPr lang="it-IT" dirty="0" err="1"/>
              <a:t>briefly</a:t>
            </a:r>
            <a:endParaRPr lang="it-IT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dirty="0"/>
              <a:t>Depth profiling by LIBS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dirty="0" err="1"/>
              <a:t>Correlation</a:t>
            </a:r>
            <a:r>
              <a:rPr lang="it-IT" dirty="0"/>
              <a:t> studies in LIBS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sample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t-IT" dirty="0" err="1"/>
              <a:t>Conclusions</a:t>
            </a:r>
            <a:r>
              <a:rPr lang="it-IT" dirty="0"/>
              <a:t> and </a:t>
            </a:r>
            <a:r>
              <a:rPr lang="it-IT" dirty="0" err="1"/>
              <a:t>discussion</a:t>
            </a:r>
            <a:endParaRPr lang="it-IT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it-IT" b="1" dirty="0"/>
          </a:p>
          <a:p>
            <a:pPr marL="285750" indent="-285750">
              <a:buFontTx/>
              <a:buChar char="-"/>
            </a:pPr>
            <a:endParaRPr lang="it-IT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57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88463-1CFC-4688-0422-8C26BF4D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5BC6D0A-805D-1467-0F5A-229F6F8CE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9" y="2082960"/>
            <a:ext cx="7316384" cy="2746550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30CA20D-80BE-5903-3A1B-4BFA3600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B54F18-A803-FFB5-89ED-A960ED324D0C}"/>
              </a:ext>
            </a:extLst>
          </p:cNvPr>
          <p:cNvSpPr txBox="1"/>
          <p:nvPr/>
        </p:nvSpPr>
        <p:spPr>
          <a:xfrm>
            <a:off x="80241" y="807234"/>
            <a:ext cx="8956778" cy="1261884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Hydrogen distribution: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considering that this element is also present in air (N, O, H and </a:t>
            </a:r>
            <a:r>
              <a:rPr lang="en-US" sz="1400" dirty="0" err="1"/>
              <a:t>Ar</a:t>
            </a:r>
            <a:r>
              <a:rPr lang="en-US" sz="1400" dirty="0"/>
              <a:t>), we performed the normalizations both on </a:t>
            </a:r>
            <a:r>
              <a:rPr lang="en-US" sz="1400" dirty="0" err="1"/>
              <a:t>Ar</a:t>
            </a:r>
            <a:r>
              <a:rPr lang="en-US" sz="1400" dirty="0"/>
              <a:t> (low signal) and N lines, obtaining similar results.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C00000"/>
                </a:solidFill>
              </a:rPr>
              <a:t>In depth, the presence of H is the highest at the central part of the target except for the top layers on the front side.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BF031A-7DF0-FF75-AC0C-619D77156444}"/>
              </a:ext>
            </a:extLst>
          </p:cNvPr>
          <p:cNvSpPr txBox="1"/>
          <p:nvPr/>
        </p:nvSpPr>
        <p:spPr>
          <a:xfrm>
            <a:off x="1849720" y="4829510"/>
            <a:ext cx="541782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In depth distributions of H normalized on </a:t>
            </a:r>
            <a:r>
              <a:rPr lang="en-US" sz="1400" dirty="0" err="1">
                <a:solidFill>
                  <a:schemeClr val="tx1"/>
                </a:solidFill>
              </a:rPr>
              <a:t>Ar</a:t>
            </a:r>
            <a:r>
              <a:rPr lang="en-US" sz="1400" dirty="0">
                <a:solidFill>
                  <a:schemeClr val="tx1"/>
                </a:solidFill>
              </a:rPr>
              <a:t> (left) or N line (right).</a:t>
            </a:r>
          </a:p>
        </p:txBody>
      </p:sp>
    </p:spTree>
    <p:extLst>
      <p:ext uri="{BB962C8B-B14F-4D97-AF65-F5344CB8AC3E}">
        <p14:creationId xmlns:p14="http://schemas.microsoft.com/office/powerpoint/2010/main" val="4137853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55B2B-0A69-7164-331E-57C85E30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A25DF5-A665-A1EC-FD57-F8F53BA0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7B808E-BFCE-3778-9FD4-81FD38995A6E}"/>
              </a:ext>
            </a:extLst>
          </p:cNvPr>
          <p:cNvSpPr txBox="1"/>
          <p:nvPr/>
        </p:nvSpPr>
        <p:spPr>
          <a:xfrm>
            <a:off x="80241" y="807234"/>
            <a:ext cx="8956778" cy="83099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Correlations: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Copper is associated with the Al target.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Calcium is associated with B target: presence of Ca inclusions.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28459B7-7CDF-0FBC-0DF1-075459EC1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300"/>
            <a:ext cx="4079835" cy="31479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D0D5F10-DAEB-C1C2-854F-A298D820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59" y="1930635"/>
            <a:ext cx="4077531" cy="3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DC76B-E28A-7CF5-69D0-1AFA2616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E54D4-585F-E06F-13D9-2407EDC4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8958563" cy="40011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it-IT" dirty="0"/>
              <a:t>LIBS on </a:t>
            </a:r>
            <a:r>
              <a:rPr lang="it-IT" dirty="0" err="1"/>
              <a:t>irradiated</a:t>
            </a:r>
            <a:r>
              <a:rPr lang="it-IT" dirty="0"/>
              <a:t> Boron target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8E233B-31A3-2531-5E04-1E4025098AC3}"/>
              </a:ext>
            </a:extLst>
          </p:cNvPr>
          <p:cNvSpPr txBox="1"/>
          <p:nvPr/>
        </p:nvSpPr>
        <p:spPr>
          <a:xfrm>
            <a:off x="80241" y="807234"/>
            <a:ext cx="8956778" cy="133882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Comparative Al and Mg distribution: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in the central part of the target, a larger presence of Al (Z=13) in deep layers occurs simultaneously with a reduction of Mg (Z=12).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Note: 26Al is a long living isotope.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To investigate further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FA9805-46EF-D85F-9D2C-C8300B143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0" y="2379630"/>
            <a:ext cx="6920909" cy="2669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393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Conclusions</a:t>
            </a:r>
          </a:p>
        </p:txBody>
      </p:sp>
      <p:sp>
        <p:nvSpPr>
          <p:cNvPr id="10" name="Rettangolo 1">
            <a:extLst>
              <a:ext uri="{FF2B5EF4-FFF2-40B4-BE49-F238E27FC236}">
                <a16:creationId xmlns:a16="http://schemas.microsoft.com/office/drawing/2014/main" id="{F8042D62-DC15-4B3C-5F94-C2BF68556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1049338"/>
            <a:ext cx="855567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0"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1pPr>
            <a:lvl2pPr marL="457200" defTabSz="0"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2pPr>
            <a:lvl3pPr defTabSz="0"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3pPr>
            <a:lvl4pPr defTabSz="0"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4pPr>
            <a:lvl5pPr defTabSz="0"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By LIBS depth-profiling we reached depth of about 100 µm on B target. Further ablation increases the plasma trapping inside the laser induced crater. 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Surface layer on B target was clearly detected. Bulk material contains Mg and Ca (inclusions present). 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Presence of Al and the correlated impurities (Cu, Fe, Si) is for two orders of magnitude higher in the central irradiated part than at the target edges.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The detected Hydrogen is the highest in the central bulk volume, but it is very low in the front irradiated surface layers.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alt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High presence of Al (Z=13) is associated with reduction of Mg (Z=12) that is a structural element of the B target.</a:t>
            </a:r>
          </a:p>
        </p:txBody>
      </p:sp>
    </p:spTree>
    <p:extLst>
      <p:ext uri="{BB962C8B-B14F-4D97-AF65-F5344CB8AC3E}">
        <p14:creationId xmlns:p14="http://schemas.microsoft.com/office/powerpoint/2010/main" val="158128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28799" y="1975503"/>
            <a:ext cx="5785691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the attention!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294043" y="4704202"/>
            <a:ext cx="3205909" cy="276999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US" i="1" dirty="0"/>
              <a:t>Violeta.lazic@enea.it</a:t>
            </a:r>
          </a:p>
        </p:txBody>
      </p:sp>
    </p:spTree>
    <p:extLst>
      <p:ext uri="{BB962C8B-B14F-4D97-AF65-F5344CB8AC3E}">
        <p14:creationId xmlns:p14="http://schemas.microsoft.com/office/powerpoint/2010/main" val="28339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377" y="193227"/>
            <a:ext cx="8856648" cy="369332"/>
          </a:xfrm>
        </p:spPr>
        <p:txBody>
          <a:bodyPr/>
          <a:lstStyle/>
          <a:p>
            <a:r>
              <a:rPr lang="en-US" altLang="it-IT" sz="2400" dirty="0">
                <a:solidFill>
                  <a:schemeClr val="bg1"/>
                </a:solidFill>
                <a:latin typeface="Verdana" pitchFamily="34" charset="0"/>
                <a:ea typeface="MS Gothic"/>
                <a:cs typeface="Arial" pitchFamily="34" charset="0"/>
              </a:rPr>
              <a:t>1. LIBS - fundamentals</a:t>
            </a:r>
            <a:endParaRPr lang="en-GB" sz="2400" dirty="0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73474" y="807068"/>
            <a:ext cx="4475923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Signal</a:t>
            </a: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generation: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Plasma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formation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by short laser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pulses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(ns to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fs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) by breakdown of media or laser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ablation</a:t>
            </a:r>
            <a:endParaRPr kumimoji="0" lang="it-IT" altLang="it-IT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Hot plasma (T&gt;10 000 K)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contains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elements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initially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present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in the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evaporated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sample volume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altLang="it-IT" sz="1400" kern="0" dirty="0">
                <a:latin typeface="Arial" charset="0"/>
                <a:cs typeface="Times New Roman" pitchFamily="18" charset="0"/>
              </a:rPr>
              <a:t>Plasma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expansion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,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cooling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and re-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combination</a:t>
            </a:r>
            <a:endParaRPr kumimoji="0" lang="it-IT" altLang="it-IT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it-IT" altLang="it-IT" sz="1400" kern="0" dirty="0">
                <a:latin typeface="Arial" charset="0"/>
                <a:cs typeface="Times New Roman" pitchFamily="18" charset="0"/>
              </a:rPr>
              <a:t>Multi-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element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detection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by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capturing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the (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delayed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)  plasma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emission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over wide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spectral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range</a:t>
            </a:r>
            <a:endParaRPr kumimoji="0" lang="it-IT" altLang="it-IT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3" y="796180"/>
            <a:ext cx="4475923" cy="208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C062A149-776A-65E4-82BB-16814B884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3" y="2959129"/>
            <a:ext cx="4327077" cy="2083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Characteristics</a:t>
            </a: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: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kern="0" dirty="0">
                <a:latin typeface="Arial" charset="0"/>
                <a:cs typeface="Times New Roman" pitchFamily="18" charset="0"/>
              </a:rPr>
              <a:t>Qualitative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analyzis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independent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on the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atomic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weight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Relatively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high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detection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sensitivity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(ppb-ppm,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pg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-ng)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Micro-</a:t>
            </a:r>
            <a:r>
              <a:rPr kumimoji="0" lang="it-IT" alt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destructiv</a:t>
            </a:r>
            <a:r>
              <a:rPr kumimoji="0" lang="it-IT" altLang="it-IT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e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and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localized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measurements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inside 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laser spot (&lt; 1mm)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Rapid</a:t>
            </a: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  <a:r>
              <a:rPr kumimoji="0" lang="it-IT" altLang="it-IT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measurements</a:t>
            </a: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D6CF81-4E3B-3935-F346-5265DC89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130" y="2913923"/>
            <a:ext cx="4631870" cy="2083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Possibilities</a:t>
            </a:r>
            <a:r>
              <a:rPr kumimoji="0" lang="it-IT" alt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: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Measurements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in </a:t>
            </a: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any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environment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(gas, vacuum, water)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No sample </a:t>
            </a: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preparation</a:t>
            </a:r>
            <a:endParaRPr lang="it-IT" altLang="it-IT" sz="1400" b="1" kern="0" dirty="0">
              <a:latin typeface="Arial" charset="0"/>
              <a:cs typeface="Times New Roman" pitchFamily="18" charset="0"/>
            </a:endParaRP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Stand-off </a:t>
            </a: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measurement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(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distance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up to 100 m)</a:t>
            </a: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altLang="it-IT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Depth profiling 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of </a:t>
            </a:r>
            <a:r>
              <a:rPr kumimoji="0" lang="it-IT" altLang="it-IT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solid</a:t>
            </a:r>
            <a:r>
              <a:rPr kumimoji="0" lang="it-IT" altLang="it-IT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Times New Roman" pitchFamily="18" charset="0"/>
              </a:rPr>
              <a:t> samples</a:t>
            </a:r>
            <a:endParaRPr lang="it-IT" altLang="it-IT" sz="1400" kern="0" dirty="0">
              <a:latin typeface="Arial" charset="0"/>
              <a:cs typeface="Times New Roman" pitchFamily="18" charset="0"/>
            </a:endParaRPr>
          </a:p>
          <a:p>
            <a:pPr marL="285750" marR="0" lvl="0" indent="-285750" defTabSz="914400" eaLnBrk="0" fontAlgn="base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Element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b="1" kern="0" dirty="0" err="1">
                <a:latin typeface="Arial" charset="0"/>
                <a:cs typeface="Times New Roman" pitchFamily="18" charset="0"/>
              </a:rPr>
              <a:t>quantification</a:t>
            </a:r>
            <a:r>
              <a:rPr lang="it-IT" altLang="it-IT" sz="1400" b="1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through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kern="0" dirty="0" err="1">
                <a:latin typeface="Arial" charset="0"/>
                <a:cs typeface="Times New Roman" pitchFamily="18" charset="0"/>
              </a:rPr>
              <a:t>calibration</a:t>
            </a:r>
            <a:r>
              <a:rPr lang="it-IT" altLang="it-IT" sz="1400" kern="0" dirty="0">
                <a:latin typeface="Arial" charset="0"/>
                <a:cs typeface="Times New Roman" pitchFamily="18" charset="0"/>
              </a:rPr>
              <a:t> or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initially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calibrated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 «</a:t>
            </a:r>
            <a:r>
              <a:rPr lang="it-IT" altLang="it-IT" sz="1400" b="1" kern="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calibration</a:t>
            </a:r>
            <a:r>
              <a:rPr lang="it-IT" altLang="it-IT" sz="1400" b="1" kern="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-free»</a:t>
            </a:r>
            <a:endParaRPr kumimoji="0" lang="it-IT" altLang="it-IT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6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3" y="1588304"/>
            <a:ext cx="8455996" cy="348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377" y="193227"/>
            <a:ext cx="8856648" cy="369332"/>
          </a:xfrm>
        </p:spPr>
        <p:txBody>
          <a:bodyPr/>
          <a:lstStyle/>
          <a:p>
            <a:r>
              <a:rPr lang="en-US" altLang="it-IT" sz="2400" dirty="0">
                <a:solidFill>
                  <a:schemeClr val="bg1"/>
                </a:solidFill>
                <a:latin typeface="Verdana" pitchFamily="34" charset="0"/>
                <a:ea typeface="MS Gothic"/>
                <a:cs typeface="Arial" pitchFamily="34" charset="0"/>
              </a:rPr>
              <a:t>1. LIBS - fundamentals</a:t>
            </a:r>
            <a:endParaRPr lang="en-GB" sz="24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00025" y="800556"/>
            <a:ext cx="88566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By a single laser </a:t>
            </a:r>
            <a:r>
              <a:rPr kumimoji="0" lang="it-IT" altLang="it-IT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pulse</a:t>
            </a: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it-IT" altLang="it-IT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it</a:t>
            </a: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it-IT" altLang="it-IT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is</a:t>
            </a: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it-IT" altLang="it-IT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possible</a:t>
            </a: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to </a:t>
            </a:r>
            <a:r>
              <a:rPr kumimoji="0" lang="it-IT" altLang="it-IT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detece</a:t>
            </a:r>
            <a:r>
              <a:rPr kumimoji="0" lang="it-IT" altLang="it-IT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ALL </a:t>
            </a:r>
            <a:r>
              <a:rPr lang="it-IT" altLang="it-IT" sz="1600" kern="0" dirty="0" err="1">
                <a:latin typeface="+mj-lt"/>
              </a:rPr>
              <a:t>elements</a:t>
            </a:r>
            <a:r>
              <a:rPr lang="it-IT" altLang="it-IT" sz="1600" kern="0" dirty="0">
                <a:latin typeface="+mj-lt"/>
              </a:rPr>
              <a:t> inside the </a:t>
            </a:r>
            <a:r>
              <a:rPr lang="it-IT" altLang="it-IT" sz="1600" kern="0" dirty="0" err="1">
                <a:latin typeface="+mj-lt"/>
              </a:rPr>
              <a:t>ablated</a:t>
            </a:r>
            <a:r>
              <a:rPr lang="it-IT" altLang="it-IT" sz="1600" kern="0" dirty="0">
                <a:latin typeface="+mj-lt"/>
              </a:rPr>
              <a:t> </a:t>
            </a:r>
            <a:r>
              <a:rPr lang="it-IT" altLang="it-IT" sz="1600" kern="0" dirty="0" err="1">
                <a:latin typeface="+mj-lt"/>
              </a:rPr>
              <a:t>layer</a:t>
            </a:r>
            <a:r>
              <a:rPr lang="it-IT" altLang="it-IT" sz="1600" kern="0" dirty="0">
                <a:latin typeface="+mj-lt"/>
              </a:rPr>
              <a:t> (0.1-10 µm) </a:t>
            </a:r>
            <a:r>
              <a:rPr lang="it-IT" altLang="it-IT" sz="1600" kern="0" dirty="0" err="1">
                <a:latin typeface="+mj-lt"/>
              </a:rPr>
              <a:t>if</a:t>
            </a:r>
            <a:r>
              <a:rPr lang="it-IT" altLang="it-IT" sz="1600" kern="0" dirty="0">
                <a:latin typeface="+mj-lt"/>
              </a:rPr>
              <a:t> </a:t>
            </a:r>
            <a:r>
              <a:rPr lang="it-IT" altLang="it-IT" sz="1600" kern="0" dirty="0" err="1">
                <a:latin typeface="+mj-lt"/>
              </a:rPr>
              <a:t>above</a:t>
            </a:r>
            <a:r>
              <a:rPr lang="it-IT" altLang="it-IT" sz="1600" kern="0" dirty="0">
                <a:latin typeface="+mj-lt"/>
              </a:rPr>
              <a:t> the </a:t>
            </a:r>
            <a:r>
              <a:rPr lang="it-IT" altLang="it-IT" sz="1600" kern="0" dirty="0" err="1">
                <a:latin typeface="+mj-lt"/>
              </a:rPr>
              <a:t>detection</a:t>
            </a:r>
            <a:r>
              <a:rPr lang="it-IT" altLang="it-IT" sz="1600" kern="0" dirty="0">
                <a:latin typeface="+mj-lt"/>
              </a:rPr>
              <a:t> </a:t>
            </a:r>
            <a:r>
              <a:rPr lang="it-IT" altLang="it-IT" sz="1600" kern="0" dirty="0" err="1">
                <a:latin typeface="+mj-lt"/>
              </a:rPr>
              <a:t>threshold</a:t>
            </a:r>
            <a:endParaRPr kumimoji="0" lang="it-IT" altLang="it-IT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600" kern="0" dirty="0">
                <a:solidFill>
                  <a:srgbClr val="0000FF"/>
                </a:solidFill>
                <a:latin typeface="+mj-lt"/>
              </a:rPr>
              <a:t>HIGHLY SENSIBLE FOR ANALYSIS OF TRACE SAMPLES (&lt; 1 ng)</a:t>
            </a:r>
            <a:endParaRPr kumimoji="0" lang="it-IT" altLang="it-IT" sz="1600" i="0" u="none" strike="noStrike" kern="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060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D7108-16C3-4A32-B838-0C4EB0E4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10" name="Rettangolo 6"/>
          <p:cNvSpPr>
            <a:spLocks noChangeArrowheads="1"/>
          </p:cNvSpPr>
          <p:nvPr/>
        </p:nvSpPr>
        <p:spPr bwMode="auto">
          <a:xfrm>
            <a:off x="173946" y="4667532"/>
            <a:ext cx="7990555" cy="415498"/>
          </a:xfrm>
          <a:prstGeom prst="rect">
            <a:avLst/>
          </a:prstGeom>
          <a:solidFill>
            <a:schemeClr val="bg1"/>
          </a:solidFill>
          <a:ln w="9525">
            <a:solidFill>
              <a:srgbClr val="00488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050" b="1" dirty="0">
                <a:solidFill>
                  <a:srgbClr val="2D79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(a) Single pulse LIBS spectra on white varnish topcoat (shot 1), basecoat (shot 5) and substrate of sample 8. (b) Normalized line intensity ratios as a function of the laser shot number.</a:t>
            </a:r>
            <a:endParaRPr lang="en-US" altLang="it-IT" sz="1050" dirty="0">
              <a:solidFill>
                <a:srgbClr val="2D79A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E49639-0D9C-0520-AA08-CD02AAEBA2CC}"/>
              </a:ext>
            </a:extLst>
          </p:cNvPr>
          <p:cNvSpPr txBox="1"/>
          <p:nvPr/>
        </p:nvSpPr>
        <p:spPr>
          <a:xfrm>
            <a:off x="80241" y="886064"/>
            <a:ext cx="8956778" cy="830997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LIBS </a:t>
            </a:r>
            <a:r>
              <a:rPr lang="it-IT" b="1" dirty="0" err="1">
                <a:solidFill>
                  <a:srgbClr val="0000FF"/>
                </a:solidFill>
              </a:rPr>
              <a:t>depth</a:t>
            </a:r>
            <a:r>
              <a:rPr lang="it-IT" b="1" dirty="0">
                <a:solidFill>
                  <a:srgbClr val="0000FF"/>
                </a:solidFill>
              </a:rPr>
              <a:t> profiling of </a:t>
            </a:r>
            <a:r>
              <a:rPr lang="it-IT" b="1" dirty="0" err="1">
                <a:solidFill>
                  <a:srgbClr val="0000FF"/>
                </a:solidFill>
              </a:rPr>
              <a:t>solid</a:t>
            </a:r>
            <a:r>
              <a:rPr lang="it-IT" b="1" dirty="0">
                <a:solidFill>
                  <a:srgbClr val="0000FF"/>
                </a:solidFill>
              </a:rPr>
              <a:t> samples: </a:t>
            </a:r>
            <a:r>
              <a:rPr lang="en-US" dirty="0"/>
              <a:t>detection of spectra after each laser pulse (layer by layer ablation)  </a:t>
            </a:r>
          </a:p>
          <a:p>
            <a:r>
              <a:rPr lang="it-IT" b="1" dirty="0">
                <a:solidFill>
                  <a:srgbClr val="0000FF"/>
                </a:solidFill>
              </a:rPr>
              <a:t> </a:t>
            </a:r>
            <a:endParaRPr lang="it-IT" sz="16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07B9A4-3B48-ADEF-8C8B-2817D04FC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2" y="1365602"/>
            <a:ext cx="6035040" cy="3272155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A543DC-B525-C023-DE6A-AD52228C71E4}"/>
              </a:ext>
            </a:extLst>
          </p:cNvPr>
          <p:cNvSpPr txBox="1"/>
          <p:nvPr/>
        </p:nvSpPr>
        <p:spPr>
          <a:xfrm>
            <a:off x="6554363" y="1469837"/>
            <a:ext cx="25470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depth profiling </a:t>
            </a:r>
            <a:r>
              <a:rPr lang="en-US" sz="1400" b="1" dirty="0"/>
              <a:t>of car paint </a:t>
            </a:r>
            <a:r>
              <a:rPr lang="en-US" sz="1400" dirty="0"/>
              <a:t>(white varnish) </a:t>
            </a:r>
            <a:r>
              <a:rPr lang="en-US" sz="1400" u="sng" dirty="0"/>
              <a:t>distinguished the chemical composition of all four sample layers. </a:t>
            </a:r>
            <a:endParaRPr lang="it-IT" sz="1400" u="sng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D4AC63-DBC5-DA7E-5CD1-D7F0603D4563}"/>
              </a:ext>
            </a:extLst>
          </p:cNvPr>
          <p:cNvSpPr txBox="1"/>
          <p:nvPr/>
        </p:nvSpPr>
        <p:spPr>
          <a:xfrm>
            <a:off x="6554363" y="3683148"/>
            <a:ext cx="2421061" cy="646331"/>
          </a:xfrm>
          <a:prstGeom prst="rect">
            <a:avLst/>
          </a:prstGeom>
          <a:solidFill>
            <a:srgbClr val="E4E4E4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/>
              <a:t>A Novel LIBS Sensor for Sample Examinations on a Crime Scene, Sensors 2024, 24, 1469 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093828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ED7108-16C3-4A32-B838-0C4EB0E4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E49639-0D9C-0520-AA08-CD02AAEBA2CC}"/>
              </a:ext>
            </a:extLst>
          </p:cNvPr>
          <p:cNvSpPr txBox="1"/>
          <p:nvPr/>
        </p:nvSpPr>
        <p:spPr>
          <a:xfrm>
            <a:off x="80241" y="788093"/>
            <a:ext cx="7646439" cy="92333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To </a:t>
            </a:r>
            <a:r>
              <a:rPr lang="it-IT" b="1" dirty="0" err="1">
                <a:solidFill>
                  <a:srgbClr val="0000FF"/>
                </a:solidFill>
              </a:rPr>
              <a:t>pay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attention</a:t>
            </a:r>
            <a:r>
              <a:rPr lang="it-IT" b="1" dirty="0">
                <a:solidFill>
                  <a:srgbClr val="0000FF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Possible</a:t>
            </a:r>
            <a:r>
              <a:rPr lang="it-IT" sz="1400" dirty="0"/>
              <a:t> </a:t>
            </a:r>
            <a:r>
              <a:rPr lang="it-IT" sz="1400" b="1" dirty="0"/>
              <a:t>metal </a:t>
            </a:r>
            <a:r>
              <a:rPr lang="it-IT" sz="1400" b="1" dirty="0" err="1"/>
              <a:t>polishing</a:t>
            </a:r>
            <a:r>
              <a:rPr lang="it-IT" sz="1400" b="1" dirty="0"/>
              <a:t> by laser </a:t>
            </a:r>
            <a:r>
              <a:rPr lang="it-IT" sz="1400" b="1" dirty="0" err="1"/>
              <a:t>pulses</a:t>
            </a:r>
            <a:endParaRPr lang="it-IT" sz="1400" b="1" dirty="0"/>
          </a:p>
          <a:p>
            <a:pPr marL="285750" indent="-285750">
              <a:buFontTx/>
              <a:buChar char="-"/>
            </a:pPr>
            <a:r>
              <a:rPr lang="it-IT" sz="1400" dirty="0" err="1"/>
              <a:t>Possible</a:t>
            </a:r>
            <a:r>
              <a:rPr lang="it-IT" sz="1400" dirty="0"/>
              <a:t> </a:t>
            </a:r>
            <a:r>
              <a:rPr lang="it-IT" sz="1400" b="1" dirty="0" err="1"/>
              <a:t>inclusions</a:t>
            </a:r>
            <a:r>
              <a:rPr lang="it-IT" sz="1400" dirty="0"/>
              <a:t> hard to ablate </a:t>
            </a:r>
          </a:p>
          <a:p>
            <a:pPr marL="285750" indent="-285750">
              <a:buFontTx/>
              <a:buChar char="-"/>
            </a:pPr>
            <a:r>
              <a:rPr lang="en-US" sz="1400" b="1" dirty="0"/>
              <a:t>Surface ripples and/or grains </a:t>
            </a:r>
            <a:r>
              <a:rPr lang="en-US" sz="1400" dirty="0"/>
              <a:t>produced by material melting and successive solidification</a:t>
            </a:r>
            <a:endParaRPr lang="it-IT" sz="1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1F8D6A-490C-55ED-032E-9F604FF5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5" y="1818185"/>
            <a:ext cx="4767125" cy="29614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F94CE4-3522-C577-71E6-C5D68E04179C}"/>
              </a:ext>
            </a:extLst>
          </p:cNvPr>
          <p:cNvSpPr txBox="1"/>
          <p:nvPr/>
        </p:nvSpPr>
        <p:spPr>
          <a:xfrm>
            <a:off x="49253" y="4775694"/>
            <a:ext cx="52923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200" dirty="0">
                <a:solidFill>
                  <a:schemeClr val="tx2"/>
                </a:solidFill>
              </a:rPr>
              <a:t>Surface </a:t>
            </a:r>
            <a:r>
              <a:rPr lang="it-IT" sz="1200" dirty="0" err="1">
                <a:solidFill>
                  <a:schemeClr val="tx2"/>
                </a:solidFill>
              </a:rPr>
              <a:t>polishing</a:t>
            </a:r>
            <a:r>
              <a:rPr lang="it-IT" sz="1200" dirty="0">
                <a:solidFill>
                  <a:schemeClr val="tx2"/>
                </a:solidFill>
              </a:rPr>
              <a:t>: sample </a:t>
            </a:r>
            <a:r>
              <a:rPr lang="it-IT" sz="1200" dirty="0" err="1">
                <a:solidFill>
                  <a:schemeClr val="tx2"/>
                </a:solidFill>
              </a:rPr>
              <a:t>steal</a:t>
            </a:r>
            <a:r>
              <a:rPr lang="it-IT" sz="1200" dirty="0">
                <a:solidFill>
                  <a:schemeClr val="tx2"/>
                </a:solidFill>
              </a:rPr>
              <a:t>  AISI 304, </a:t>
            </a:r>
            <a:r>
              <a:rPr lang="it-IT" sz="1200" dirty="0" err="1">
                <a:solidFill>
                  <a:schemeClr val="tx2"/>
                </a:solidFill>
              </a:rPr>
              <a:t>normalized</a:t>
            </a:r>
            <a:r>
              <a:rPr lang="it-IT" sz="1200" dirty="0">
                <a:solidFill>
                  <a:schemeClr val="tx2"/>
                </a:solidFill>
              </a:rPr>
              <a:t> </a:t>
            </a:r>
            <a:r>
              <a:rPr lang="it-IT" sz="1200" dirty="0" err="1">
                <a:solidFill>
                  <a:schemeClr val="tx2"/>
                </a:solidFill>
              </a:rPr>
              <a:t>peak</a:t>
            </a:r>
            <a:r>
              <a:rPr lang="it-IT" sz="1200" dirty="0">
                <a:solidFill>
                  <a:schemeClr val="tx2"/>
                </a:solidFill>
              </a:rPr>
              <a:t> </a:t>
            </a:r>
            <a:r>
              <a:rPr lang="it-IT" sz="1200" dirty="0" err="1">
                <a:solidFill>
                  <a:schemeClr val="tx2"/>
                </a:solidFill>
              </a:rPr>
              <a:t>intensities</a:t>
            </a:r>
            <a:endParaRPr lang="it-IT" sz="14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32BDCA8-AE51-94F4-F6D8-08A0A4B8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75" y="2295158"/>
            <a:ext cx="2669170" cy="24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1993F-C268-C55F-909C-8524EB1D4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6A05C-A5BE-01B0-F817-710D4CB3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A3F6FA-078A-2467-4933-8BD6C967C59B}"/>
              </a:ext>
            </a:extLst>
          </p:cNvPr>
          <p:cNvSpPr txBox="1"/>
          <p:nvPr/>
        </p:nvSpPr>
        <p:spPr>
          <a:xfrm>
            <a:off x="80241" y="788093"/>
            <a:ext cx="8592226" cy="113877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To </a:t>
            </a:r>
            <a:r>
              <a:rPr lang="it-IT" b="1" dirty="0" err="1">
                <a:solidFill>
                  <a:srgbClr val="0000FF"/>
                </a:solidFill>
              </a:rPr>
              <a:t>pay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attention</a:t>
            </a:r>
            <a:r>
              <a:rPr lang="it-IT" b="1" dirty="0">
                <a:solidFill>
                  <a:srgbClr val="0000FF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400" b="1" dirty="0" err="1"/>
              <a:t>Crater</a:t>
            </a:r>
            <a:r>
              <a:rPr lang="it-IT" sz="1400" b="1" dirty="0"/>
              <a:t> </a:t>
            </a:r>
            <a:r>
              <a:rPr lang="it-IT" sz="1400" b="1" dirty="0" err="1"/>
              <a:t>enlargement</a:t>
            </a:r>
            <a:r>
              <a:rPr lang="it-IT" sz="1400" b="1" dirty="0"/>
              <a:t> </a:t>
            </a:r>
            <a:r>
              <a:rPr lang="it-IT" sz="1400" dirty="0"/>
              <a:t>(</a:t>
            </a:r>
            <a:r>
              <a:rPr lang="it-IT" sz="1400" dirty="0" err="1"/>
              <a:t>simultaneous</a:t>
            </a:r>
            <a:r>
              <a:rPr lang="it-IT" sz="1400" dirty="0"/>
              <a:t> </a:t>
            </a:r>
            <a:r>
              <a:rPr lang="it-IT" sz="1400" dirty="0" err="1"/>
              <a:t>ablation</a:t>
            </a:r>
            <a:r>
              <a:rPr lang="it-IT" sz="1400" dirty="0"/>
              <a:t> of top </a:t>
            </a:r>
            <a:r>
              <a:rPr lang="it-IT" sz="1400" dirty="0" err="1"/>
              <a:t>layers</a:t>
            </a:r>
            <a:r>
              <a:rPr lang="it-IT" sz="1400" dirty="0"/>
              <a:t>), </a:t>
            </a:r>
            <a:r>
              <a:rPr lang="it-IT" sz="1400" dirty="0" err="1"/>
              <a:t>present</a:t>
            </a:r>
            <a:r>
              <a:rPr lang="it-IT" sz="1400" dirty="0"/>
              <a:t> </a:t>
            </a:r>
            <a:r>
              <a:rPr lang="it-IT" sz="1400" dirty="0" err="1"/>
              <a:t>also</a:t>
            </a:r>
            <a:r>
              <a:rPr lang="it-IT" sz="1400" dirty="0"/>
              <a:t> </a:t>
            </a:r>
            <a:r>
              <a:rPr lang="it-IT" sz="1400" dirty="0" err="1"/>
              <a:t>when</a:t>
            </a:r>
            <a:r>
              <a:rPr lang="it-IT" sz="1400" dirty="0"/>
              <a:t> </a:t>
            </a:r>
            <a:r>
              <a:rPr lang="it-IT" sz="1400" dirty="0" err="1"/>
              <a:t>using</a:t>
            </a:r>
            <a:r>
              <a:rPr lang="it-IT" sz="1400" dirty="0"/>
              <a:t> a laser with a top-</a:t>
            </a:r>
            <a:r>
              <a:rPr lang="it-IT" sz="1400" dirty="0" err="1"/>
              <a:t>hat</a:t>
            </a:r>
            <a:r>
              <a:rPr lang="it-IT" sz="1400" dirty="0"/>
              <a:t> </a:t>
            </a:r>
            <a:r>
              <a:rPr lang="it-IT" sz="1400" dirty="0" err="1"/>
              <a:t>beam</a:t>
            </a:r>
            <a:r>
              <a:rPr lang="it-IT" sz="1400" dirty="0"/>
              <a:t> </a:t>
            </a:r>
            <a:r>
              <a:rPr lang="it-IT" sz="1400" dirty="0" err="1"/>
              <a:t>profile</a:t>
            </a:r>
            <a:r>
              <a:rPr lang="it-IT" sz="14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Partial </a:t>
            </a:r>
            <a:r>
              <a:rPr lang="en-US" sz="1400" b="1" dirty="0"/>
              <a:t>re-deposition of the previously ablated material </a:t>
            </a:r>
          </a:p>
          <a:p>
            <a:endParaRPr lang="it-IT" sz="1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2DB8F01-50B0-07C4-754D-B2F8856A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" y="1995684"/>
            <a:ext cx="4295155" cy="304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3A8441-C0CB-D0C5-D4EA-9B8267152002}"/>
              </a:ext>
            </a:extLst>
          </p:cNvPr>
          <p:cNvSpPr txBox="1"/>
          <p:nvPr/>
        </p:nvSpPr>
        <p:spPr>
          <a:xfrm>
            <a:off x="4835305" y="2449883"/>
            <a:ext cx="38371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200" dirty="0">
                <a:solidFill>
                  <a:schemeClr val="tx1"/>
                </a:solidFill>
              </a:rPr>
              <a:t>Laser </a:t>
            </a:r>
            <a:r>
              <a:rPr lang="it-IT" sz="1200" dirty="0" err="1">
                <a:solidFill>
                  <a:schemeClr val="tx1"/>
                </a:solidFill>
              </a:rPr>
              <a:t>ablation</a:t>
            </a:r>
            <a:r>
              <a:rPr lang="it-IT" sz="1200" dirty="0">
                <a:solidFill>
                  <a:schemeClr val="tx1"/>
                </a:solidFill>
              </a:rPr>
              <a:t> of  </a:t>
            </a:r>
            <a:r>
              <a:rPr lang="it-IT" sz="1200" b="1" dirty="0">
                <a:solidFill>
                  <a:schemeClr val="tx1"/>
                </a:solidFill>
              </a:rPr>
              <a:t>1 µm </a:t>
            </a:r>
            <a:r>
              <a:rPr lang="it-IT" sz="1200" b="1" dirty="0" err="1">
                <a:solidFill>
                  <a:schemeClr val="tx1"/>
                </a:solidFill>
              </a:rPr>
              <a:t>thick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tungsten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layer</a:t>
            </a:r>
            <a:r>
              <a:rPr lang="it-IT" sz="1200" b="1" dirty="0">
                <a:solidFill>
                  <a:schemeClr val="tx1"/>
                </a:solidFill>
              </a:rPr>
              <a:t> (</a:t>
            </a:r>
            <a:r>
              <a:rPr lang="it-IT" sz="1200" b="1" dirty="0" err="1">
                <a:solidFill>
                  <a:schemeClr val="tx1"/>
                </a:solidFill>
              </a:rPr>
              <a:t>magneton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sputtering</a:t>
            </a:r>
            <a:r>
              <a:rPr lang="it-IT" sz="1200" b="1" dirty="0">
                <a:solidFill>
                  <a:schemeClr val="tx1"/>
                </a:solidFill>
              </a:rPr>
              <a:t> in </a:t>
            </a:r>
            <a:r>
              <a:rPr lang="it-IT" sz="1200" b="1" dirty="0" err="1">
                <a:solidFill>
                  <a:schemeClr val="tx1"/>
                </a:solidFill>
              </a:rPr>
              <a:t>Ar</a:t>
            </a:r>
            <a:r>
              <a:rPr lang="it-IT" sz="1200" b="1" dirty="0">
                <a:solidFill>
                  <a:schemeClr val="tx1"/>
                </a:solidFill>
              </a:rPr>
              <a:t>) over </a:t>
            </a:r>
            <a:r>
              <a:rPr lang="it-IT" sz="1200" b="1" dirty="0" err="1">
                <a:solidFill>
                  <a:schemeClr val="tx1"/>
                </a:solidFill>
              </a:rPr>
              <a:t>molybdenum</a:t>
            </a:r>
            <a:r>
              <a:rPr lang="it-IT" sz="1200" dirty="0">
                <a:solidFill>
                  <a:schemeClr val="tx1"/>
                </a:solidFill>
              </a:rPr>
              <a:t>. Laser </a:t>
            </a:r>
            <a:r>
              <a:rPr lang="it-IT" sz="1200" dirty="0" err="1">
                <a:solidFill>
                  <a:schemeClr val="tx1"/>
                </a:solidFill>
              </a:rPr>
              <a:t>energy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b="1" dirty="0">
                <a:solidFill>
                  <a:schemeClr val="tx1"/>
                </a:solidFill>
              </a:rPr>
              <a:t>40 mJ</a:t>
            </a:r>
            <a:r>
              <a:rPr lang="it-IT" sz="1200" dirty="0">
                <a:solidFill>
                  <a:schemeClr val="tx1"/>
                </a:solidFill>
              </a:rPr>
              <a:t>, spot </a:t>
            </a:r>
            <a:r>
              <a:rPr lang="it-IT" sz="1200" dirty="0" err="1">
                <a:solidFill>
                  <a:schemeClr val="tx1"/>
                </a:solidFill>
              </a:rPr>
              <a:t>diameter</a:t>
            </a:r>
            <a:r>
              <a:rPr lang="it-IT" sz="1200" dirty="0">
                <a:solidFill>
                  <a:schemeClr val="tx1"/>
                </a:solidFill>
              </a:rPr>
              <a:t> 0.30 mm, </a:t>
            </a:r>
            <a:r>
              <a:rPr lang="it-IT" sz="1200" dirty="0" err="1">
                <a:solidFill>
                  <a:schemeClr val="tx1"/>
                </a:solidFill>
              </a:rPr>
              <a:t>beam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profile</a:t>
            </a:r>
            <a:r>
              <a:rPr lang="it-IT" sz="1200" dirty="0">
                <a:solidFill>
                  <a:schemeClr val="tx1"/>
                </a:solidFill>
              </a:rPr>
              <a:t> top-</a:t>
            </a:r>
            <a:r>
              <a:rPr lang="it-IT" sz="1200" dirty="0" err="1">
                <a:solidFill>
                  <a:schemeClr val="tx1"/>
                </a:solidFill>
              </a:rPr>
              <a:t>hat</a:t>
            </a:r>
            <a:r>
              <a:rPr lang="it-IT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7E3FDA0-6695-F41C-DCF6-EDBB3A61238B}"/>
              </a:ext>
            </a:extLst>
          </p:cNvPr>
          <p:cNvSpPr/>
          <p:nvPr/>
        </p:nvSpPr>
        <p:spPr>
          <a:xfrm>
            <a:off x="4835305" y="3808630"/>
            <a:ext cx="3837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LIBS signal from the top layer remains present beyond the W-Mo interface!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77236B16-3670-2AA9-07B5-82FF61F14FCE}"/>
              </a:ext>
            </a:extLst>
          </p:cNvPr>
          <p:cNvSpPr/>
          <p:nvPr/>
        </p:nvSpPr>
        <p:spPr bwMode="auto">
          <a:xfrm>
            <a:off x="4006468" y="4078839"/>
            <a:ext cx="516047" cy="117695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47509-FD6E-0D78-A600-7EA6FAA81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DF12B-C236-7D2D-FFDC-5CF6DE1A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429D7E-851D-3DB3-FF4B-DE76A15EF45D}"/>
              </a:ext>
            </a:extLst>
          </p:cNvPr>
          <p:cNvSpPr txBox="1"/>
          <p:nvPr/>
        </p:nvSpPr>
        <p:spPr>
          <a:xfrm>
            <a:off x="80241" y="788093"/>
            <a:ext cx="4491759" cy="923330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To </a:t>
            </a:r>
            <a:r>
              <a:rPr lang="it-IT" b="1" dirty="0" err="1">
                <a:solidFill>
                  <a:srgbClr val="0000FF"/>
                </a:solidFill>
              </a:rPr>
              <a:t>pay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attention</a:t>
            </a:r>
            <a:r>
              <a:rPr lang="it-IT" b="1" dirty="0">
                <a:solidFill>
                  <a:srgbClr val="0000FF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400" b="1" dirty="0" err="1"/>
              <a:t>Change</a:t>
            </a:r>
            <a:r>
              <a:rPr lang="it-IT" sz="1400" b="1" dirty="0"/>
              <a:t> of the plasma </a:t>
            </a:r>
            <a:r>
              <a:rPr lang="it-IT" sz="1400" b="1" dirty="0" err="1"/>
              <a:t>parameters</a:t>
            </a:r>
            <a:r>
              <a:rPr lang="it-IT" sz="1400" b="1" dirty="0"/>
              <a:t> </a:t>
            </a:r>
            <a:r>
              <a:rPr lang="it-IT" sz="1400" dirty="0" err="1"/>
              <a:t>across</a:t>
            </a:r>
            <a:r>
              <a:rPr lang="it-IT" sz="1400" dirty="0"/>
              <a:t> </a:t>
            </a:r>
            <a:r>
              <a:rPr lang="it-IT" sz="1400" dirty="0" err="1"/>
              <a:t>layers</a:t>
            </a:r>
            <a:r>
              <a:rPr lang="it-IT" sz="1400" dirty="0"/>
              <a:t> of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chemical</a:t>
            </a:r>
            <a:r>
              <a:rPr lang="it-IT" sz="1400" dirty="0"/>
              <a:t> and </a:t>
            </a:r>
            <a:r>
              <a:rPr lang="it-IT" sz="1400" dirty="0" err="1"/>
              <a:t>physical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 (</a:t>
            </a:r>
            <a:r>
              <a:rPr lang="it-IT" sz="1400" dirty="0" err="1"/>
              <a:t>matrix</a:t>
            </a:r>
            <a:r>
              <a:rPr lang="it-IT" sz="1400" dirty="0"/>
              <a:t> </a:t>
            </a:r>
            <a:r>
              <a:rPr lang="it-IT" sz="1400" dirty="0" err="1"/>
              <a:t>effect</a:t>
            </a:r>
            <a:r>
              <a:rPr lang="it-IT" sz="1400" dirty="0"/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16C2C0-CAD2-788D-C46A-9A0B9F124E93}"/>
              </a:ext>
            </a:extLst>
          </p:cNvPr>
          <p:cNvSpPr txBox="1"/>
          <p:nvPr/>
        </p:nvSpPr>
        <p:spPr>
          <a:xfrm>
            <a:off x="4928678" y="3732393"/>
            <a:ext cx="42312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b="1" dirty="0">
                <a:solidFill>
                  <a:srgbClr val="FF0000"/>
                </a:solidFill>
              </a:rPr>
              <a:t>Cu </a:t>
            </a:r>
            <a:r>
              <a:rPr lang="it-IT" sz="1400" b="1" dirty="0" err="1">
                <a:solidFill>
                  <a:srgbClr val="FF0000"/>
                </a:solidFill>
              </a:rPr>
              <a:t>rich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pigment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layer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was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observed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only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after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err="1">
                <a:solidFill>
                  <a:srgbClr val="FF0000"/>
                </a:solidFill>
              </a:rPr>
              <a:t>normalization</a:t>
            </a:r>
            <a:r>
              <a:rPr lang="it-IT" sz="1400" b="1" dirty="0">
                <a:solidFill>
                  <a:srgbClr val="FF0000"/>
                </a:solidFill>
              </a:rPr>
              <a:t> on the Ca I line with </a:t>
            </a:r>
            <a:r>
              <a:rPr lang="it-IT" sz="1400" b="1" dirty="0" err="1">
                <a:solidFill>
                  <a:srgbClr val="FF0000"/>
                </a:solidFill>
              </a:rPr>
              <a:t>similar</a:t>
            </a:r>
            <a:r>
              <a:rPr lang="it-IT" sz="1400" b="1" dirty="0">
                <a:solidFill>
                  <a:srgbClr val="FF0000"/>
                </a:solidFill>
              </a:rPr>
              <a:t> E</a:t>
            </a:r>
            <a:r>
              <a:rPr lang="it-IT" sz="1200" b="1" dirty="0">
                <a:solidFill>
                  <a:srgbClr val="FF0000"/>
                </a:solidFill>
              </a:rPr>
              <a:t>k</a:t>
            </a:r>
            <a:endParaRPr lang="it-IT" sz="1400" b="1" dirty="0">
              <a:solidFill>
                <a:srgbClr val="FF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8F00FDF-3B3E-2505-B026-4E6BE964F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07"/>
          <a:stretch/>
        </p:blipFill>
        <p:spPr>
          <a:xfrm>
            <a:off x="4777740" y="801135"/>
            <a:ext cx="4152900" cy="3024675"/>
          </a:xfrm>
          <a:prstGeom prst="rect">
            <a:avLst/>
          </a:prstGeom>
        </p:spPr>
      </p:pic>
      <p:pic>
        <p:nvPicPr>
          <p:cNvPr id="13" name="Picture 8" descr="D:\LIBS\2019 CH\24 maggio sample 31-3\foto\sample.jpg">
            <a:extLst>
              <a:ext uri="{FF2B5EF4-FFF2-40B4-BE49-F238E27FC236}">
                <a16:creationId xmlns:a16="http://schemas.microsoft.com/office/drawing/2014/main" id="{464F803B-C59A-B861-2368-A003BE12A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151828" y="2597535"/>
            <a:ext cx="3644619" cy="188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2E6791-8DF2-FB9B-0200-93273FDA7BE4}"/>
              </a:ext>
            </a:extLst>
          </p:cNvPr>
          <p:cNvSpPr txBox="1"/>
          <p:nvPr/>
        </p:nvSpPr>
        <p:spPr>
          <a:xfrm>
            <a:off x="197548" y="4589383"/>
            <a:ext cx="36446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b="1" dirty="0" err="1">
                <a:solidFill>
                  <a:schemeClr val="tx1"/>
                </a:solidFill>
              </a:rPr>
              <a:t>Fragment</a:t>
            </a:r>
            <a:r>
              <a:rPr lang="it-IT" sz="1400" b="1" dirty="0">
                <a:solidFill>
                  <a:schemeClr val="tx1"/>
                </a:solidFill>
              </a:rPr>
              <a:t> of a Roman fresco:</a:t>
            </a:r>
          </a:p>
          <a:p>
            <a:pPr>
              <a:spcAft>
                <a:spcPts val="0"/>
              </a:spcAft>
            </a:pPr>
            <a:r>
              <a:rPr lang="it-IT" sz="1400" dirty="0" err="1">
                <a:solidFill>
                  <a:schemeClr val="tx1"/>
                </a:solidFill>
              </a:rPr>
              <a:t>ablation</a:t>
            </a:r>
            <a:r>
              <a:rPr lang="it-IT" sz="1400" dirty="0">
                <a:solidFill>
                  <a:schemeClr val="tx1"/>
                </a:solidFill>
              </a:rPr>
              <a:t> rate ~ 1 µm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1DCCE9B5-AD28-211A-E964-8581CBD5347F}"/>
              </a:ext>
            </a:extLst>
          </p:cNvPr>
          <p:cNvSpPr/>
          <p:nvPr/>
        </p:nvSpPr>
        <p:spPr bwMode="auto">
          <a:xfrm rot="5400000">
            <a:off x="2825137" y="2953618"/>
            <a:ext cx="397137" cy="192555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6C95EB4-6F35-4BBB-BA21-CD5079EB17F9}"/>
              </a:ext>
            </a:extLst>
          </p:cNvPr>
          <p:cNvSpPr txBox="1"/>
          <p:nvPr/>
        </p:nvSpPr>
        <p:spPr>
          <a:xfrm>
            <a:off x="4427220" y="4281606"/>
            <a:ext cx="4693195" cy="830997"/>
          </a:xfrm>
          <a:prstGeom prst="rect">
            <a:avLst/>
          </a:prstGeom>
          <a:solidFill>
            <a:srgbClr val="E4E4E4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200" i="1" dirty="0"/>
              <a:t>Stratigraphic characterization of ancient Roman frescos by laser induced breakdown spectroscopy and importance of a proper choice of the normalizing lines, </a:t>
            </a:r>
            <a:r>
              <a:rPr lang="en-US" sz="1200" i="1" dirty="0" err="1"/>
              <a:t>Spectrochimica</a:t>
            </a:r>
            <a:r>
              <a:rPr lang="en-US" sz="1200" i="1" dirty="0"/>
              <a:t> Acta Part B 168 (2020) 105853</a:t>
            </a:r>
            <a:endParaRPr lang="it-IT" sz="12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21937A-8BE3-9BEC-EA94-B172FCF71D52}"/>
              </a:ext>
            </a:extLst>
          </p:cNvPr>
          <p:cNvSpPr txBox="1"/>
          <p:nvPr/>
        </p:nvSpPr>
        <p:spPr>
          <a:xfrm>
            <a:off x="80241" y="1717852"/>
            <a:ext cx="4788939" cy="64633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400" b="1" dirty="0" err="1"/>
              <a:t>Increase</a:t>
            </a:r>
            <a:r>
              <a:rPr lang="it-IT" sz="1400" b="1" dirty="0"/>
              <a:t> in the plasma temperature and electron </a:t>
            </a:r>
            <a:r>
              <a:rPr lang="it-IT" sz="1400" b="1" dirty="0" err="1"/>
              <a:t>density</a:t>
            </a:r>
            <a:r>
              <a:rPr lang="it-IT" sz="1400" b="1" dirty="0"/>
              <a:t> </a:t>
            </a:r>
            <a:r>
              <a:rPr lang="it-IT" sz="1400" dirty="0"/>
              <a:t>due to the </a:t>
            </a:r>
            <a:r>
              <a:rPr lang="it-IT" sz="1400" dirty="0" err="1"/>
              <a:t>plume</a:t>
            </a:r>
            <a:r>
              <a:rPr lang="it-IT" sz="1400" dirty="0"/>
              <a:t> </a:t>
            </a:r>
            <a:r>
              <a:rPr lang="it-IT" sz="1400" dirty="0" err="1"/>
              <a:t>confinement</a:t>
            </a:r>
            <a:r>
              <a:rPr lang="it-IT" sz="1400" dirty="0"/>
              <a:t> inside the </a:t>
            </a:r>
            <a:r>
              <a:rPr lang="it-IT" sz="1400" dirty="0" err="1"/>
              <a:t>developing</a:t>
            </a:r>
            <a:r>
              <a:rPr lang="it-IT" sz="1400" dirty="0"/>
              <a:t> </a:t>
            </a:r>
            <a:r>
              <a:rPr lang="it-IT" sz="1400" dirty="0" err="1"/>
              <a:t>crater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80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1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7C9B-6C6C-4D00-1423-55670EE1F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2FF13-F824-7594-F263-22C0A7D73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7838"/>
            <a:ext cx="9144001" cy="40011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it-IT" dirty="0"/>
              <a:t>LIBS – </a:t>
            </a:r>
            <a:r>
              <a:rPr lang="it-IT" dirty="0" err="1"/>
              <a:t>depth</a:t>
            </a:r>
            <a:r>
              <a:rPr lang="it-IT" dirty="0"/>
              <a:t> profiling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1F6BC2-9494-1D14-A58E-08A62E6F2642}"/>
              </a:ext>
            </a:extLst>
          </p:cNvPr>
          <p:cNvSpPr txBox="1"/>
          <p:nvPr/>
        </p:nvSpPr>
        <p:spPr>
          <a:xfrm>
            <a:off x="80241" y="788093"/>
            <a:ext cx="8592226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Example</a:t>
            </a:r>
            <a:r>
              <a:rPr lang="it-IT" b="1" dirty="0">
                <a:solidFill>
                  <a:srgbClr val="0000FF"/>
                </a:solidFill>
              </a:rPr>
              <a:t> – stand-off LIBS </a:t>
            </a:r>
            <a:r>
              <a:rPr lang="it-IT" b="1" dirty="0" err="1">
                <a:solidFill>
                  <a:srgbClr val="0000FF"/>
                </a:solidFill>
              </a:rPr>
              <a:t>measurements</a:t>
            </a:r>
            <a:r>
              <a:rPr lang="it-IT" b="1" dirty="0">
                <a:solidFill>
                  <a:srgbClr val="0000FF"/>
                </a:solidFill>
              </a:rPr>
              <a:t> on FTU </a:t>
            </a:r>
            <a:r>
              <a:rPr lang="it-IT" b="1" dirty="0" err="1">
                <a:solidFill>
                  <a:srgbClr val="0000FF"/>
                </a:solidFill>
              </a:rPr>
              <a:t>wall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endParaRPr lang="en-US" sz="1400" dirty="0"/>
          </a:p>
          <a:p>
            <a:endParaRPr lang="it-IT" sz="1400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FFCAEF8-C35C-8CB1-C32D-5B3F4FC56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49" y="1083217"/>
            <a:ext cx="8592226" cy="120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1pPr>
            <a:lvl2pPr eaLnBrk="0" hangingPunct="0">
              <a:spcBef>
                <a:spcPts val="7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2pPr>
            <a:lvl3pPr eaLnBrk="0" hangingPunct="0">
              <a:spcBef>
                <a:spcPts val="6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3pPr>
            <a:lvl4pPr eaLnBrk="0" hangingPunct="0">
              <a:spcBef>
                <a:spcPts val="5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4pPr>
            <a:lvl5pPr eaLnBrk="0" hangingPunct="0">
              <a:spcBef>
                <a:spcPts val="500"/>
              </a:spcBef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S Gothic" pitchFamily="49" charset="-128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defRPr/>
            </a:pPr>
            <a:r>
              <a:rPr lang="it-IT" altLang="en-US" sz="1400" dirty="0">
                <a:latin typeface="+mn-lt"/>
                <a:cs typeface="Times New Roman" pitchFamily="18" charset="0"/>
              </a:rPr>
              <a:t>- </a:t>
            </a:r>
            <a:r>
              <a:rPr lang="it-IT" altLang="en-US" sz="1400" dirty="0" err="1">
                <a:latin typeface="+mn-lt"/>
                <a:cs typeface="Times New Roman" pitchFamily="18" charset="0"/>
              </a:rPr>
              <a:t>Toroidal</a:t>
            </a:r>
            <a:r>
              <a:rPr lang="it-IT" altLang="en-US" sz="1400" dirty="0">
                <a:latin typeface="+mn-lt"/>
                <a:cs typeface="Times New Roman" pitchFamily="18" charset="0"/>
              </a:rPr>
              <a:t> </a:t>
            </a:r>
            <a:r>
              <a:rPr lang="it-IT" altLang="en-US" sz="1400" dirty="0" err="1">
                <a:latin typeface="+mn-lt"/>
                <a:cs typeface="Times New Roman" pitchFamily="18" charset="0"/>
              </a:rPr>
              <a:t>limiter</a:t>
            </a:r>
            <a:r>
              <a:rPr lang="it-IT" altLang="en-US" sz="1400" dirty="0">
                <a:latin typeface="+mn-lt"/>
                <a:cs typeface="Times New Roman" pitchFamily="18" charset="0"/>
              </a:rPr>
              <a:t> </a:t>
            </a:r>
            <a:r>
              <a:rPr lang="it-IT" altLang="en-US" sz="1400" dirty="0" err="1">
                <a:latin typeface="+mn-lt"/>
                <a:cs typeface="Times New Roman" pitchFamily="18" charset="0"/>
              </a:rPr>
              <a:t>was</a:t>
            </a:r>
            <a:r>
              <a:rPr lang="it-IT" altLang="en-US" sz="1400" dirty="0">
                <a:latin typeface="+mn-lt"/>
                <a:cs typeface="Times New Roman" pitchFamily="18" charset="0"/>
              </a:rPr>
              <a:t> </a:t>
            </a:r>
            <a:r>
              <a:rPr lang="it-IT" altLang="en-US" sz="1400" dirty="0" err="1">
                <a:latin typeface="+mn-lt"/>
                <a:cs typeface="Times New Roman" pitchFamily="18" charset="0"/>
              </a:rPr>
              <a:t>covered</a:t>
            </a:r>
            <a:r>
              <a:rPr lang="it-IT" altLang="en-US" sz="1400" dirty="0">
                <a:latin typeface="+mn-lt"/>
                <a:cs typeface="Times New Roman" pitchFamily="18" charset="0"/>
              </a:rPr>
              <a:t> by </a:t>
            </a:r>
            <a:r>
              <a:rPr lang="en-US" altLang="en-US" sz="1400" dirty="0">
                <a:latin typeface="+mn-lt"/>
                <a:cs typeface="Times New Roman" pitchFamily="18" charset="0"/>
              </a:rPr>
              <a:t>TZM tiles (Ti 0.40–0.55t%, Zn 0.06–0.12t%, max 0.06 % max of other metals in Mo matrix).</a:t>
            </a:r>
          </a:p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Tx/>
              <a:buChar char="-"/>
              <a:defRPr/>
            </a:pPr>
            <a:r>
              <a:rPr lang="en-US" altLang="en-US" sz="1400" dirty="0">
                <a:latin typeface="+mn-lt"/>
                <a:cs typeface="Times New Roman" pitchFamily="18" charset="0"/>
              </a:rPr>
              <a:t>LIBS measurements in vacuum, through </a:t>
            </a:r>
            <a:r>
              <a:rPr lang="en-US" altLang="en-US" sz="1400" dirty="0" err="1">
                <a:latin typeface="+mn-lt"/>
                <a:cs typeface="Times New Roman" pitchFamily="18" charset="0"/>
              </a:rPr>
              <a:t>saphire</a:t>
            </a:r>
            <a:r>
              <a:rPr lang="en-US" altLang="en-US" sz="1400" dirty="0">
                <a:latin typeface="+mn-lt"/>
                <a:cs typeface="Times New Roman" pitchFamily="18" charset="0"/>
              </a:rPr>
              <a:t> window of diameter 50 mm.</a:t>
            </a:r>
          </a:p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Tx/>
              <a:buChar char="-"/>
              <a:defRPr/>
            </a:pPr>
            <a:r>
              <a:rPr lang="en-US" altLang="en-US" sz="1400" dirty="0">
                <a:latin typeface="+mn-lt"/>
                <a:cs typeface="Times New Roman" pitchFamily="18" charset="0"/>
              </a:rPr>
              <a:t>Working distance adjustable 2.0 – 2.5 m.</a:t>
            </a:r>
          </a:p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Tx/>
              <a:buChar char="-"/>
              <a:defRPr/>
            </a:pPr>
            <a:r>
              <a:rPr lang="en-US" altLang="en-US" sz="1400" dirty="0">
                <a:latin typeface="+mn-lt"/>
                <a:cs typeface="Times New Roman" pitchFamily="18" charset="0"/>
              </a:rPr>
              <a:t>Previously: the plasma walls passed </a:t>
            </a:r>
            <a:r>
              <a:rPr lang="en-US" altLang="en-US" sz="1400" dirty="0" err="1">
                <a:latin typeface="+mn-lt"/>
                <a:cs typeface="Times New Roman" pitchFamily="18" charset="0"/>
              </a:rPr>
              <a:t>boronization</a:t>
            </a:r>
            <a:r>
              <a:rPr lang="en-US" altLang="en-US" sz="1400" dirty="0">
                <a:latin typeface="+mn-lt"/>
                <a:cs typeface="Times New Roman" pitchFamily="18" charset="0"/>
              </a:rPr>
              <a:t> using diborane (B</a:t>
            </a:r>
            <a:r>
              <a:rPr lang="en-US" altLang="en-US" sz="1100" dirty="0">
                <a:latin typeface="+mn-lt"/>
                <a:cs typeface="Times New Roman" pitchFamily="18" charset="0"/>
              </a:rPr>
              <a:t>2</a:t>
            </a:r>
            <a:r>
              <a:rPr lang="en-US" altLang="en-US" sz="1400" dirty="0">
                <a:latin typeface="+mn-lt"/>
                <a:cs typeface="Times New Roman" pitchFamily="18" charset="0"/>
              </a:rPr>
              <a:t>D</a:t>
            </a:r>
            <a:r>
              <a:rPr lang="en-US" altLang="en-US" sz="1100" dirty="0">
                <a:latin typeface="+mn-lt"/>
                <a:cs typeface="Times New Roman" pitchFamily="18" charset="0"/>
              </a:rPr>
              <a:t>6</a:t>
            </a:r>
            <a:r>
              <a:rPr lang="en-US" altLang="en-US" sz="1400" dirty="0">
                <a:latin typeface="+mn-lt"/>
                <a:cs typeface="Times New Roman" pitchFamily="18" charset="0"/>
              </a:rPr>
              <a:t>)</a:t>
            </a:r>
          </a:p>
          <a:p>
            <a:pPr marL="285750" indent="-285750"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Tx/>
              <a:buChar char="-"/>
              <a:defRPr/>
            </a:pPr>
            <a:endParaRPr lang="en-US" altLang="en-US" sz="1400" dirty="0"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defRPr/>
            </a:pPr>
            <a:r>
              <a:rPr lang="en-US" altLang="en-US" sz="1400" dirty="0">
                <a:latin typeface="+mn-lt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2EA0E65-5952-6E25-B995-76A53CBD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78" y="2286000"/>
            <a:ext cx="4326552" cy="268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313686"/>
      </p:ext>
    </p:extLst>
  </p:cSld>
  <p:clrMapOvr>
    <a:masterClrMapping/>
  </p:clrMapOvr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41385</TotalTime>
  <Words>1781</Words>
  <Application>Microsoft Office PowerPoint</Application>
  <PresentationFormat>Presentazione su schermo (16:9)</PresentationFormat>
  <Paragraphs>138</Paragraphs>
  <Slides>24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Wingdings</vt:lpstr>
      <vt:lpstr>ModelloTemplateENEAita</vt:lpstr>
      <vt:lpstr>Characterization of boron irradiated by laser-driven protons in high-repetition-rate petawatt-range experiments by laser induced breakdown spectroscopy</vt:lpstr>
      <vt:lpstr>Content </vt:lpstr>
      <vt:lpstr>1. LIBS - fundamentals</vt:lpstr>
      <vt:lpstr>1. LIBS - fundamentals</vt:lpstr>
      <vt:lpstr>2. LIBS – depth profiling</vt:lpstr>
      <vt:lpstr>2. LIBS – depth profiling</vt:lpstr>
      <vt:lpstr>2. LIBS – depth profiling</vt:lpstr>
      <vt:lpstr>2. LIBS – depth profiling</vt:lpstr>
      <vt:lpstr>2. LIBS – depth profiling</vt:lpstr>
      <vt:lpstr>2. LIBS – depth profiling</vt:lpstr>
      <vt:lpstr>3. LIBS – correlation studies</vt:lpstr>
      <vt:lpstr>3. LIBS – correlation studies</vt:lpstr>
      <vt:lpstr>3. LIBS – correlation studies</vt:lpstr>
      <vt:lpstr>4. LIBS on irradiated Boron target</vt:lpstr>
      <vt:lpstr>4. LIBS on irradiated Boron target</vt:lpstr>
      <vt:lpstr>4. LIBS on irradiated Boron target</vt:lpstr>
      <vt:lpstr>4. LIBS on irradiated Boron target</vt:lpstr>
      <vt:lpstr>4. LIBS on irradiated Boron target</vt:lpstr>
      <vt:lpstr>4. LIBS on irradiated Boron target</vt:lpstr>
      <vt:lpstr>4. LIBS on irradiated Boron target</vt:lpstr>
      <vt:lpstr>4. LIBS on irradiated Boron target</vt:lpstr>
      <vt:lpstr>4. LIBS on irradiated Boron target</vt:lpstr>
      <vt:lpstr>5. Conclusions</vt:lpstr>
      <vt:lpstr>Presentazione standard di PowerPoint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Serena Lucibello</dc:creator>
  <cp:lastModifiedBy>Violeta Lazic</cp:lastModifiedBy>
  <cp:revision>874</cp:revision>
  <cp:lastPrinted>2021-04-22T16:11:16Z</cp:lastPrinted>
  <dcterms:created xsi:type="dcterms:W3CDTF">2017-01-03T12:35:40Z</dcterms:created>
  <dcterms:modified xsi:type="dcterms:W3CDTF">2025-09-09T11:17:13Z</dcterms:modified>
</cp:coreProperties>
</file>