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4"/>
  </p:notesMasterIdLst>
  <p:sldIdLst>
    <p:sldId id="256" r:id="rId3"/>
    <p:sldId id="335" r:id="rId4"/>
    <p:sldId id="376" r:id="rId5"/>
    <p:sldId id="381" r:id="rId6"/>
    <p:sldId id="401" r:id="rId7"/>
    <p:sldId id="337" r:id="rId8"/>
    <p:sldId id="378" r:id="rId9"/>
    <p:sldId id="339" r:id="rId10"/>
    <p:sldId id="382" r:id="rId11"/>
    <p:sldId id="362" r:id="rId12"/>
    <p:sldId id="385" r:id="rId13"/>
    <p:sldId id="384" r:id="rId14"/>
    <p:sldId id="383" r:id="rId15"/>
    <p:sldId id="386" r:id="rId16"/>
    <p:sldId id="388" r:id="rId17"/>
    <p:sldId id="389" r:id="rId18"/>
    <p:sldId id="391" r:id="rId19"/>
    <p:sldId id="390" r:id="rId20"/>
    <p:sldId id="393" r:id="rId21"/>
    <p:sldId id="395" r:id="rId22"/>
    <p:sldId id="394" r:id="rId23"/>
    <p:sldId id="396" r:id="rId24"/>
    <p:sldId id="392" r:id="rId25"/>
    <p:sldId id="399" r:id="rId26"/>
    <p:sldId id="402" r:id="rId27"/>
    <p:sldId id="397" r:id="rId28"/>
    <p:sldId id="403" r:id="rId29"/>
    <p:sldId id="398" r:id="rId30"/>
    <p:sldId id="400" r:id="rId31"/>
    <p:sldId id="404" r:id="rId32"/>
    <p:sldId id="405" r:id="rId3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3CC33"/>
    <a:srgbClr val="FF7C8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3DFE87-44BC-4CCB-A057-120A83E22CC6}" v="108" dt="2025-09-09T08:18:58.9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4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zemysław Tchórz" userId="19d08244-d775-45ed-a146-c381f65c24ac" providerId="ADAL" clId="{3D3DFE87-44BC-4CCB-A057-120A83E22CC6}"/>
    <pc:docChg chg="undo custSel addSld modSld">
      <pc:chgData name="Przemysław Tchórz" userId="19d08244-d775-45ed-a146-c381f65c24ac" providerId="ADAL" clId="{3D3DFE87-44BC-4CCB-A057-120A83E22CC6}" dt="2025-09-09T08:19:49.973" v="803" actId="207"/>
      <pc:docMkLst>
        <pc:docMk/>
      </pc:docMkLst>
      <pc:sldChg chg="modSp mod">
        <pc:chgData name="Przemysław Tchórz" userId="19d08244-d775-45ed-a146-c381f65c24ac" providerId="ADAL" clId="{3D3DFE87-44BC-4CCB-A057-120A83E22CC6}" dt="2025-09-09T07:11:54.491" v="472" actId="113"/>
        <pc:sldMkLst>
          <pc:docMk/>
          <pc:sldMk cId="3085354271" sldId="337"/>
        </pc:sldMkLst>
        <pc:spChg chg="mod">
          <ac:chgData name="Przemysław Tchórz" userId="19d08244-d775-45ed-a146-c381f65c24ac" providerId="ADAL" clId="{3D3DFE87-44BC-4CCB-A057-120A83E22CC6}" dt="2025-09-08T09:23:38.951" v="17" actId="1076"/>
          <ac:spMkLst>
            <pc:docMk/>
            <pc:sldMk cId="3085354271" sldId="337"/>
            <ac:spMk id="19" creationId="{3713FDB6-D0AB-6A36-4E4A-60CB96682353}"/>
          </ac:spMkLst>
        </pc:spChg>
        <pc:spChg chg="mod">
          <ac:chgData name="Przemysław Tchórz" userId="19d08244-d775-45ed-a146-c381f65c24ac" providerId="ADAL" clId="{3D3DFE87-44BC-4CCB-A057-120A83E22CC6}" dt="2025-09-09T07:11:54.491" v="472" actId="113"/>
          <ac:spMkLst>
            <pc:docMk/>
            <pc:sldMk cId="3085354271" sldId="337"/>
            <ac:spMk id="20" creationId="{0BADACF2-7173-83BC-C9D3-F016C2DF9DE9}"/>
          </ac:spMkLst>
        </pc:spChg>
        <pc:spChg chg="mod">
          <ac:chgData name="Przemysław Tchórz" userId="19d08244-d775-45ed-a146-c381f65c24ac" providerId="ADAL" clId="{3D3DFE87-44BC-4CCB-A057-120A83E22CC6}" dt="2025-09-09T07:11:37.597" v="444" actId="1036"/>
          <ac:spMkLst>
            <pc:docMk/>
            <pc:sldMk cId="3085354271" sldId="337"/>
            <ac:spMk id="21" creationId="{229E4330-6230-2440-1930-D89F0E356019}"/>
          </ac:spMkLst>
        </pc:spChg>
      </pc:sldChg>
      <pc:sldChg chg="addSp modSp mod modNotesTx">
        <pc:chgData name="Przemysław Tchórz" userId="19d08244-d775-45ed-a146-c381f65c24ac" providerId="ADAL" clId="{3D3DFE87-44BC-4CCB-A057-120A83E22CC6}" dt="2025-09-09T07:36:46.534" v="670" actId="20577"/>
        <pc:sldMkLst>
          <pc:docMk/>
          <pc:sldMk cId="90398498" sldId="384"/>
        </pc:sldMkLst>
        <pc:spChg chg="add mod">
          <ac:chgData name="Przemysław Tchórz" userId="19d08244-d775-45ed-a146-c381f65c24ac" providerId="ADAL" clId="{3D3DFE87-44BC-4CCB-A057-120A83E22CC6}" dt="2025-09-09T07:34:43.938" v="583" actId="1582"/>
          <ac:spMkLst>
            <pc:docMk/>
            <pc:sldMk cId="90398498" sldId="384"/>
            <ac:spMk id="10" creationId="{74507FA1-12E5-5FC9-4425-5AD7644A56F1}"/>
          </ac:spMkLst>
        </pc:spChg>
        <pc:spChg chg="add mod">
          <ac:chgData name="Przemysław Tchórz" userId="19d08244-d775-45ed-a146-c381f65c24ac" providerId="ADAL" clId="{3D3DFE87-44BC-4CCB-A057-120A83E22CC6}" dt="2025-09-09T07:34:52.394" v="586" actId="1582"/>
          <ac:spMkLst>
            <pc:docMk/>
            <pc:sldMk cId="90398498" sldId="384"/>
            <ac:spMk id="11" creationId="{428C9666-FFA4-6CCD-66A9-4A7B4E1AC119}"/>
          </ac:spMkLst>
        </pc:spChg>
        <pc:spChg chg="add mod">
          <ac:chgData name="Przemysław Tchórz" userId="19d08244-d775-45ed-a146-c381f65c24ac" providerId="ADAL" clId="{3D3DFE87-44BC-4CCB-A057-120A83E22CC6}" dt="2025-09-09T07:36:19.219" v="598" actId="14100"/>
          <ac:spMkLst>
            <pc:docMk/>
            <pc:sldMk cId="90398498" sldId="384"/>
            <ac:spMk id="12" creationId="{943D4442-37F7-C0E0-B442-888FB0ACCEEB}"/>
          </ac:spMkLst>
        </pc:spChg>
        <pc:graphicFrameChg chg="modGraphic">
          <ac:chgData name="Przemysław Tchórz" userId="19d08244-d775-45ed-a146-c381f65c24ac" providerId="ADAL" clId="{3D3DFE87-44BC-4CCB-A057-120A83E22CC6}" dt="2025-09-09T07:35:51.786" v="594" actId="207"/>
          <ac:graphicFrameMkLst>
            <pc:docMk/>
            <pc:sldMk cId="90398498" sldId="384"/>
            <ac:graphicFrameMk id="9" creationId="{552397C8-76E2-C910-AD36-DF47E0E35B86}"/>
          </ac:graphicFrameMkLst>
        </pc:graphicFrameChg>
      </pc:sldChg>
      <pc:sldChg chg="modSp mod">
        <pc:chgData name="Przemysław Tchórz" userId="19d08244-d775-45ed-a146-c381f65c24ac" providerId="ADAL" clId="{3D3DFE87-44BC-4CCB-A057-120A83E22CC6}" dt="2025-09-09T07:31:38.185" v="574" actId="20577"/>
        <pc:sldMkLst>
          <pc:docMk/>
          <pc:sldMk cId="1959213608" sldId="385"/>
        </pc:sldMkLst>
        <pc:spChg chg="mod">
          <ac:chgData name="Przemysław Tchórz" userId="19d08244-d775-45ed-a146-c381f65c24ac" providerId="ADAL" clId="{3D3DFE87-44BC-4CCB-A057-120A83E22CC6}" dt="2025-09-09T07:31:38.185" v="574" actId="20577"/>
          <ac:spMkLst>
            <pc:docMk/>
            <pc:sldMk cId="1959213608" sldId="385"/>
            <ac:spMk id="7" creationId="{C697D92C-E815-2E4B-60E0-26E7E3B61C47}"/>
          </ac:spMkLst>
        </pc:spChg>
      </pc:sldChg>
      <pc:sldChg chg="addSp modSp mod">
        <pc:chgData name="Przemysław Tchórz" userId="19d08244-d775-45ed-a146-c381f65c24ac" providerId="ADAL" clId="{3D3DFE87-44BC-4CCB-A057-120A83E22CC6}" dt="2025-09-09T07:40:46.996" v="675" actId="14100"/>
        <pc:sldMkLst>
          <pc:docMk/>
          <pc:sldMk cId="2184412335" sldId="390"/>
        </pc:sldMkLst>
        <pc:spChg chg="add mod">
          <ac:chgData name="Przemysław Tchórz" userId="19d08244-d775-45ed-a146-c381f65c24ac" providerId="ADAL" clId="{3D3DFE87-44BC-4CCB-A057-120A83E22CC6}" dt="2025-09-09T07:40:46.996" v="675" actId="14100"/>
          <ac:spMkLst>
            <pc:docMk/>
            <pc:sldMk cId="2184412335" sldId="390"/>
            <ac:spMk id="5" creationId="{12077175-DD3B-B562-5124-F0B725DA8813}"/>
          </ac:spMkLst>
        </pc:spChg>
      </pc:sldChg>
      <pc:sldChg chg="modSp">
        <pc:chgData name="Przemysław Tchórz" userId="19d08244-d775-45ed-a146-c381f65c24ac" providerId="ADAL" clId="{3D3DFE87-44BC-4CCB-A057-120A83E22CC6}" dt="2025-09-08T09:28:42.848" v="29" actId="20577"/>
        <pc:sldMkLst>
          <pc:docMk/>
          <pc:sldMk cId="1691627027" sldId="392"/>
        </pc:sldMkLst>
        <pc:spChg chg="mod">
          <ac:chgData name="Przemysław Tchórz" userId="19d08244-d775-45ed-a146-c381f65c24ac" providerId="ADAL" clId="{3D3DFE87-44BC-4CCB-A057-120A83E22CC6}" dt="2025-09-08T09:28:42.848" v="29" actId="20577"/>
          <ac:spMkLst>
            <pc:docMk/>
            <pc:sldMk cId="1691627027" sldId="392"/>
            <ac:spMk id="37" creationId="{021A6EB3-E8E5-0FAA-23CD-4D17FD7C9DF6}"/>
          </ac:spMkLst>
        </pc:spChg>
      </pc:sldChg>
      <pc:sldChg chg="addSp delSp modSp mod">
        <pc:chgData name="Przemysław Tchórz" userId="19d08244-d775-45ed-a146-c381f65c24ac" providerId="ADAL" clId="{3D3DFE87-44BC-4CCB-A057-120A83E22CC6}" dt="2025-09-09T08:19:49.973" v="803" actId="207"/>
        <pc:sldMkLst>
          <pc:docMk/>
          <pc:sldMk cId="2532084668" sldId="394"/>
        </pc:sldMkLst>
        <pc:spChg chg="del">
          <ac:chgData name="Przemysław Tchórz" userId="19d08244-d775-45ed-a146-c381f65c24ac" providerId="ADAL" clId="{3D3DFE87-44BC-4CCB-A057-120A83E22CC6}" dt="2025-09-09T08:19:30.682" v="802" actId="478"/>
          <ac:spMkLst>
            <pc:docMk/>
            <pc:sldMk cId="2532084668" sldId="394"/>
            <ac:spMk id="8" creationId="{87F76FFF-3E51-4392-D46B-19B50D800803}"/>
          </ac:spMkLst>
        </pc:spChg>
        <pc:spChg chg="del">
          <ac:chgData name="Przemysław Tchórz" userId="19d08244-d775-45ed-a146-c381f65c24ac" providerId="ADAL" clId="{3D3DFE87-44BC-4CCB-A057-120A83E22CC6}" dt="2025-09-09T08:19:28.575" v="801" actId="478"/>
          <ac:spMkLst>
            <pc:docMk/>
            <pc:sldMk cId="2532084668" sldId="394"/>
            <ac:spMk id="9" creationId="{F1CEE202-FCE7-AE73-9C4B-B62E3E4919EC}"/>
          </ac:spMkLst>
        </pc:spChg>
        <pc:spChg chg="mod">
          <ac:chgData name="Przemysław Tchórz" userId="19d08244-d775-45ed-a146-c381f65c24ac" providerId="ADAL" clId="{3D3DFE87-44BC-4CCB-A057-120A83E22CC6}" dt="2025-09-09T08:19:49.973" v="803" actId="207"/>
          <ac:spMkLst>
            <pc:docMk/>
            <pc:sldMk cId="2532084668" sldId="394"/>
            <ac:spMk id="11" creationId="{D6A4BA37-F657-68B2-A6DB-A62255BD191A}"/>
          </ac:spMkLst>
        </pc:spChg>
        <pc:spChg chg="add mod">
          <ac:chgData name="Przemysław Tchórz" userId="19d08244-d775-45ed-a146-c381f65c24ac" providerId="ADAL" clId="{3D3DFE87-44BC-4CCB-A057-120A83E22CC6}" dt="2025-09-09T08:19:20.175" v="800" actId="1582"/>
          <ac:spMkLst>
            <pc:docMk/>
            <pc:sldMk cId="2532084668" sldId="394"/>
            <ac:spMk id="12" creationId="{16E06A34-0540-C5D7-BF3B-103F139369A1}"/>
          </ac:spMkLst>
        </pc:spChg>
      </pc:sldChg>
      <pc:sldChg chg="addSp delSp modSp mod">
        <pc:chgData name="Przemysław Tchórz" userId="19d08244-d775-45ed-a146-c381f65c24ac" providerId="ADAL" clId="{3D3DFE87-44BC-4CCB-A057-120A83E22CC6}" dt="2025-09-09T08:02:41.425" v="793" actId="20577"/>
        <pc:sldMkLst>
          <pc:docMk/>
          <pc:sldMk cId="3024455629" sldId="397"/>
        </pc:sldMkLst>
        <pc:spChg chg="add del">
          <ac:chgData name="Przemysław Tchórz" userId="19d08244-d775-45ed-a146-c381f65c24ac" providerId="ADAL" clId="{3D3DFE87-44BC-4CCB-A057-120A83E22CC6}" dt="2025-09-08T09:34:27.765" v="36" actId="478"/>
          <ac:spMkLst>
            <pc:docMk/>
            <pc:sldMk cId="3024455629" sldId="397"/>
            <ac:spMk id="7" creationId="{BE6BEE30-D773-62C6-A4CB-B415B9E8E492}"/>
          </ac:spMkLst>
        </pc:spChg>
        <pc:spChg chg="add del mod">
          <ac:chgData name="Przemysław Tchórz" userId="19d08244-d775-45ed-a146-c381f65c24ac" providerId="ADAL" clId="{3D3DFE87-44BC-4CCB-A057-120A83E22CC6}" dt="2025-09-09T08:02:41.425" v="793" actId="20577"/>
          <ac:spMkLst>
            <pc:docMk/>
            <pc:sldMk cId="3024455629" sldId="397"/>
            <ac:spMk id="8" creationId="{0F57969E-39DB-809D-9650-9B7DE4D256ED}"/>
          </ac:spMkLst>
        </pc:spChg>
        <pc:spChg chg="mod">
          <ac:chgData name="Przemysław Tchórz" userId="19d08244-d775-45ed-a146-c381f65c24ac" providerId="ADAL" clId="{3D3DFE87-44BC-4CCB-A057-120A83E22CC6}" dt="2025-09-08T09:35:20.263" v="45" actId="1076"/>
          <ac:spMkLst>
            <pc:docMk/>
            <pc:sldMk cId="3024455629" sldId="397"/>
            <ac:spMk id="9" creationId="{7CCBF997-F896-22D0-13FF-00D806ADE645}"/>
          </ac:spMkLst>
        </pc:spChg>
        <pc:spChg chg="add del mod">
          <ac:chgData name="Przemysław Tchórz" userId="19d08244-d775-45ed-a146-c381f65c24ac" providerId="ADAL" clId="{3D3DFE87-44BC-4CCB-A057-120A83E22CC6}" dt="2025-09-08T09:35:27.291" v="46" actId="478"/>
          <ac:spMkLst>
            <pc:docMk/>
            <pc:sldMk cId="3024455629" sldId="397"/>
            <ac:spMk id="10" creationId="{3039D74D-71C3-8D4A-2A56-DDC4B16EF797}"/>
          </ac:spMkLst>
        </pc:spChg>
        <pc:spChg chg="mod">
          <ac:chgData name="Przemysław Tchórz" userId="19d08244-d775-45ed-a146-c381f65c24ac" providerId="ADAL" clId="{3D3DFE87-44BC-4CCB-A057-120A83E22CC6}" dt="2025-09-08T09:35:20.263" v="45" actId="1076"/>
          <ac:spMkLst>
            <pc:docMk/>
            <pc:sldMk cId="3024455629" sldId="397"/>
            <ac:spMk id="22" creationId="{BDAA9AA4-27F6-CD12-532B-549859D0ACFB}"/>
          </ac:spMkLst>
        </pc:spChg>
        <pc:picChg chg="del">
          <ac:chgData name="Przemysław Tchórz" userId="19d08244-d775-45ed-a146-c381f65c24ac" providerId="ADAL" clId="{3D3DFE87-44BC-4CCB-A057-120A83E22CC6}" dt="2025-09-08T09:35:06.476" v="44" actId="478"/>
          <ac:picMkLst>
            <pc:docMk/>
            <pc:sldMk cId="3024455629" sldId="397"/>
            <ac:picMk id="23" creationId="{9ED43C42-27EE-C0CC-CDAA-659797B62B0C}"/>
          </ac:picMkLst>
        </pc:picChg>
      </pc:sldChg>
      <pc:sldChg chg="addSp delSp modSp mod">
        <pc:chgData name="Przemysław Tchórz" userId="19d08244-d775-45ed-a146-c381f65c24ac" providerId="ADAL" clId="{3D3DFE87-44BC-4CCB-A057-120A83E22CC6}" dt="2025-09-09T08:02:49.138" v="795"/>
        <pc:sldMkLst>
          <pc:docMk/>
          <pc:sldMk cId="152389056" sldId="398"/>
        </pc:sldMkLst>
        <pc:spChg chg="add mod">
          <ac:chgData name="Przemysław Tchórz" userId="19d08244-d775-45ed-a146-c381f65c24ac" providerId="ADAL" clId="{3D3DFE87-44BC-4CCB-A057-120A83E22CC6}" dt="2025-09-08T09:36:34.839" v="50"/>
          <ac:spMkLst>
            <pc:docMk/>
            <pc:sldMk cId="152389056" sldId="398"/>
            <ac:spMk id="7" creationId="{B5D7AD47-14AF-1602-2308-4D57E36A0589}"/>
          </ac:spMkLst>
        </pc:spChg>
        <pc:spChg chg="add del mod">
          <ac:chgData name="Przemysław Tchórz" userId="19d08244-d775-45ed-a146-c381f65c24ac" providerId="ADAL" clId="{3D3DFE87-44BC-4CCB-A057-120A83E22CC6}" dt="2025-09-08T10:22:01.575" v="341" actId="478"/>
          <ac:spMkLst>
            <pc:docMk/>
            <pc:sldMk cId="152389056" sldId="398"/>
            <ac:spMk id="8" creationId="{58063411-731E-5C1A-3481-36FF7EE40FAE}"/>
          </ac:spMkLst>
        </pc:spChg>
        <pc:spChg chg="add mod">
          <ac:chgData name="Przemysław Tchórz" userId="19d08244-d775-45ed-a146-c381f65c24ac" providerId="ADAL" clId="{3D3DFE87-44BC-4CCB-A057-120A83E22CC6}" dt="2025-09-09T08:02:49.138" v="795"/>
          <ac:spMkLst>
            <pc:docMk/>
            <pc:sldMk cId="152389056" sldId="398"/>
            <ac:spMk id="8" creationId="{822DA5FF-011A-2AB3-2553-39CDD1CF652E}"/>
          </ac:spMkLst>
        </pc:spChg>
        <pc:spChg chg="add del mod">
          <ac:chgData name="Przemysław Tchórz" userId="19d08244-d775-45ed-a146-c381f65c24ac" providerId="ADAL" clId="{3D3DFE87-44BC-4CCB-A057-120A83E22CC6}" dt="2025-09-09T08:02:48.886" v="794" actId="478"/>
          <ac:spMkLst>
            <pc:docMk/>
            <pc:sldMk cId="152389056" sldId="398"/>
            <ac:spMk id="12" creationId="{DCE5E578-2355-84D4-F2D0-3C097AEE54BC}"/>
          </ac:spMkLst>
        </pc:spChg>
        <pc:spChg chg="del">
          <ac:chgData name="Przemysław Tchórz" userId="19d08244-d775-45ed-a146-c381f65c24ac" providerId="ADAL" clId="{3D3DFE87-44BC-4CCB-A057-120A83E22CC6}" dt="2025-09-08T09:36:34.240" v="49" actId="478"/>
          <ac:spMkLst>
            <pc:docMk/>
            <pc:sldMk cId="152389056" sldId="398"/>
            <ac:spMk id="12" creationId="{F28A843D-2B1A-CE66-3082-0AF0E7CB0825}"/>
          </ac:spMkLst>
        </pc:spChg>
        <pc:spChg chg="del">
          <ac:chgData name="Przemysław Tchórz" userId="19d08244-d775-45ed-a146-c381f65c24ac" providerId="ADAL" clId="{3D3DFE87-44BC-4CCB-A057-120A83E22CC6}" dt="2025-09-08T09:36:34.240" v="49" actId="478"/>
          <ac:spMkLst>
            <pc:docMk/>
            <pc:sldMk cId="152389056" sldId="398"/>
            <ac:spMk id="13" creationId="{D07734FF-29D4-B1BE-F7BA-514BF959B7D0}"/>
          </ac:spMkLst>
        </pc:spChg>
        <pc:spChg chg="del">
          <ac:chgData name="Przemysław Tchórz" userId="19d08244-d775-45ed-a146-c381f65c24ac" providerId="ADAL" clId="{3D3DFE87-44BC-4CCB-A057-120A83E22CC6}" dt="2025-09-08T09:36:34.240" v="49" actId="478"/>
          <ac:spMkLst>
            <pc:docMk/>
            <pc:sldMk cId="152389056" sldId="398"/>
            <ac:spMk id="14" creationId="{8DC511F4-1DDB-EB04-F4D8-5FFDE0B73EE2}"/>
          </ac:spMkLst>
        </pc:spChg>
        <pc:spChg chg="add mod">
          <ac:chgData name="Przemysław Tchórz" userId="19d08244-d775-45ed-a146-c381f65c24ac" providerId="ADAL" clId="{3D3DFE87-44BC-4CCB-A057-120A83E22CC6}" dt="2025-09-08T09:36:45.026" v="52" actId="207"/>
          <ac:spMkLst>
            <pc:docMk/>
            <pc:sldMk cId="152389056" sldId="398"/>
            <ac:spMk id="15" creationId="{B90077F2-1EE3-B6D0-FDBF-D5C0166ED94B}"/>
          </ac:spMkLst>
        </pc:spChg>
        <pc:picChg chg="del">
          <ac:chgData name="Przemysław Tchórz" userId="19d08244-d775-45ed-a146-c381f65c24ac" providerId="ADAL" clId="{3D3DFE87-44BC-4CCB-A057-120A83E22CC6}" dt="2025-09-08T09:36:28.441" v="48" actId="478"/>
          <ac:picMkLst>
            <pc:docMk/>
            <pc:sldMk cId="152389056" sldId="398"/>
            <ac:picMk id="23" creationId="{C2F270C3-FC0B-8040-DFFB-C7E3DA15B3B9}"/>
          </ac:picMkLst>
        </pc:picChg>
      </pc:sldChg>
      <pc:sldChg chg="addSp modSp mod">
        <pc:chgData name="Przemysław Tchórz" userId="19d08244-d775-45ed-a146-c381f65c24ac" providerId="ADAL" clId="{3D3DFE87-44BC-4CCB-A057-120A83E22CC6}" dt="2025-09-09T07:59:49.053" v="747" actId="20577"/>
        <pc:sldMkLst>
          <pc:docMk/>
          <pc:sldMk cId="1495129680" sldId="399"/>
        </pc:sldMkLst>
        <pc:spChg chg="add mod">
          <ac:chgData name="Przemysław Tchórz" userId="19d08244-d775-45ed-a146-c381f65c24ac" providerId="ADAL" clId="{3D3DFE87-44BC-4CCB-A057-120A83E22CC6}" dt="2025-09-08T10:20:05.240" v="317" actId="208"/>
          <ac:spMkLst>
            <pc:docMk/>
            <pc:sldMk cId="1495129680" sldId="399"/>
            <ac:spMk id="5" creationId="{ADCDEC96-DC72-F4B1-97E6-8A4DBABDA630}"/>
          </ac:spMkLst>
        </pc:spChg>
        <pc:spChg chg="mod">
          <ac:chgData name="Przemysław Tchórz" userId="19d08244-d775-45ed-a146-c381f65c24ac" providerId="ADAL" clId="{3D3DFE87-44BC-4CCB-A057-120A83E22CC6}" dt="2025-09-09T07:59:49.053" v="747" actId="20577"/>
          <ac:spMkLst>
            <pc:docMk/>
            <pc:sldMk cId="1495129680" sldId="399"/>
            <ac:spMk id="15" creationId="{02F07035-35CB-69B9-54D3-A17BBCA7433F}"/>
          </ac:spMkLst>
        </pc:spChg>
        <pc:picChg chg="mod">
          <ac:chgData name="Przemysław Tchórz" userId="19d08244-d775-45ed-a146-c381f65c24ac" providerId="ADAL" clId="{3D3DFE87-44BC-4CCB-A057-120A83E22CC6}" dt="2025-09-09T07:59:17.368" v="724" actId="1036"/>
          <ac:picMkLst>
            <pc:docMk/>
            <pc:sldMk cId="1495129680" sldId="399"/>
            <ac:picMk id="11" creationId="{8D2F1DEA-F9C7-211B-7FEF-0E6F0D496119}"/>
          </ac:picMkLst>
        </pc:picChg>
        <pc:picChg chg="mod">
          <ac:chgData name="Przemysław Tchórz" userId="19d08244-d775-45ed-a146-c381f65c24ac" providerId="ADAL" clId="{3D3DFE87-44BC-4CCB-A057-120A83E22CC6}" dt="2025-09-09T07:59:20.945" v="737" actId="1036"/>
          <ac:picMkLst>
            <pc:docMk/>
            <pc:sldMk cId="1495129680" sldId="399"/>
            <ac:picMk id="12" creationId="{94D5E437-6020-9629-9B3C-0A743D171185}"/>
          </ac:picMkLst>
        </pc:picChg>
      </pc:sldChg>
      <pc:sldChg chg="addSp modSp mod modAnim">
        <pc:chgData name="Przemysław Tchórz" userId="19d08244-d775-45ed-a146-c381f65c24ac" providerId="ADAL" clId="{3D3DFE87-44BC-4CCB-A057-120A83E22CC6}" dt="2025-09-08T10:47:22.374" v="420"/>
        <pc:sldMkLst>
          <pc:docMk/>
          <pc:sldMk cId="1946581997" sldId="400"/>
        </pc:sldMkLst>
        <pc:spChg chg="add mod">
          <ac:chgData name="Przemysław Tchórz" userId="19d08244-d775-45ed-a146-c381f65c24ac" providerId="ADAL" clId="{3D3DFE87-44BC-4CCB-A057-120A83E22CC6}" dt="2025-09-08T10:43:29.742" v="404" actId="1076"/>
          <ac:spMkLst>
            <pc:docMk/>
            <pc:sldMk cId="1946581997" sldId="400"/>
            <ac:spMk id="5" creationId="{68C64523-4FF2-C8EA-BE42-69A721566849}"/>
          </ac:spMkLst>
        </pc:spChg>
        <pc:spChg chg="mod">
          <ac:chgData name="Przemysław Tchórz" userId="19d08244-d775-45ed-a146-c381f65c24ac" providerId="ADAL" clId="{3D3DFE87-44BC-4CCB-A057-120A83E22CC6}" dt="2025-09-08T10:43:37.552" v="406" actId="255"/>
          <ac:spMkLst>
            <pc:docMk/>
            <pc:sldMk cId="1946581997" sldId="400"/>
            <ac:spMk id="14" creationId="{64AFFE3A-55D1-7A17-20F7-A9853441AA49}"/>
          </ac:spMkLst>
        </pc:spChg>
      </pc:sldChg>
      <pc:sldChg chg="addSp modSp add mod">
        <pc:chgData name="Przemysław Tchórz" userId="19d08244-d775-45ed-a146-c381f65c24ac" providerId="ADAL" clId="{3D3DFE87-44BC-4CCB-A057-120A83E22CC6}" dt="2025-09-09T08:00:10.894" v="753" actId="20577"/>
        <pc:sldMkLst>
          <pc:docMk/>
          <pc:sldMk cId="2398468650" sldId="402"/>
        </pc:sldMkLst>
        <pc:spChg chg="add mod">
          <ac:chgData name="Przemysław Tchórz" userId="19d08244-d775-45ed-a146-c381f65c24ac" providerId="ADAL" clId="{3D3DFE87-44BC-4CCB-A057-120A83E22CC6}" dt="2025-09-08T10:20:18.733" v="321" actId="14100"/>
          <ac:spMkLst>
            <pc:docMk/>
            <pc:sldMk cId="2398468650" sldId="402"/>
            <ac:spMk id="5" creationId="{AD04992C-941E-9368-75D2-1947F2B3E2E5}"/>
          </ac:spMkLst>
        </pc:spChg>
        <pc:spChg chg="mod">
          <ac:chgData name="Przemysław Tchórz" userId="19d08244-d775-45ed-a146-c381f65c24ac" providerId="ADAL" clId="{3D3DFE87-44BC-4CCB-A057-120A83E22CC6}" dt="2025-09-09T08:00:10.894" v="753" actId="20577"/>
          <ac:spMkLst>
            <pc:docMk/>
            <pc:sldMk cId="2398468650" sldId="402"/>
            <ac:spMk id="15" creationId="{789EF731-32CC-8972-B1EA-312826A168C8}"/>
          </ac:spMkLst>
        </pc:spChg>
        <pc:picChg chg="mod">
          <ac:chgData name="Przemysław Tchórz" userId="19d08244-d775-45ed-a146-c381f65c24ac" providerId="ADAL" clId="{3D3DFE87-44BC-4CCB-A057-120A83E22CC6}" dt="2025-09-08T09:53:11.832" v="55" actId="14826"/>
          <ac:picMkLst>
            <pc:docMk/>
            <pc:sldMk cId="2398468650" sldId="402"/>
            <ac:picMk id="11" creationId="{1D0E6FF1-EF5C-4D80-E435-30D09E0E7208}"/>
          </ac:picMkLst>
        </pc:picChg>
        <pc:picChg chg="mod">
          <ac:chgData name="Przemysław Tchórz" userId="19d08244-d775-45ed-a146-c381f65c24ac" providerId="ADAL" clId="{3D3DFE87-44BC-4CCB-A057-120A83E22CC6}" dt="2025-09-08T10:19:22.416" v="313" actId="1035"/>
          <ac:picMkLst>
            <pc:docMk/>
            <pc:sldMk cId="2398468650" sldId="402"/>
            <ac:picMk id="12" creationId="{FA0DDF9B-7C05-8FDA-3F26-F5AAF26D640C}"/>
          </ac:picMkLst>
        </pc:picChg>
      </pc:sldChg>
      <pc:sldChg chg="add">
        <pc:chgData name="Przemysław Tchórz" userId="19d08244-d775-45ed-a146-c381f65c24ac" providerId="ADAL" clId="{3D3DFE87-44BC-4CCB-A057-120A83E22CC6}" dt="2025-09-09T08:05:42.438" v="796" actId="2890"/>
        <pc:sldMkLst>
          <pc:docMk/>
          <pc:sldMk cId="3405901939" sldId="4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9ACE7-33EF-4AA3-A778-E7BD52BA564F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1C8DC-FCB0-425B-8EF4-7F0E2FE38E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342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Neutron </a:t>
            </a:r>
            <a:r>
              <a:rPr lang="pl-PL" dirty="0" err="1"/>
              <a:t>production</a:t>
            </a:r>
            <a:r>
              <a:rPr lang="pl-PL" dirty="0"/>
              <a:t> independent from </a:t>
            </a:r>
            <a:r>
              <a:rPr lang="pl-PL" dirty="0" err="1"/>
              <a:t>used</a:t>
            </a:r>
            <a:r>
              <a:rPr lang="pl-PL" dirty="0"/>
              <a:t> geometry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1C8DC-FCB0-425B-8EF4-7F0E2FE38E56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3885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1C8DC-FCB0-425B-8EF4-7F0E2FE38E56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5920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Secondary</a:t>
            </a:r>
            <a:r>
              <a:rPr lang="pl-PL" dirty="0"/>
              <a:t> </a:t>
            </a:r>
            <a:r>
              <a:rPr lang="pl-PL" dirty="0" err="1"/>
              <a:t>reactions</a:t>
            </a:r>
            <a:r>
              <a:rPr lang="pl-PL" dirty="0"/>
              <a:t>:</a:t>
            </a:r>
          </a:p>
          <a:p>
            <a:r>
              <a:rPr lang="pl-PL" dirty="0"/>
              <a:t>11B(</a:t>
            </a:r>
            <a:r>
              <a:rPr lang="pl-PL" dirty="0" err="1"/>
              <a:t>p,n</a:t>
            </a:r>
            <a:r>
              <a:rPr lang="pl-PL" dirty="0"/>
              <a:t>)11C, </a:t>
            </a:r>
          </a:p>
          <a:p>
            <a:r>
              <a:rPr lang="pl-PL" dirty="0"/>
              <a:t>11B(</a:t>
            </a:r>
            <a:r>
              <a:rPr lang="pl-PL" dirty="0" err="1"/>
              <a:t>p,n</a:t>
            </a:r>
            <a:r>
              <a:rPr lang="pl-PL" dirty="0"/>
              <a:t>)14N -&gt;&gt;&gt;&gt;&gt; 14N(</a:t>
            </a:r>
            <a:r>
              <a:rPr lang="pl-PL" dirty="0" err="1"/>
              <a:t>alpha,n</a:t>
            </a:r>
            <a:r>
              <a:rPr lang="pl-PL" dirty="0"/>
              <a:t>)17F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1C8DC-FCB0-425B-8EF4-7F0E2FE38E56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8291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Order of </a:t>
            </a:r>
            <a:r>
              <a:rPr lang="pl-PL" dirty="0" err="1"/>
              <a:t>magnitude</a:t>
            </a:r>
            <a:r>
              <a:rPr lang="pl-PL" dirty="0"/>
              <a:t> </a:t>
            </a:r>
            <a:r>
              <a:rPr lang="pl-PL" dirty="0" err="1"/>
              <a:t>lower</a:t>
            </a:r>
            <a:r>
              <a:rPr lang="pl-PL" dirty="0"/>
              <a:t> laser </a:t>
            </a:r>
            <a:r>
              <a:rPr lang="pl-PL" dirty="0" err="1"/>
              <a:t>intensity</a:t>
            </a:r>
            <a:r>
              <a:rPr lang="pl-PL" dirty="0"/>
              <a:t> : ELI vs PALS, </a:t>
            </a:r>
            <a:r>
              <a:rPr lang="pl-PL" dirty="0" err="1"/>
              <a:t>still</a:t>
            </a:r>
            <a:r>
              <a:rPr lang="pl-PL" dirty="0"/>
              <a:t> </a:t>
            </a:r>
            <a:r>
              <a:rPr lang="pl-PL" dirty="0" err="1"/>
              <a:t>comparable</a:t>
            </a:r>
            <a:r>
              <a:rPr lang="pl-PL" dirty="0"/>
              <a:t> </a:t>
            </a:r>
            <a:r>
              <a:rPr lang="pl-PL" dirty="0" err="1"/>
              <a:t>temperatures</a:t>
            </a:r>
            <a:r>
              <a:rPr lang="pl-PL" dirty="0"/>
              <a:t> </a:t>
            </a:r>
            <a:r>
              <a:rPr lang="pl-PL" dirty="0" err="1"/>
              <a:t>obtainable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1C8DC-FCB0-425B-8EF4-7F0E2FE38E56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2921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Deuterated</a:t>
            </a:r>
            <a:r>
              <a:rPr lang="pl-PL" dirty="0"/>
              <a:t> </a:t>
            </a:r>
            <a:r>
              <a:rPr lang="pl-PL" dirty="0" err="1"/>
              <a:t>ammonia</a:t>
            </a:r>
            <a:r>
              <a:rPr lang="pl-PL" dirty="0"/>
              <a:t> </a:t>
            </a:r>
            <a:r>
              <a:rPr lang="pl-PL" dirty="0" err="1"/>
              <a:t>borane</a:t>
            </a:r>
            <a:r>
              <a:rPr lang="pl-PL" dirty="0"/>
              <a:t> – </a:t>
            </a:r>
            <a:r>
              <a:rPr lang="pl-PL" dirty="0" err="1"/>
              <a:t>potentially</a:t>
            </a:r>
            <a:r>
              <a:rPr lang="pl-PL" dirty="0"/>
              <a:t> </a:t>
            </a:r>
            <a:r>
              <a:rPr lang="pl-PL" dirty="0" err="1"/>
              <a:t>more</a:t>
            </a:r>
            <a:r>
              <a:rPr lang="pl-PL" dirty="0"/>
              <a:t> deuterium </a:t>
            </a:r>
            <a:r>
              <a:rPr lang="pl-PL" dirty="0" err="1"/>
              <a:t>fuel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/>
              <a:t> CD2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1C8DC-FCB0-425B-8EF4-7F0E2FE38E56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625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926416-0B79-BD82-870C-478A0ECE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6FBC206-73A3-B5D1-5950-9B6098988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8934C1B-F4B5-58F9-2A20-A979A29A6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8E33A7-436F-E192-1DF4-BF91C63EA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E55EA44-2551-C53A-160F-C4EA3205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FD3A-C883-4585-83BF-5935BA16C4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21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290A89-46E1-BDB1-3D8B-09CF48C0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CFF7A59-D7A4-E437-3C02-2B4C4F33B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74CB7FA-9AC3-81C9-278D-3954781CD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72A5D44-0730-A823-19DD-EDAAC9C94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99BF84-7603-AC98-C386-2D4DC8BEE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FD3A-C883-4585-83BF-5935BA16C4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423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B42E7D0-6B29-06BD-DB12-A6BBFA260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2BEC715-52B2-EEE2-B3B1-F15346638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25FF1E-9900-6843-571B-7D37BCE5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3F3B67-AF80-5EEC-D71F-EFF969B9D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4277A7A-51B5-F27D-BD28-5E60EFCD8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FD3A-C883-4585-83BF-5935BA16C4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7484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198" y="4196501"/>
            <a:ext cx="2327599" cy="1761066"/>
          </a:xfrm>
          <a:prstGeom prst="rect">
            <a:avLst/>
          </a:prstGeom>
        </p:spPr>
      </p:pic>
      <p:sp>
        <p:nvSpPr>
          <p:cNvPr id="8" name="Prostokąt 7"/>
          <p:cNvSpPr/>
          <p:nvPr userDrawn="1"/>
        </p:nvSpPr>
        <p:spPr>
          <a:xfrm>
            <a:off x="0" y="2006600"/>
            <a:ext cx="12192000" cy="1069109"/>
          </a:xfrm>
          <a:prstGeom prst="rect">
            <a:avLst/>
          </a:prstGeom>
          <a:solidFill>
            <a:srgbClr val="D02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358290"/>
            <a:ext cx="10363200" cy="892058"/>
          </a:xfr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pl-PL"/>
              <a:t>Tytuł prezentacji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59112" y="3602038"/>
            <a:ext cx="3273777" cy="4663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Imię i Nazwisko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397" y="629708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Wydarzenie, Miejsce i data</a:t>
            </a:r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2" y="349986"/>
            <a:ext cx="3637288" cy="1277115"/>
          </a:xfrm>
          <a:prstGeom prst="rect">
            <a:avLst/>
          </a:prstGeom>
        </p:spPr>
      </p:pic>
      <p:sp>
        <p:nvSpPr>
          <p:cNvPr id="9" name="Prostokąt 8"/>
          <p:cNvSpPr/>
          <p:nvPr userDrawn="1"/>
        </p:nvSpPr>
        <p:spPr>
          <a:xfrm>
            <a:off x="3887610" y="6104467"/>
            <a:ext cx="4416777" cy="45719"/>
          </a:xfrm>
          <a:prstGeom prst="rect">
            <a:avLst/>
          </a:prstGeom>
          <a:solidFill>
            <a:srgbClr val="D02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4210341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Tytuł prezentacji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Wydarzenie, Miejsce i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8026-EAC7-49E5-BEC5-E21BD80EF2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4454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Wydarzenie, Miejsce i data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C8026-EAC7-49E5-BEC5-E21BD80EF24E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itle Placeholder 1"/>
          <p:cNvSpPr txBox="1">
            <a:spLocks/>
          </p:cNvSpPr>
          <p:nvPr userDrawn="1"/>
        </p:nvSpPr>
        <p:spPr>
          <a:xfrm>
            <a:off x="2044699" y="95663"/>
            <a:ext cx="8147755" cy="403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/>
              <a:t>Tytuł prezentacji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461945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Wydarzenie, Miejsce i data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C8026-EAC7-49E5-BEC5-E21BD80EF24E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Placeholder 1"/>
          <p:cNvSpPr txBox="1">
            <a:spLocks/>
          </p:cNvSpPr>
          <p:nvPr userDrawn="1"/>
        </p:nvSpPr>
        <p:spPr>
          <a:xfrm>
            <a:off x="2098323" y="112596"/>
            <a:ext cx="8147755" cy="403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/>
              <a:t>Tytuł prezentacji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550907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Wydarzenie, Miejsce i data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8026-EAC7-49E5-BEC5-E21BD80EF2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9210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Tytuł prezentacji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Wydarzenie, Miejsce i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8026-EAC7-49E5-BEC5-E21BD80EF2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4165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Wydarzenie, Miejsce i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8026-EAC7-49E5-BEC5-E21BD80EF24E}" type="slidenum">
              <a:rPr lang="pl-PL" smtClean="0"/>
              <a:t>‹#›</a:t>
            </a:fld>
            <a:endParaRPr lang="pl-PL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044699" y="95663"/>
            <a:ext cx="8147755" cy="403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06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Wydarzenie, Miejsce i data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8026-EAC7-49E5-BEC5-E21BD80EF24E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2044699" y="95663"/>
            <a:ext cx="8147755" cy="403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/>
              <a:t>Tytuł prezentacji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203300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929CCD-26FB-3040-33C4-8F720555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3E79DC-3031-8CC3-93C5-CBD07BEF3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79438D-1405-4BD4-45CB-C1C681D47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5B3AC71-000A-76E5-BA55-DB5DADFC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F5D4488-F93B-9EB6-E7D4-4F4ABF145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FD3A-C883-4585-83BF-5935BA16C4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9711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Wydarzenie, Miejsce i data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8026-EAC7-49E5-BEC5-E21BD80EF24E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2044699" y="95663"/>
            <a:ext cx="8147755" cy="403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/>
              <a:t>Tytuł prezentacji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214035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Tytuł prezentacji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Wydarzenie, Miejsce i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8026-EAC7-49E5-BEC5-E21BD80EF2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4121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Wydarzenie, Miejsce i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8026-EAC7-49E5-BEC5-E21BD80EF24E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2044699" y="95663"/>
            <a:ext cx="8147755" cy="403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/>
              <a:t>Tytuł prezentacji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68706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21755A-90C4-B93E-C9E9-EE4669D2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51ACB0A-1D25-811E-0B21-3040AB86D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F463E30-51E5-0BA1-80D9-7EB3E9381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3F19DA7-644C-19C5-1D09-417F8723A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D5800C8-0E5F-9650-DFB6-FCA3A2897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FD3A-C883-4585-83BF-5935BA16C4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621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0D2F97-828E-5915-4EC8-52AB164B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5C0FE7-DA71-495C-02ED-123146DD7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9EAC58-A4A4-112E-A8A5-8FA2E331B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7BAFCF8-2539-829A-BEE2-8E1163683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74BEA7D-246D-0A44-8C74-9A4F5C175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7CCAC54-C067-14A2-2F8D-52A8C325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FD3A-C883-4585-83BF-5935BA16C4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3752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F06C21-9FA9-3FC8-E2DD-FD86856B3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41EE243-F3CB-D07E-2882-66F54A20D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D885B37-CD53-CF69-1320-53E1F6B58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17EE7A9-6816-7CC5-D9F0-03B7C74AA2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D85D4F9-9FD4-E49B-D050-DAA58F6BEE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0103F71-90AD-1A03-6E0C-9198F45A9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6DEA2BA-FCD3-6DB7-4901-57F389618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6BDDC03-1F35-4A3A-544B-A664CDA71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FD3A-C883-4585-83BF-5935BA16C4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3665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670A2B-F0A0-7E11-179A-5B96DBCEB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2D8DB3E-4D1B-44CF-9CC4-9D987DDF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9631FF7-FB8D-6F27-0B10-2FF5E0FC8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3B51D50-2A97-462F-1220-DADF30A27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FD3A-C883-4585-83BF-5935BA16C4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847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AE5FB2D-7A1C-25BA-25D1-7D2F5FD81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93B1E05-BAB0-D562-4C1D-0EA345C5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CD3B62E-BDFB-B830-68B0-B8B1D242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FD3A-C883-4585-83BF-5935BA16C4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077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39F0EB-56FA-5994-4C20-9A0121F7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36ABEB-DA69-887F-CCC2-164C5D16E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60840ED-D86B-AA92-2266-A0E544A2B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19319A5-A92E-DF65-4817-A4085E5D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3CE8CCF-1DEC-64DD-0A6F-7CBA4E28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E3BB50D-94B7-FE13-B7B1-1311FBAE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FD3A-C883-4585-83BF-5935BA16C4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2546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FB1597-EF69-D4B1-DF11-F04397EB1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E7EB64B-5EBF-05B7-18AA-D4EFAB533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E13E7FB-97F3-70DC-7DC4-170463143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48BE2E5-5FF9-F73A-1EC1-B871AC217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F40845D-F525-3885-4F8C-913F3D999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7C32B3E-8B1C-8F8F-B9CF-0C7505975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FD3A-C883-4585-83BF-5935BA16C4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9025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C09C730-6203-A9F1-F333-EEAA0C106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2542" y="6356350"/>
            <a:ext cx="898236" cy="365125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fld id="{8333041F-D0D6-4D3D-8E25-7D523F96878C}" type="datetimeFigureOut">
              <a:rPr lang="pl-PL" smtClean="0"/>
              <a:pPr/>
              <a:t>09.09.2025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41C3F1-92E3-F8A6-9A3F-602EB9A82A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7168" y="6356350"/>
            <a:ext cx="5695374" cy="365125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pl-PL"/>
              <a:t>Przemysław Tchórz, IPPLM, </a:t>
            </a:r>
            <a:r>
              <a:rPr lang="pl-PL" err="1"/>
              <a:t>Warsaw</a:t>
            </a: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614CC7A-C90A-1530-9BC1-49BB09D1F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0778" y="6356350"/>
            <a:ext cx="593436" cy="365125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fld id="{98A8FD3A-C883-4585-83BF-5935BA16C442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7" name="Obraz 6" descr="Obraz zawierający krąg&#10;&#10;Opis wygenerowany automatycznie">
            <a:extLst>
              <a:ext uri="{FF2B5EF4-FFF2-40B4-BE49-F238E27FC236}">
                <a16:creationId xmlns:a16="http://schemas.microsoft.com/office/drawing/2014/main" id="{CB97FC72-36E6-B5AB-D799-9141ACCF06F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97" y="6059010"/>
            <a:ext cx="758214" cy="757566"/>
          </a:xfrm>
          <a:prstGeom prst="rect">
            <a:avLst/>
          </a:prstGeom>
        </p:spPr>
      </p:pic>
      <p:pic>
        <p:nvPicPr>
          <p:cNvPr id="8" name="Obraz 7" descr="Obraz zawierający tekst, Czcionka, logo, design&#10;&#10;Opis wygenerowany automatycznie">
            <a:extLst>
              <a:ext uri="{FF2B5EF4-FFF2-40B4-BE49-F238E27FC236}">
                <a16:creationId xmlns:a16="http://schemas.microsoft.com/office/drawing/2014/main" id="{FB97EF53-46B0-D043-BF61-7074548B1BD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940" y="6300080"/>
            <a:ext cx="880369" cy="413222"/>
          </a:xfrm>
          <a:prstGeom prst="rect">
            <a:avLst/>
          </a:prstGeom>
        </p:spPr>
      </p:pic>
      <p:pic>
        <p:nvPicPr>
          <p:cNvPr id="9" name="Obraz 8" descr="Obraz zawierający Czcionka, Jaskrawoniebieski, niebieskie, Majorelle blue&#10;&#10;Opis wygenerowany automatycznie">
            <a:extLst>
              <a:ext uri="{FF2B5EF4-FFF2-40B4-BE49-F238E27FC236}">
                <a16:creationId xmlns:a16="http://schemas.microsoft.com/office/drawing/2014/main" id="{9438ACB4-4623-D7FE-C600-69BDAF2B60A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8" y="6301267"/>
            <a:ext cx="2003132" cy="420208"/>
          </a:xfrm>
          <a:prstGeom prst="rect">
            <a:avLst/>
          </a:prstGeom>
        </p:spPr>
      </p:pic>
      <p:pic>
        <p:nvPicPr>
          <p:cNvPr id="11" name="Obraz 10" descr="Obraz zawierający Grafika&#10;&#10;Opis wygenerowany automatycznie">
            <a:extLst>
              <a:ext uri="{FF2B5EF4-FFF2-40B4-BE49-F238E27FC236}">
                <a16:creationId xmlns:a16="http://schemas.microsoft.com/office/drawing/2014/main" id="{1C9B9CF3-A390-0A43-14E9-7AF2EE69D27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" y="6340801"/>
            <a:ext cx="1008562" cy="39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/>
          <p:nvPr userDrawn="1"/>
        </p:nvSpPr>
        <p:spPr>
          <a:xfrm>
            <a:off x="4143022" y="640965"/>
            <a:ext cx="3951111" cy="45719"/>
          </a:xfrm>
          <a:prstGeom prst="rect">
            <a:avLst/>
          </a:prstGeom>
          <a:solidFill>
            <a:srgbClr val="D02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grpSp>
        <p:nvGrpSpPr>
          <p:cNvPr id="14" name="Grupa 13"/>
          <p:cNvGrpSpPr/>
          <p:nvPr userDrawn="1"/>
        </p:nvGrpSpPr>
        <p:grpSpPr>
          <a:xfrm rot="10800000">
            <a:off x="6742290" y="6284528"/>
            <a:ext cx="5449711" cy="411980"/>
            <a:chOff x="0" y="6276976"/>
            <a:chExt cx="4087283" cy="411980"/>
          </a:xfrm>
        </p:grpSpPr>
        <p:sp>
          <p:nvSpPr>
            <p:cNvPr id="15" name="Prostokąt 14"/>
            <p:cNvSpPr/>
            <p:nvPr userDrawn="1"/>
          </p:nvSpPr>
          <p:spPr>
            <a:xfrm>
              <a:off x="0" y="6311899"/>
              <a:ext cx="3877733" cy="342901"/>
            </a:xfrm>
            <a:prstGeom prst="rect">
              <a:avLst/>
            </a:prstGeom>
            <a:solidFill>
              <a:srgbClr val="D02E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6" name="Elipsa 15"/>
            <p:cNvSpPr/>
            <p:nvPr userDrawn="1"/>
          </p:nvSpPr>
          <p:spPr>
            <a:xfrm>
              <a:off x="3817407" y="6276976"/>
              <a:ext cx="269876" cy="411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</p:grpSp>
      <p:grpSp>
        <p:nvGrpSpPr>
          <p:cNvPr id="12" name="Grupa 11"/>
          <p:cNvGrpSpPr/>
          <p:nvPr userDrawn="1"/>
        </p:nvGrpSpPr>
        <p:grpSpPr>
          <a:xfrm>
            <a:off x="1" y="6276976"/>
            <a:ext cx="5449711" cy="411980"/>
            <a:chOff x="0" y="6276976"/>
            <a:chExt cx="4087283" cy="411980"/>
          </a:xfrm>
        </p:grpSpPr>
        <p:sp>
          <p:nvSpPr>
            <p:cNvPr id="9" name="Prostokąt 8"/>
            <p:cNvSpPr/>
            <p:nvPr userDrawn="1"/>
          </p:nvSpPr>
          <p:spPr>
            <a:xfrm>
              <a:off x="0" y="6311899"/>
              <a:ext cx="3877733" cy="342901"/>
            </a:xfrm>
            <a:prstGeom prst="rect">
              <a:avLst/>
            </a:prstGeom>
            <a:solidFill>
              <a:srgbClr val="D02E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1" name="Elipsa 10"/>
            <p:cNvSpPr/>
            <p:nvPr userDrawn="1"/>
          </p:nvSpPr>
          <p:spPr>
            <a:xfrm>
              <a:off x="3817407" y="6276976"/>
              <a:ext cx="269876" cy="411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44699" y="95663"/>
            <a:ext cx="8147755" cy="403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Tytuł prezentacji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Wydarzenie, Miejsce i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C8026-EAC7-49E5-BEC5-E21BD80EF24E}" type="slidenum">
              <a:rPr lang="pl-PL" smtClean="0"/>
              <a:t>‹#›</a:t>
            </a:fld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63" y="6312846"/>
            <a:ext cx="1203675" cy="3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1.tiff"/><Relationship Id="rId7" Type="http://schemas.openxmlformats.org/officeDocument/2006/relationships/image" Target="../media/image66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5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st.eu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0677" y="1918446"/>
            <a:ext cx="11830639" cy="1159155"/>
          </a:xfrm>
        </p:spPr>
        <p:txBody>
          <a:bodyPr/>
          <a:lstStyle/>
          <a:p>
            <a:r>
              <a:rPr lang="en-US" sz="3600" dirty="0"/>
              <a:t>Cavity Pressure Acceleration in laser-induced, mixed-fuel fusion reactions</a:t>
            </a:r>
            <a:endParaRPr lang="pl-PL" sz="3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A97B07-D93B-2896-6069-A67949F2F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66" y="64850"/>
            <a:ext cx="1797734" cy="179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Obraz zawierający tekst, logo&#10;&#10;Opis wygenerowany automatycznie">
            <a:extLst>
              <a:ext uri="{FF2B5EF4-FFF2-40B4-BE49-F238E27FC236}">
                <a16:creationId xmlns:a16="http://schemas.microsoft.com/office/drawing/2014/main" id="{C7B17316-9B7A-A1FA-D92F-50E815494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600" y="502468"/>
            <a:ext cx="1968931" cy="92416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E24B51E-EBFE-717A-985B-C3B067320142}"/>
              </a:ext>
            </a:extLst>
          </p:cNvPr>
          <p:cNvSpPr txBox="1"/>
          <p:nvPr/>
        </p:nvSpPr>
        <p:spPr>
          <a:xfrm>
            <a:off x="-4" y="3131797"/>
            <a:ext cx="12191999" cy="1208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Przemysław Tchórz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1*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Tomasz Chodukowski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Stefan Borodziuk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Marcin Rosinski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Mattia Cipriani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Zofia Rusiniak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Roman Dudzak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3,4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Michal Krupka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3,4,5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Jakub Cikhardt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4,6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Tomas Burian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3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Sushil Singh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3,4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Maciej Szymanski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Anna Marchenko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1,7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Michal Kustosz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Shubham Agarwal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3,8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Josef Krasa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3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Robert Swierczynski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9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Janina Pokorska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Tadeusz Pisarczyk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Daniel Klir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6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Jiri Skala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3,4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Jan Dostal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3,4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Miroslav Krus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4</a:t>
            </a: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and Libor Juha</a:t>
            </a:r>
            <a:r>
              <a:rPr lang="en-US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3</a:t>
            </a:r>
            <a:r>
              <a:rPr lang="pl-PL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/>
            </a:r>
            <a:br>
              <a:rPr lang="pl-PL" sz="16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en-US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pl-PL" sz="16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F73AC1-B1DE-8242-0D92-85521E457A8D}"/>
              </a:ext>
            </a:extLst>
          </p:cNvPr>
          <p:cNvSpPr txBox="1">
            <a:spLocks/>
          </p:cNvSpPr>
          <p:nvPr/>
        </p:nvSpPr>
        <p:spPr>
          <a:xfrm>
            <a:off x="-1289695" y="6185342"/>
            <a:ext cx="14492748" cy="902776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 dirty="0"/>
              <a:t>Przemysław Tchórz (IPPLM) </a:t>
            </a:r>
          </a:p>
          <a:p>
            <a:pPr algn="ctr"/>
            <a:r>
              <a:rPr lang="pl-PL" dirty="0"/>
              <a:t>5th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6C9D422-D8B4-4D0E-121A-7A310048664F}"/>
              </a:ext>
            </a:extLst>
          </p:cNvPr>
          <p:cNvSpPr txBox="1"/>
          <p:nvPr/>
        </p:nvSpPr>
        <p:spPr>
          <a:xfrm>
            <a:off x="2333492" y="4132372"/>
            <a:ext cx="72463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1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Institute of Plasma Physics and Laser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Microfusion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, Poland</a:t>
            </a:r>
            <a:endParaRPr kumimoji="0" lang="pl-PL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ENEA, Fusion and Technologies for Nuclear Safety Department, Italy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3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Institute of Physics, AS CR, Prague, Czech Republic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Institute of Plasma Physics, AS CR, Czech Republic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5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Faculty of Nuclear Sciences and Physical Engineering, Czech Technical University in Prague, Czech Republic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6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Faculty of Electrical Engineering, Czech Technical University in Prague, Czech Republic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7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National Science Center, Kharkiv Institute of Physics and Technology, Ukraine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8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Faculty of Mathematics and Physics, Charles University in Prague, Prague, Czech Republic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9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Military University of Technology, Poland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374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5299D-45D3-B199-9480-B14635571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15B42CE-FC58-1382-DD6B-FB152BC8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3A628E6-6DBC-E10A-DB15-4A48FDDF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10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B1207738-1139-7618-84CA-8A8A4676B21D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F8862788-807D-D05C-7DA1-452C4D0A3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pole tekstowe 60">
                <a:extLst>
                  <a:ext uri="{FF2B5EF4-FFF2-40B4-BE49-F238E27FC236}">
                    <a16:creationId xmlns:a16="http://schemas.microsoft.com/office/drawing/2014/main" id="{A98786EE-B3A2-0B1D-4A10-BF8248E1690D}"/>
                  </a:ext>
                </a:extLst>
              </p:cNvPr>
              <p:cNvSpPr txBox="1"/>
              <p:nvPr/>
            </p:nvSpPr>
            <p:spPr>
              <a:xfrm>
                <a:off x="285681" y="4186732"/>
                <a:ext cx="3162207" cy="1668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600" b="1" dirty="0" err="1"/>
                  <a:t>Obtained</a:t>
                </a:r>
                <a:r>
                  <a:rPr lang="pl-PL" sz="1600" b="1" dirty="0"/>
                  <a:t> </a:t>
                </a:r>
                <a:r>
                  <a:rPr lang="pl-PL" sz="1600" b="1" dirty="0" err="1"/>
                  <a:t>number</a:t>
                </a:r>
                <a:r>
                  <a:rPr lang="pl-PL" sz="1600" b="1" dirty="0"/>
                  <a:t> of </a:t>
                </a:r>
                <a:r>
                  <a:rPr lang="pl-PL" sz="1600" b="1" dirty="0" err="1"/>
                  <a:t>particles</a:t>
                </a:r>
                <a:r>
                  <a:rPr lang="pl-PL" sz="1600" b="1" dirty="0"/>
                  <a:t> </a:t>
                </a:r>
                <a14:m>
                  <m:oMath xmlns:m="http://schemas.openxmlformats.org/officeDocument/2006/math">
                    <m:r>
                      <a:rPr lang="pl-PL" sz="1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pl-PL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pl-PL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pl-PL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pl-PL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×</m:t>
                    </m:r>
                    <m:sSup>
                      <m:sSupPr>
                        <m:ctrlPr>
                          <a:rPr lang="pl-PL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pl-PL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sup>
                    </m:sSup>
                    <m:r>
                      <a:rPr lang="pl-PL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l-PL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  <m:r>
                          <a:rPr lang="pl-PL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𝒓𝒐𝒕𝒐𝒏</m:t>
                        </m:r>
                      </m:num>
                      <m:den>
                        <m:r>
                          <a:rPr lang="pl-PL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𝒔𝒓</m:t>
                        </m:r>
                      </m:den>
                    </m:f>
                  </m:oMath>
                </a14:m>
                <a:r>
                  <a:rPr lang="pl-PL" sz="1600" b="1" dirty="0"/>
                  <a:t> </a:t>
                </a:r>
                <a:br>
                  <a:rPr lang="pl-PL" sz="1600" b="1" dirty="0"/>
                </a:br>
                <a:r>
                  <a:rPr lang="pl-PL" sz="1600" b="1" dirty="0"/>
                  <a:t>for </a:t>
                </a:r>
                <a:r>
                  <a:rPr lang="pl-PL" sz="1600" b="1" dirty="0" err="1"/>
                  <a:t>energies</a:t>
                </a:r>
                <a:r>
                  <a:rPr lang="pl-PL" sz="1600" b="1" dirty="0"/>
                  <a:t> </a:t>
                </a:r>
                <a:r>
                  <a:rPr lang="pl-PL" sz="1600" b="1" dirty="0" err="1">
                    <a:solidFill>
                      <a:srgbClr val="C00000"/>
                    </a:solidFill>
                  </a:rPr>
                  <a:t>approximately</a:t>
                </a:r>
                <a:r>
                  <a:rPr lang="pl-PL" sz="1600" b="1" dirty="0">
                    <a:solidFill>
                      <a:srgbClr val="C00000"/>
                    </a:solidFill>
                  </a:rPr>
                  <a:t> 3 </a:t>
                </a:r>
                <a:r>
                  <a:rPr lang="pl-PL" sz="1600" b="1" dirty="0" err="1">
                    <a:solidFill>
                      <a:srgbClr val="C00000"/>
                    </a:solidFill>
                  </a:rPr>
                  <a:t>MeV</a:t>
                </a:r>
                <a:r>
                  <a:rPr lang="pl-PL" sz="1600" b="1" dirty="0">
                    <a:solidFill>
                      <a:srgbClr val="C00000"/>
                    </a:solidFill>
                  </a:rPr>
                  <a:t>, </a:t>
                </a:r>
                <a:r>
                  <a:rPr lang="pl-PL" sz="1600" b="1" dirty="0" err="1">
                    <a:solidFill>
                      <a:srgbClr val="C00000"/>
                    </a:solidFill>
                  </a:rPr>
                  <a:t>which</a:t>
                </a:r>
                <a:r>
                  <a:rPr lang="pl-PL" sz="1600" b="1" dirty="0">
                    <a:solidFill>
                      <a:srgbClr val="C00000"/>
                    </a:solidFill>
                  </a:rPr>
                  <a:t> </a:t>
                </a:r>
                <a:r>
                  <a:rPr lang="pl-PL" sz="1600" b="1" dirty="0" err="1">
                    <a:solidFill>
                      <a:srgbClr val="C00000"/>
                    </a:solidFill>
                  </a:rPr>
                  <a:t>corresponds</a:t>
                </a:r>
                <a:r>
                  <a:rPr lang="pl-PL" sz="1600" b="1" dirty="0">
                    <a:solidFill>
                      <a:srgbClr val="C00000"/>
                    </a:solidFill>
                  </a:rPr>
                  <a:t> </a:t>
                </a:r>
                <a:r>
                  <a:rPr lang="pl-PL" sz="1600" b="1" dirty="0" err="1">
                    <a:solidFill>
                      <a:srgbClr val="C00000"/>
                    </a:solidFill>
                  </a:rPr>
                  <a:t>well</a:t>
                </a:r>
                <a:r>
                  <a:rPr lang="pl-PL" sz="1600" b="1" dirty="0">
                    <a:solidFill>
                      <a:srgbClr val="C00000"/>
                    </a:solidFill>
                  </a:rPr>
                  <a:t> with TPS </a:t>
                </a:r>
                <a:r>
                  <a:rPr lang="pl-PL" sz="1600" b="1" dirty="0" err="1">
                    <a:solidFill>
                      <a:srgbClr val="C00000"/>
                    </a:solidFill>
                  </a:rPr>
                  <a:t>results</a:t>
                </a:r>
                <a:endParaRPr lang="pl-PL" sz="1600" b="1" dirty="0">
                  <a:solidFill>
                    <a:srgbClr val="C00000"/>
                  </a:solidFill>
                </a:endParaRPr>
              </a:p>
              <a:p>
                <a:endParaRPr lang="pl-PL" sz="1600" b="1" dirty="0"/>
              </a:p>
            </p:txBody>
          </p:sp>
        </mc:Choice>
        <mc:Fallback xmlns="">
          <p:sp>
            <p:nvSpPr>
              <p:cNvPr id="61" name="pole tekstowe 60">
                <a:extLst>
                  <a:ext uri="{FF2B5EF4-FFF2-40B4-BE49-F238E27FC236}">
                    <a16:creationId xmlns:a16="http://schemas.microsoft.com/office/drawing/2014/main" id="{A98786EE-B3A2-0B1D-4A10-BF8248E16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81" y="4186732"/>
                <a:ext cx="3162207" cy="1668918"/>
              </a:xfrm>
              <a:prstGeom prst="rect">
                <a:avLst/>
              </a:prstGeom>
              <a:blipFill>
                <a:blip r:embed="rId2"/>
                <a:stretch>
                  <a:fillRect t="-1095" r="-96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az 4" descr="Obraz zawierający kreskówka, design, ilustracja, czarne i białe&#10;&#10;Zawartość wygenerowana przez AI może być niepoprawna.">
            <a:extLst>
              <a:ext uri="{FF2B5EF4-FFF2-40B4-BE49-F238E27FC236}">
                <a16:creationId xmlns:a16="http://schemas.microsoft.com/office/drawing/2014/main" id="{6CFF5F39-D841-55C7-7865-8461F187C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7" y="1505202"/>
            <a:ext cx="690414" cy="2154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a 6">
                <a:extLst>
                  <a:ext uri="{FF2B5EF4-FFF2-40B4-BE49-F238E27FC236}">
                    <a16:creationId xmlns:a16="http://schemas.microsoft.com/office/drawing/2014/main" id="{A43E9EB1-9CE0-B4A7-6625-EB5898194C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8820383"/>
                  </p:ext>
                </p:extLst>
              </p:nvPr>
            </p:nvGraphicFramePr>
            <p:xfrm>
              <a:off x="1064062" y="1495691"/>
              <a:ext cx="2412290" cy="2164080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1478598">
                      <a:extLst>
                        <a:ext uri="{9D8B030D-6E8A-4147-A177-3AD203B41FA5}">
                          <a16:colId xmlns:a16="http://schemas.microsoft.com/office/drawing/2014/main" val="1103477443"/>
                        </a:ext>
                      </a:extLst>
                    </a:gridCol>
                    <a:gridCol w="933692">
                      <a:extLst>
                        <a:ext uri="{9D8B030D-6E8A-4147-A177-3AD203B41FA5}">
                          <a16:colId xmlns:a16="http://schemas.microsoft.com/office/drawing/2014/main" val="1142558474"/>
                        </a:ext>
                      </a:extLst>
                    </a:gridCol>
                  </a:tblGrid>
                  <a:tr h="65492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 err="1"/>
                            <a:t>Thickness</a:t>
                          </a:r>
                          <a:r>
                            <a:rPr lang="pl-PL" sz="1600" b="0" u="none" strike="noStrike" baseline="0" dirty="0"/>
                            <a:t> [</a:t>
                          </a:r>
                          <a14:m>
                            <m:oMath xmlns:m="http://schemas.openxmlformats.org/officeDocument/2006/math">
                              <m:r>
                                <a:rPr lang="pl-PL" sz="1600" b="0" u="none" strike="noStrike" baseline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pl-PL" sz="1600" b="0" u="none" strike="noStrike" baseline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pl-PL" sz="1600" b="0" u="none" strike="noStrike" baseline="0" dirty="0"/>
                            <a:t>]</a:t>
                          </a:r>
                          <a:endParaRPr lang="en-US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 err="1"/>
                            <a:t>Cut</a:t>
                          </a:r>
                          <a:r>
                            <a:rPr lang="pl-PL" sz="1600" b="0" u="none" strike="noStrike" baseline="0" dirty="0"/>
                            <a:t>-off Energy </a:t>
                          </a:r>
                          <a:r>
                            <a:rPr lang="en-US" sz="1600" b="0" u="none" strike="noStrike" baseline="0" dirty="0"/>
                            <a:t>[MeV]</a:t>
                          </a:r>
                          <a:endParaRPr lang="en-US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275731"/>
                      </a:ext>
                    </a:extLst>
                  </a:tr>
                  <a:tr h="2668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20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 1.75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15116624"/>
                      </a:ext>
                    </a:extLst>
                  </a:tr>
                  <a:tr h="2668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50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 2.25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41612904"/>
                      </a:ext>
                    </a:extLst>
                  </a:tr>
                  <a:tr h="2668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65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2.65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40497681"/>
                      </a:ext>
                    </a:extLst>
                  </a:tr>
                  <a:tr h="2668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1" dirty="0"/>
                            <a:t>83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1" u="none" strike="noStrike" baseline="0" dirty="0"/>
                            <a:t> 3</a:t>
                          </a:r>
                          <a:endParaRPr lang="pl-PL" sz="16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840809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a 6">
                <a:extLst>
                  <a:ext uri="{FF2B5EF4-FFF2-40B4-BE49-F238E27FC236}">
                    <a16:creationId xmlns:a16="http://schemas.microsoft.com/office/drawing/2014/main" id="{A43E9EB1-9CE0-B4A7-6625-EB5898194C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8820383"/>
                  </p:ext>
                </p:extLst>
              </p:nvPr>
            </p:nvGraphicFramePr>
            <p:xfrm>
              <a:off x="1064062" y="1495691"/>
              <a:ext cx="2412290" cy="2164080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1478598">
                      <a:extLst>
                        <a:ext uri="{9D8B030D-6E8A-4147-A177-3AD203B41FA5}">
                          <a16:colId xmlns:a16="http://schemas.microsoft.com/office/drawing/2014/main" val="1103477443"/>
                        </a:ext>
                      </a:extLst>
                    </a:gridCol>
                    <a:gridCol w="933692">
                      <a:extLst>
                        <a:ext uri="{9D8B030D-6E8A-4147-A177-3AD203B41FA5}">
                          <a16:colId xmlns:a16="http://schemas.microsoft.com/office/drawing/2014/main" val="1142558474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12" t="-2222" r="-64198" b="-17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 err="1"/>
                            <a:t>Cut</a:t>
                          </a:r>
                          <a:r>
                            <a:rPr lang="pl-PL" sz="1600" b="0" u="none" strike="noStrike" baseline="0" dirty="0"/>
                            <a:t>-off Energy </a:t>
                          </a:r>
                          <a:r>
                            <a:rPr lang="en-US" sz="1600" b="0" u="none" strike="noStrike" baseline="0" dirty="0"/>
                            <a:t>[MeV]</a:t>
                          </a:r>
                          <a:endParaRPr lang="en-US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27573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20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 1.75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1511662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50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 2.25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4161290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65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2.65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4049768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1" dirty="0"/>
                            <a:t>83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1" u="none" strike="noStrike" baseline="0" dirty="0"/>
                            <a:t> 3</a:t>
                          </a:r>
                          <a:endParaRPr lang="pl-PL" sz="16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8408096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Obraz 7" descr="Obraz zawierający zrzut ekranu, szary, linia, Prostokąt&#10;&#10;Zawartość wygenerowana przez AI może być niepoprawna.">
            <a:extLst>
              <a:ext uri="{FF2B5EF4-FFF2-40B4-BE49-F238E27FC236}">
                <a16:creationId xmlns:a16="http://schemas.microsoft.com/office/drawing/2014/main" id="{1202BCE4-7523-2188-FCA2-35653255F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42" y="683914"/>
            <a:ext cx="8503858" cy="5314911"/>
          </a:xfrm>
          <a:prstGeom prst="rect">
            <a:avLst/>
          </a:prstGeom>
        </p:spPr>
      </p:pic>
      <p:sp>
        <p:nvSpPr>
          <p:cNvPr id="15" name="Owal 14">
            <a:extLst>
              <a:ext uri="{FF2B5EF4-FFF2-40B4-BE49-F238E27FC236}">
                <a16:creationId xmlns:a16="http://schemas.microsoft.com/office/drawing/2014/main" id="{A4BFBA47-D51E-AEA4-8F2B-A6949088A551}"/>
              </a:ext>
            </a:extLst>
          </p:cNvPr>
          <p:cNvSpPr/>
          <p:nvPr/>
        </p:nvSpPr>
        <p:spPr>
          <a:xfrm>
            <a:off x="285681" y="3150870"/>
            <a:ext cx="400050" cy="381000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72000">
                <a:srgbClr val="FFFF00"/>
              </a:gs>
            </a:gsLst>
            <a:lin ang="81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id="{EEF579EB-5963-221A-1F3E-BC1B154E3E80}"/>
                  </a:ext>
                </a:extLst>
              </p:cNvPr>
              <p:cNvSpPr txBox="1"/>
              <p:nvPr/>
            </p:nvSpPr>
            <p:spPr>
              <a:xfrm>
                <a:off x="230987" y="3212523"/>
                <a:ext cx="42155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1100" b="0" i="1" smtClean="0">
                          <a:latin typeface="Cambria Math" panose="02040503050406030204" pitchFamily="18" charset="0"/>
                        </a:rPr>
                        <m:t>83</m:t>
                      </m:r>
                      <m:r>
                        <a:rPr lang="pl-PL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pl-PL" sz="11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pl-PL" sz="1100" dirty="0"/>
              </a:p>
            </p:txBody>
          </p:sp>
        </mc:Choice>
        <mc:Fallback xmlns=""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id="{EEF579EB-5963-221A-1F3E-BC1B154E3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87" y="3212523"/>
                <a:ext cx="421556" cy="261610"/>
              </a:xfrm>
              <a:prstGeom prst="rect">
                <a:avLst/>
              </a:prstGeom>
              <a:blipFill>
                <a:blip r:embed="rId6"/>
                <a:stretch>
                  <a:fillRect r="-1449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BDA98B2-FC61-28AB-AF71-25C2385F9701}"/>
              </a:ext>
            </a:extLst>
          </p:cNvPr>
          <p:cNvSpPr txBox="1"/>
          <p:nvPr/>
        </p:nvSpPr>
        <p:spPr>
          <a:xfrm>
            <a:off x="-116731" y="-29987"/>
            <a:ext cx="12425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pl-PL" b="1" dirty="0" err="1"/>
              <a:t>Introduction</a:t>
            </a:r>
            <a:r>
              <a:rPr lang="pl-PL" b="1" dirty="0"/>
              <a:t>: </a:t>
            </a:r>
            <a:r>
              <a:rPr lang="en-US" dirty="0"/>
              <a:t>Latest experimental results – products of DD reaction by means of CPA method on PALS laser system</a:t>
            </a:r>
            <a:endParaRPr lang="pl-PL" dirty="0"/>
          </a:p>
          <a:p>
            <a:pPr algn="ctr"/>
            <a:r>
              <a:rPr lang="en-US" dirty="0"/>
              <a:t>(Prague, Czech Republic)</a:t>
            </a:r>
          </a:p>
          <a:p>
            <a:endParaRPr lang="pl-PL" dirty="0"/>
          </a:p>
          <a:p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26020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4384A-0423-76CF-23D5-A828C7FFF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217251-5EBF-89AE-5071-825C5C238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8C42867-D87E-9648-614A-373752F21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11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39BB835-8DE2-B965-5270-B56C65641C42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0C254DFE-0981-C9AB-4A06-CA6A6731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18D1062-3BFE-9C98-6D2A-6417C2C424A4}"/>
              </a:ext>
            </a:extLst>
          </p:cNvPr>
          <p:cNvSpPr txBox="1"/>
          <p:nvPr/>
        </p:nvSpPr>
        <p:spPr>
          <a:xfrm>
            <a:off x="-116731" y="-29987"/>
            <a:ext cx="12425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pl-PL" b="1" dirty="0" err="1"/>
              <a:t>Introduction</a:t>
            </a:r>
            <a:r>
              <a:rPr lang="pl-PL" b="1" dirty="0"/>
              <a:t>: </a:t>
            </a:r>
            <a:r>
              <a:rPr lang="en-US" dirty="0"/>
              <a:t>Latest experimental results – products of DD reaction by means of CPA method on PALS laser system</a:t>
            </a:r>
            <a:endParaRPr lang="pl-PL" dirty="0"/>
          </a:p>
          <a:p>
            <a:pPr algn="ctr"/>
            <a:r>
              <a:rPr lang="en-US" dirty="0"/>
              <a:t>(Prague, Czech Republic)</a:t>
            </a:r>
          </a:p>
          <a:p>
            <a:endParaRPr lang="pl-PL" dirty="0"/>
          </a:p>
          <a:p>
            <a:endParaRPr lang="pl-PL" b="1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8DDE3B1-110B-91AD-22BC-CD04AF957F84}"/>
              </a:ext>
            </a:extLst>
          </p:cNvPr>
          <p:cNvSpPr txBox="1"/>
          <p:nvPr/>
        </p:nvSpPr>
        <p:spPr>
          <a:xfrm>
            <a:off x="525346" y="5734670"/>
            <a:ext cx="66561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222222"/>
                </a:solidFill>
                <a:latin typeface="-apple-system"/>
              </a:rPr>
              <a:t>Chodukowski, T., Borodziuk, S., Tchórz, P. </a:t>
            </a:r>
            <a:r>
              <a:rPr lang="pl-PL" sz="1600" i="1" dirty="0">
                <a:solidFill>
                  <a:srgbClr val="222222"/>
                </a:solidFill>
                <a:latin typeface="-apple-system"/>
              </a:rPr>
              <a:t>et al.</a:t>
            </a:r>
            <a:r>
              <a:rPr lang="pl-PL" sz="1600" dirty="0">
                <a:solidFill>
                  <a:srgbClr val="222222"/>
                </a:solidFill>
                <a:latin typeface="-apple-system"/>
              </a:rPr>
              <a:t> </a:t>
            </a:r>
            <a:r>
              <a:rPr lang="pl-PL" sz="1600" i="1" dirty="0" err="1">
                <a:solidFill>
                  <a:srgbClr val="222222"/>
                </a:solidFill>
                <a:latin typeface="-apple-system"/>
              </a:rPr>
              <a:t>Sci</a:t>
            </a:r>
            <a:r>
              <a:rPr lang="pl-PL" sz="1600" i="1" dirty="0">
                <a:solidFill>
                  <a:srgbClr val="222222"/>
                </a:solidFill>
                <a:latin typeface="-apple-system"/>
              </a:rPr>
              <a:t> Rep</a:t>
            </a:r>
            <a:r>
              <a:rPr lang="pl-PL" sz="1600" dirty="0">
                <a:solidFill>
                  <a:srgbClr val="222222"/>
                </a:solidFill>
                <a:latin typeface="-apple-system"/>
              </a:rPr>
              <a:t> </a:t>
            </a:r>
            <a:r>
              <a:rPr lang="pl-PL" sz="1600" b="1" dirty="0">
                <a:solidFill>
                  <a:srgbClr val="222222"/>
                </a:solidFill>
                <a:latin typeface="-apple-system"/>
              </a:rPr>
              <a:t>15</a:t>
            </a:r>
            <a:r>
              <a:rPr lang="pl-PL" sz="1600" dirty="0">
                <a:solidFill>
                  <a:srgbClr val="222222"/>
                </a:solidFill>
                <a:latin typeface="-apple-system"/>
              </a:rPr>
              <a:t>, 21863 (2025). </a:t>
            </a:r>
            <a:endParaRPr lang="pl-PL" sz="1600" dirty="0"/>
          </a:p>
        </p:txBody>
      </p:sp>
      <p:pic>
        <p:nvPicPr>
          <p:cNvPr id="3074" name="Picture 2" descr="Fig. 9">
            <a:extLst>
              <a:ext uri="{FF2B5EF4-FFF2-40B4-BE49-F238E27FC236}">
                <a16:creationId xmlns:a16="http://schemas.microsoft.com/office/drawing/2014/main" id="{707F1AC7-50EE-339C-0BDA-C645CCED3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39" y="1149327"/>
            <a:ext cx="7259552" cy="451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E95744C-22DE-6558-730F-8263F63AE4FD}"/>
              </a:ext>
            </a:extLst>
          </p:cNvPr>
          <p:cNvSpPr txBox="1"/>
          <p:nvPr/>
        </p:nvSpPr>
        <p:spPr>
          <a:xfrm>
            <a:off x="8012012" y="1610680"/>
            <a:ext cx="3449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dirty="0">
                <a:solidFill>
                  <a:srgbClr val="C00000"/>
                </a:solidFill>
              </a:rPr>
              <a:t>80% of </a:t>
            </a:r>
            <a:r>
              <a:rPr lang="pl-PL" sz="1600" b="1" dirty="0" err="1">
                <a:solidFill>
                  <a:srgbClr val="C00000"/>
                </a:solidFill>
              </a:rPr>
              <a:t>neutrons</a:t>
            </a:r>
            <a:r>
              <a:rPr lang="pl-PL" sz="1600" b="1" dirty="0">
                <a:solidFill>
                  <a:srgbClr val="C00000"/>
                </a:solidFill>
              </a:rPr>
              <a:t> </a:t>
            </a:r>
            <a:r>
              <a:rPr lang="pl-PL" sz="1600" b="1" dirty="0" err="1">
                <a:solidFill>
                  <a:srgbClr val="C00000"/>
                </a:solidFill>
              </a:rPr>
              <a:t>are</a:t>
            </a:r>
            <a:r>
              <a:rPr lang="pl-PL" sz="1600" b="1" dirty="0">
                <a:solidFill>
                  <a:srgbClr val="C00000"/>
                </a:solidFill>
              </a:rPr>
              <a:t> </a:t>
            </a:r>
            <a:r>
              <a:rPr lang="pl-PL" sz="1600" b="1" dirty="0" err="1">
                <a:solidFill>
                  <a:srgbClr val="C00000"/>
                </a:solidFill>
              </a:rPr>
              <a:t>produced</a:t>
            </a:r>
            <a:r>
              <a:rPr lang="pl-PL" sz="1600" b="1" dirty="0">
                <a:solidFill>
                  <a:srgbClr val="C00000"/>
                </a:solidFill>
              </a:rPr>
              <a:t> </a:t>
            </a:r>
            <a:r>
              <a:rPr lang="pl-PL" sz="1600" b="1" dirty="0" err="1">
                <a:solidFill>
                  <a:srgbClr val="C00000"/>
                </a:solidFill>
              </a:rPr>
              <a:t>before</a:t>
            </a:r>
            <a:r>
              <a:rPr lang="pl-PL" sz="1600" b="1" dirty="0">
                <a:solidFill>
                  <a:srgbClr val="C00000"/>
                </a:solidFill>
              </a:rPr>
              <a:t> </a:t>
            </a:r>
            <a:r>
              <a:rPr lang="pl-PL" sz="1600" b="1" dirty="0" err="1">
                <a:solidFill>
                  <a:srgbClr val="C00000"/>
                </a:solidFill>
              </a:rPr>
              <a:t>density</a:t>
            </a:r>
            <a:r>
              <a:rPr lang="pl-PL" sz="1600" b="1" dirty="0">
                <a:solidFill>
                  <a:srgbClr val="C00000"/>
                </a:solidFill>
              </a:rPr>
              <a:t> </a:t>
            </a:r>
            <a:r>
              <a:rPr lang="pl-PL" sz="1600" b="1" dirty="0" err="1">
                <a:solidFill>
                  <a:srgbClr val="C00000"/>
                </a:solidFill>
              </a:rPr>
              <a:t>peak</a:t>
            </a:r>
            <a:r>
              <a:rPr lang="pl-PL" sz="1600" b="1" dirty="0">
                <a:solidFill>
                  <a:srgbClr val="C00000"/>
                </a:solidFill>
              </a:rPr>
              <a:t> </a:t>
            </a:r>
            <a:r>
              <a:rPr lang="pl-PL" sz="1600" b="1" dirty="0" err="1">
                <a:solidFill>
                  <a:srgbClr val="C00000"/>
                </a:solidFill>
              </a:rPr>
              <a:t>leaves</a:t>
            </a:r>
            <a:r>
              <a:rPr lang="pl-PL" sz="1600" b="1" dirty="0">
                <a:solidFill>
                  <a:srgbClr val="C00000"/>
                </a:solidFill>
              </a:rPr>
              <a:t> </a:t>
            </a:r>
            <a:r>
              <a:rPr lang="pl-PL" sz="1600" b="1" dirty="0" err="1">
                <a:solidFill>
                  <a:srgbClr val="C00000"/>
                </a:solidFill>
              </a:rPr>
              <a:t>cavity</a:t>
            </a:r>
            <a:r>
              <a:rPr lang="pl-PL" sz="1600" b="1" dirty="0">
                <a:solidFill>
                  <a:srgbClr val="C00000"/>
                </a:solidFill>
              </a:rPr>
              <a:t> channel, </a:t>
            </a:r>
            <a:r>
              <a:rPr lang="pl-PL" sz="1600" b="1" dirty="0" err="1"/>
              <a:t>which</a:t>
            </a:r>
            <a:r>
              <a:rPr lang="pl-PL" sz="1600" b="1" dirty="0"/>
              <a:t> </a:t>
            </a:r>
            <a:r>
              <a:rPr lang="pl-PL" sz="1600" b="1" dirty="0" err="1"/>
              <a:t>means</a:t>
            </a:r>
            <a:r>
              <a:rPr lang="pl-PL" sz="1600" b="1" dirty="0"/>
              <a:t> </a:t>
            </a:r>
            <a:r>
              <a:rPr lang="pl-PL" sz="1600" b="1" dirty="0" err="1"/>
              <a:t>that</a:t>
            </a:r>
            <a:r>
              <a:rPr lang="pl-PL" sz="1600" b="1" dirty="0"/>
              <a:t> the </a:t>
            </a:r>
            <a:r>
              <a:rPr lang="pl-PL" sz="1600" b="1" dirty="0" err="1"/>
              <a:t>mechanism</a:t>
            </a:r>
            <a:r>
              <a:rPr lang="pl-PL" sz="1600" b="1" dirty="0"/>
              <a:t> </a:t>
            </a:r>
            <a:r>
              <a:rPr lang="pl-PL" sz="1600" b="1" dirty="0" err="1"/>
              <a:t>behind</a:t>
            </a:r>
            <a:r>
              <a:rPr lang="pl-PL" sz="1600" b="1" dirty="0"/>
              <a:t> neutron </a:t>
            </a:r>
            <a:r>
              <a:rPr lang="pl-PL" sz="1600" b="1" dirty="0" err="1"/>
              <a:t>production</a:t>
            </a:r>
            <a:r>
              <a:rPr lang="pl-PL" sz="1600" b="1" dirty="0"/>
              <a:t> </a:t>
            </a:r>
            <a:r>
              <a:rPr lang="pl-PL" sz="1600" b="1" dirty="0" err="1"/>
              <a:t>is</a:t>
            </a:r>
            <a:r>
              <a:rPr lang="pl-PL" sz="1600" b="1" dirty="0"/>
              <a:t> </a:t>
            </a:r>
            <a:r>
              <a:rPr lang="pl-PL" sz="1600" b="1" dirty="0">
                <a:solidFill>
                  <a:srgbClr val="C00000"/>
                </a:solidFill>
              </a:rPr>
              <a:t>not a </a:t>
            </a:r>
            <a:r>
              <a:rPr lang="pl-PL" sz="1600" b="1" dirty="0" err="1">
                <a:solidFill>
                  <a:srgbClr val="C00000"/>
                </a:solidFill>
              </a:rPr>
              <a:t>beam</a:t>
            </a:r>
            <a:r>
              <a:rPr lang="pl-PL" sz="1600" b="1" dirty="0">
                <a:solidFill>
                  <a:srgbClr val="C00000"/>
                </a:solidFill>
              </a:rPr>
              <a:t>-target </a:t>
            </a:r>
            <a:r>
              <a:rPr lang="pl-PL" sz="1600" b="1" dirty="0" err="1">
                <a:solidFill>
                  <a:srgbClr val="C00000"/>
                </a:solidFill>
              </a:rPr>
              <a:t>type</a:t>
            </a:r>
            <a:endParaRPr lang="pl-PL" sz="1600" b="1" dirty="0">
              <a:solidFill>
                <a:srgbClr val="C00000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697D92C-E815-2E4B-60E0-26E7E3B61C47}"/>
              </a:ext>
            </a:extLst>
          </p:cNvPr>
          <p:cNvSpPr txBox="1"/>
          <p:nvPr/>
        </p:nvSpPr>
        <p:spPr>
          <a:xfrm>
            <a:off x="8001543" y="3884552"/>
            <a:ext cx="3449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dirty="0"/>
              <a:t>Using </a:t>
            </a:r>
            <a:r>
              <a:rPr lang="pl-PL" sz="1600" b="1" dirty="0" err="1"/>
              <a:t>powdered</a:t>
            </a:r>
            <a:r>
              <a:rPr lang="pl-PL" sz="1600" b="1" dirty="0"/>
              <a:t> </a:t>
            </a:r>
            <a:r>
              <a:rPr lang="pl-PL" sz="1600" b="1" dirty="0" err="1"/>
              <a:t>fuel</a:t>
            </a:r>
            <a:r>
              <a:rPr lang="pl-PL" sz="1600" b="1" dirty="0"/>
              <a:t> </a:t>
            </a:r>
            <a:r>
              <a:rPr lang="pl-PL" sz="1600" b="1" dirty="0" err="1"/>
              <a:t>instead</a:t>
            </a:r>
            <a:r>
              <a:rPr lang="pl-PL" sz="1600" b="1" dirty="0"/>
              <a:t> of </a:t>
            </a:r>
            <a:r>
              <a:rPr lang="pl-PL" sz="1600" b="1" dirty="0" err="1"/>
              <a:t>flyer-ablator</a:t>
            </a:r>
            <a:r>
              <a:rPr lang="pl-PL" sz="1600" b="1" dirty="0"/>
              <a:t> geometry </a:t>
            </a:r>
            <a:r>
              <a:rPr lang="pl-PL" sz="1600" b="1" dirty="0" err="1"/>
              <a:t>should</a:t>
            </a:r>
            <a:r>
              <a:rPr lang="pl-PL" sz="1600" b="1" dirty="0"/>
              <a:t> </a:t>
            </a:r>
            <a:r>
              <a:rPr lang="pl-PL" sz="1600" b="1" dirty="0" err="1"/>
              <a:t>give</a:t>
            </a:r>
            <a:r>
              <a:rPr lang="pl-PL" sz="1600" b="1" dirty="0"/>
              <a:t> </a:t>
            </a:r>
            <a:r>
              <a:rPr lang="pl-PL" sz="1600" b="1" dirty="0" err="1"/>
              <a:t>similar</a:t>
            </a:r>
            <a:r>
              <a:rPr lang="pl-PL" sz="1600" b="1" dirty="0"/>
              <a:t> neutron </a:t>
            </a:r>
            <a:r>
              <a:rPr lang="pl-PL" sz="1600" b="1" dirty="0" err="1"/>
              <a:t>yield</a:t>
            </a:r>
            <a:r>
              <a:rPr lang="pl-PL" sz="1600" b="1" dirty="0"/>
              <a:t> with much </a:t>
            </a:r>
            <a:r>
              <a:rPr lang="pl-PL" sz="1600" b="1" dirty="0" err="1"/>
              <a:t>simpler</a:t>
            </a:r>
            <a:r>
              <a:rPr lang="pl-PL" sz="1600" b="1" dirty="0"/>
              <a:t> </a:t>
            </a:r>
            <a:r>
              <a:rPr lang="pl-PL" sz="1600" b="1" dirty="0" err="1"/>
              <a:t>construction</a:t>
            </a:r>
            <a:endParaRPr lang="pl-PL" sz="1600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D94FA03-345D-4507-C9EB-159F92DF1CEA}"/>
              </a:ext>
            </a:extLst>
          </p:cNvPr>
          <p:cNvSpPr txBox="1"/>
          <p:nvPr/>
        </p:nvSpPr>
        <p:spPr>
          <a:xfrm>
            <a:off x="-462117" y="784776"/>
            <a:ext cx="13116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/>
              <a:t>1D </a:t>
            </a:r>
            <a:r>
              <a:rPr lang="pl-PL" sz="1600" b="1" dirty="0" err="1"/>
              <a:t>simulation</a:t>
            </a:r>
            <a:r>
              <a:rPr lang="pl-PL" sz="1600" b="1" dirty="0"/>
              <a:t> – </a:t>
            </a:r>
            <a:r>
              <a:rPr lang="pl-PL" sz="1600" b="1" dirty="0" err="1"/>
              <a:t>custom</a:t>
            </a:r>
            <a:r>
              <a:rPr lang="pl-PL" sz="1600" b="1" dirty="0"/>
              <a:t> </a:t>
            </a:r>
            <a:r>
              <a:rPr lang="pl-PL" sz="1600" b="1" dirty="0" err="1"/>
              <a:t>code</a:t>
            </a:r>
            <a:r>
              <a:rPr lang="pl-PL" sz="1600" b="1" dirty="0"/>
              <a:t> (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Jach</a:t>
            </a:r>
            <a:r>
              <a:rPr lang="pl-PL" sz="1600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et al. </a:t>
            </a:r>
            <a:r>
              <a:rPr lang="en-US" sz="1600" b="0" i="1" dirty="0">
                <a:solidFill>
                  <a:srgbClr val="222222"/>
                </a:solidFill>
                <a:effectLst/>
                <a:latin typeface="-apple-system"/>
              </a:rPr>
              <a:t>Computer Modelling of Dynamic Interaction of Bodies by Free Particle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 (PWN Method, 2001) (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-apple-system"/>
              </a:rPr>
              <a:t>in polish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)</a:t>
            </a:r>
            <a:endParaRPr 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1959213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2C15C-DFC2-E239-AFEA-8A730677D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F29B10-08EA-BF14-5483-311079C660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CD8E91A-C17D-73F3-E8B2-21A0EE031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12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2694864-FB9B-4650-1A51-67A1C2D0D432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1401F8D1-C190-750E-1921-F997D989F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4C88E65-9920-F90A-5C93-C05832136B88}"/>
              </a:ext>
            </a:extLst>
          </p:cNvPr>
          <p:cNvSpPr txBox="1"/>
          <p:nvPr/>
        </p:nvSpPr>
        <p:spPr>
          <a:xfrm>
            <a:off x="-116731" y="-29987"/>
            <a:ext cx="12425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pl-PL" b="1" dirty="0" err="1"/>
              <a:t>Introduction</a:t>
            </a:r>
            <a:r>
              <a:rPr lang="pl-PL" b="1" dirty="0"/>
              <a:t>: </a:t>
            </a:r>
            <a:r>
              <a:rPr lang="en-US" dirty="0"/>
              <a:t>Latest experimental results – products of DD reaction by means of CPA method on PALS laser system</a:t>
            </a:r>
            <a:endParaRPr lang="pl-PL" dirty="0"/>
          </a:p>
          <a:p>
            <a:pPr algn="ctr"/>
            <a:r>
              <a:rPr lang="en-US" dirty="0"/>
              <a:t>(Prague, Czech Republic)</a:t>
            </a:r>
          </a:p>
          <a:p>
            <a:endParaRPr lang="pl-PL" dirty="0"/>
          </a:p>
          <a:p>
            <a:endParaRPr lang="pl-PL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ela 8">
                <a:extLst>
                  <a:ext uri="{FF2B5EF4-FFF2-40B4-BE49-F238E27FC236}">
                    <a16:creationId xmlns:a16="http://schemas.microsoft.com/office/drawing/2014/main" id="{552397C8-76E2-C910-AD36-DF47E0E35B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0259526"/>
                  </p:ext>
                </p:extLst>
              </p:nvPr>
            </p:nvGraphicFramePr>
            <p:xfrm>
              <a:off x="2467078" y="2794417"/>
              <a:ext cx="6761282" cy="2978257"/>
            </p:xfrm>
            <a:graphic>
              <a:graphicData uri="http://schemas.openxmlformats.org/drawingml/2006/table">
                <a:tbl>
                  <a:tblPr/>
                  <a:tblGrid>
                    <a:gridCol w="622021">
                      <a:extLst>
                        <a:ext uri="{9D8B030D-6E8A-4147-A177-3AD203B41FA5}">
                          <a16:colId xmlns:a16="http://schemas.microsoft.com/office/drawing/2014/main" val="3930130590"/>
                        </a:ext>
                      </a:extLst>
                    </a:gridCol>
                    <a:gridCol w="1129114">
                      <a:extLst>
                        <a:ext uri="{9D8B030D-6E8A-4147-A177-3AD203B41FA5}">
                          <a16:colId xmlns:a16="http://schemas.microsoft.com/office/drawing/2014/main" val="204950555"/>
                        </a:ext>
                      </a:extLst>
                    </a:gridCol>
                    <a:gridCol w="1522370">
                      <a:extLst>
                        <a:ext uri="{9D8B030D-6E8A-4147-A177-3AD203B41FA5}">
                          <a16:colId xmlns:a16="http://schemas.microsoft.com/office/drawing/2014/main" val="2810548736"/>
                        </a:ext>
                      </a:extLst>
                    </a:gridCol>
                    <a:gridCol w="1747481">
                      <a:extLst>
                        <a:ext uri="{9D8B030D-6E8A-4147-A177-3AD203B41FA5}">
                          <a16:colId xmlns:a16="http://schemas.microsoft.com/office/drawing/2014/main" val="883854796"/>
                        </a:ext>
                      </a:extLst>
                    </a:gridCol>
                    <a:gridCol w="1740296">
                      <a:extLst>
                        <a:ext uri="{9D8B030D-6E8A-4147-A177-3AD203B41FA5}">
                          <a16:colId xmlns:a16="http://schemas.microsoft.com/office/drawing/2014/main" val="220702162"/>
                        </a:ext>
                      </a:extLst>
                    </a:gridCol>
                  </a:tblGrid>
                  <a:tr h="358493">
                    <a:tc>
                      <a:txBody>
                        <a:bodyPr/>
                        <a:lstStyle/>
                        <a:p>
                          <a:pPr algn="ctr" fontAlgn="t" latinLnBrk="0">
                            <a:buNone/>
                          </a:pPr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#</a:t>
                          </a: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 latinLnBrk="0">
                            <a:buNone/>
                          </a:pPr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Laser </a:t>
                          </a:r>
                          <a:r>
                            <a:rPr lang="pl-PL" sz="14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energy</a:t>
                          </a:r>
                          <a:endParaRPr lang="pl-PL" sz="1400" b="1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 latinLnBrk="0">
                            <a:buNone/>
                          </a:pPr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Laser </a:t>
                          </a:r>
                          <a:r>
                            <a:rPr lang="pl-PL" sz="14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intensity</a:t>
                          </a:r>
                          <a:endParaRPr lang="pl-PL" sz="1400" b="1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 latinLnBrk="0">
                            <a:buNone/>
                          </a:pPr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Neutron </a:t>
                          </a:r>
                          <a:r>
                            <a:rPr lang="pl-PL" sz="14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yield</a:t>
                          </a:r>
                          <a:endParaRPr lang="pl-PL" sz="1400" b="1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 latinLnBrk="0">
                            <a:buNone/>
                          </a:pPr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Neutron </a:t>
                          </a:r>
                          <a:r>
                            <a:rPr lang="pl-PL" sz="14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yield</a:t>
                          </a:r>
                          <a:endParaRPr lang="pl-PL" sz="1400" b="1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2474942"/>
                      </a:ext>
                    </a:extLst>
                  </a:tr>
                  <a:tr h="468806">
                    <a:tc>
                      <a:txBody>
                        <a:bodyPr/>
                        <a:lstStyle/>
                        <a:p>
                          <a:pPr algn="ctr" fontAlgn="t">
                            <a:buNone/>
                          </a:pPr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 </a:t>
                          </a: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 latinLnBrk="0">
                            <a:buNone/>
                          </a:pPr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[J]</a:t>
                          </a: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 latinLnBrk="0">
                            <a:buNone/>
                          </a:pPr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[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l-PL" sz="1400" b="1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l-PL" sz="1400" b="1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num>
                                <m:den>
                                  <m:r>
                                    <a:rPr lang="pl-PL" sz="1400" b="1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𝒄𝒎</m:t>
                                  </m:r>
                                  <m:r>
                                    <a:rPr lang="pl-PL" sz="1400" b="1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]</a:t>
                          </a: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 latinLnBrk="0">
                            <a:buNone/>
                          </a:pPr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(a)</a:t>
                          </a: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 latinLnBrk="0">
                            <a:buNone/>
                          </a:pPr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(b)</a:t>
                          </a: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8006505"/>
                      </a:ext>
                    </a:extLst>
                  </a:tr>
                  <a:tr h="358493"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57548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721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l-PL" sz="1400" b="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1.35×</m:t>
                                </m:r>
                                <m:sSup>
                                  <m:sSupPr>
                                    <m:ctrlPr>
                                      <a:rPr lang="pl-PL" sz="1400" b="0" i="1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l-PL" sz="1400" b="0" i="1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pl-PL" sz="1400" b="0" i="1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pl-PL" sz="14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t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2.77±0.79</m:t>
                                    </m:r>
                                  </m:e>
                                </m:d>
                                <m:r>
                                  <a:rPr lang="pl-PL" sz="1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pl-PL" sz="14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1.28±0.19</m:t>
                                    </m:r>
                                  </m:e>
                                </m:d>
                                <m:r>
                                  <a:rPr lang="pl-PL" sz="1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pl-PL" sz="14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89671688"/>
                      </a:ext>
                    </a:extLst>
                  </a:tr>
                  <a:tr h="358493"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kern="12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57554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714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t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l-PL" sz="1400" b="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1.34×</m:t>
                                </m:r>
                                <m:sSup>
                                  <m:sSupPr>
                                    <m:ctrlPr>
                                      <a:rPr lang="pl-PL" sz="1400" b="0" i="1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l-PL" sz="1400" b="0" i="1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pl-PL" sz="1400" b="0" i="1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pl-PL" sz="14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1.80±0.54</m:t>
                                    </m:r>
                                  </m:e>
                                </m:d>
                                <m:r>
                                  <a:rPr lang="pl-PL" sz="1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pl-PL" sz="14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2.72±0.41</m:t>
                                    </m:r>
                                  </m:e>
                                </m:d>
                                <m:r>
                                  <a:rPr lang="pl-PL" sz="1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pl-PL" sz="14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5273011"/>
                      </a:ext>
                    </a:extLst>
                  </a:tr>
                  <a:tr h="358493"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59102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581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t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l-PL" sz="1400" b="1" i="1" dirty="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pl-PL" sz="1400" b="1" i="1" dirty="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pl-PL" sz="1400" b="1" i="1" dirty="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𝟔𝟑</m:t>
                                </m:r>
                                <m:r>
                                  <a:rPr lang="pl-PL" sz="1400" b="1" i="1" dirty="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pl-PL" sz="1400" b="1" i="1" dirty="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l-PL" sz="1400" b="1" i="1" dirty="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pl-PL" sz="1400" b="1" i="1" dirty="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pl-PL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𝟕</m:t>
                                    </m:r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.</m:t>
                                    </m:r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𝟕𝟖</m:t>
                                    </m:r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±</m:t>
                                    </m:r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.</m:t>
                                    </m:r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𝟒</m:t>
                                    </m:r>
                                  </m:e>
                                </m:d>
                                <m:r>
                                  <a:rPr lang="pl-PL" sz="1400" b="1" i="1" kern="12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pl-PL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n/a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861556"/>
                      </a:ext>
                    </a:extLst>
                  </a:tr>
                  <a:tr h="358493"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b="1" kern="12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59104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b="1" kern="12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563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t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l-PL" sz="1400" b="1" i="1" dirty="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pl-PL" sz="1400" b="1" i="1" dirty="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pl-PL" sz="1400" b="1" i="1" dirty="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𝟔𝟓</m:t>
                                </m:r>
                                <m:r>
                                  <a:rPr lang="pl-PL" sz="1400" b="1" i="1" dirty="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pl-PL" sz="1400" b="1" i="1" dirty="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l-PL" sz="1400" b="1" i="1" dirty="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pl-PL" sz="1400" b="1" i="1" dirty="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pl-PL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.</m:t>
                                    </m:r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𝟑𝟕</m:t>
                                    </m:r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±</m:t>
                                    </m:r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.</m:t>
                                    </m:r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𝟔𝟓</m:t>
                                    </m:r>
                                  </m:e>
                                </m:d>
                                <m:r>
                                  <a:rPr lang="pl-PL" sz="1400" b="1" i="1" kern="12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pl-PL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n/a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66247915"/>
                      </a:ext>
                    </a:extLst>
                  </a:tr>
                  <a:tr h="358493"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kern="12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59117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kern="12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592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t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l-PL" sz="1400" b="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1.03×</m:t>
                                </m:r>
                                <m:sSup>
                                  <m:sSupPr>
                                    <m:ctrlPr>
                                      <a:rPr lang="pl-PL" sz="1400" b="0" i="1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l-PL" sz="1400" b="0" i="1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pl-PL" sz="1400" b="0" i="1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pl-PL" sz="14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5.8±2.10</m:t>
                                    </m:r>
                                  </m:e>
                                </m:d>
                                <m:r>
                                  <a:rPr lang="pl-PL" sz="1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pl-PL" sz="1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pl-PL" sz="14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n/a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5269645"/>
                      </a:ext>
                    </a:extLst>
                  </a:tr>
                  <a:tr h="358493"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59125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563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t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l-PL" sz="1400" b="1" i="1" dirty="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pl-PL" sz="1400" b="1" i="1" dirty="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pl-PL" sz="1400" b="1" i="1" dirty="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𝟒𝟑</m:t>
                                </m:r>
                                <m:r>
                                  <a:rPr lang="pl-PL" sz="1400" b="1" i="1" dirty="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pl-PL" sz="1400" b="1" i="1" dirty="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l-PL" sz="1400" b="1" i="1" dirty="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pl-PL" sz="1400" b="1" i="1" dirty="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pl-PL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𝟑</m:t>
                                    </m:r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.</m:t>
                                    </m:r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𝟎𝟎</m:t>
                                    </m:r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±</m:t>
                                    </m:r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.</m:t>
                                    </m:r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𝟓</m:t>
                                    </m:r>
                                  </m:e>
                                </m:d>
                                <m:r>
                                  <a:rPr lang="pl-PL" sz="1400" b="1" i="1" kern="12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pl-PL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pl-PL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n/a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5805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ela 8">
                <a:extLst>
                  <a:ext uri="{FF2B5EF4-FFF2-40B4-BE49-F238E27FC236}">
                    <a16:creationId xmlns:a16="http://schemas.microsoft.com/office/drawing/2014/main" id="{552397C8-76E2-C910-AD36-DF47E0E35B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0259526"/>
                  </p:ext>
                </p:extLst>
              </p:nvPr>
            </p:nvGraphicFramePr>
            <p:xfrm>
              <a:off x="2467078" y="2794417"/>
              <a:ext cx="6761282" cy="2978257"/>
            </p:xfrm>
            <a:graphic>
              <a:graphicData uri="http://schemas.openxmlformats.org/drawingml/2006/table">
                <a:tbl>
                  <a:tblPr/>
                  <a:tblGrid>
                    <a:gridCol w="622021">
                      <a:extLst>
                        <a:ext uri="{9D8B030D-6E8A-4147-A177-3AD203B41FA5}">
                          <a16:colId xmlns:a16="http://schemas.microsoft.com/office/drawing/2014/main" val="3930130590"/>
                        </a:ext>
                      </a:extLst>
                    </a:gridCol>
                    <a:gridCol w="1129114">
                      <a:extLst>
                        <a:ext uri="{9D8B030D-6E8A-4147-A177-3AD203B41FA5}">
                          <a16:colId xmlns:a16="http://schemas.microsoft.com/office/drawing/2014/main" val="204950555"/>
                        </a:ext>
                      </a:extLst>
                    </a:gridCol>
                    <a:gridCol w="1522370">
                      <a:extLst>
                        <a:ext uri="{9D8B030D-6E8A-4147-A177-3AD203B41FA5}">
                          <a16:colId xmlns:a16="http://schemas.microsoft.com/office/drawing/2014/main" val="2810548736"/>
                        </a:ext>
                      </a:extLst>
                    </a:gridCol>
                    <a:gridCol w="1747481">
                      <a:extLst>
                        <a:ext uri="{9D8B030D-6E8A-4147-A177-3AD203B41FA5}">
                          <a16:colId xmlns:a16="http://schemas.microsoft.com/office/drawing/2014/main" val="883854796"/>
                        </a:ext>
                      </a:extLst>
                    </a:gridCol>
                    <a:gridCol w="1740296">
                      <a:extLst>
                        <a:ext uri="{9D8B030D-6E8A-4147-A177-3AD203B41FA5}">
                          <a16:colId xmlns:a16="http://schemas.microsoft.com/office/drawing/2014/main" val="220702162"/>
                        </a:ext>
                      </a:extLst>
                    </a:gridCol>
                  </a:tblGrid>
                  <a:tr h="358493">
                    <a:tc>
                      <a:txBody>
                        <a:bodyPr/>
                        <a:lstStyle/>
                        <a:p>
                          <a:pPr algn="ctr" fontAlgn="t" latinLnBrk="0">
                            <a:buNone/>
                          </a:pPr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#</a:t>
                          </a: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 latinLnBrk="0">
                            <a:buNone/>
                          </a:pPr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Laser </a:t>
                          </a:r>
                          <a:r>
                            <a:rPr lang="pl-PL" sz="14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energy</a:t>
                          </a:r>
                          <a:endParaRPr lang="pl-PL" sz="1400" b="1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 latinLnBrk="0">
                            <a:buNone/>
                          </a:pPr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Laser </a:t>
                          </a:r>
                          <a:r>
                            <a:rPr lang="pl-PL" sz="14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intensity</a:t>
                          </a:r>
                          <a:endParaRPr lang="pl-PL" sz="1400" b="1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 latinLnBrk="0">
                            <a:buNone/>
                          </a:pPr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Neutron </a:t>
                          </a:r>
                          <a:r>
                            <a:rPr lang="pl-PL" sz="14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yield</a:t>
                          </a:r>
                          <a:endParaRPr lang="pl-PL" sz="1400" b="1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 latinLnBrk="0">
                            <a:buNone/>
                          </a:pPr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Neutron </a:t>
                          </a:r>
                          <a:r>
                            <a:rPr lang="pl-PL" sz="1400" b="1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yield</a:t>
                          </a:r>
                          <a:endParaRPr lang="pl-PL" sz="1400" b="1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2474942"/>
                      </a:ext>
                    </a:extLst>
                  </a:tr>
                  <a:tr h="468806">
                    <a:tc>
                      <a:txBody>
                        <a:bodyPr/>
                        <a:lstStyle/>
                        <a:p>
                          <a:pPr algn="ctr" fontAlgn="t">
                            <a:buNone/>
                          </a:pPr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 </a:t>
                          </a: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 latinLnBrk="0">
                            <a:buNone/>
                          </a:pPr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[J]</a:t>
                          </a: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15200" t="-77922" r="-230000" b="-4662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 latinLnBrk="0">
                            <a:buNone/>
                          </a:pPr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(a)</a:t>
                          </a: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 latinLnBrk="0">
                            <a:buNone/>
                          </a:pPr>
                          <a:r>
                            <a:rPr lang="pl-PL" sz="1400" b="1" dirty="0">
                              <a:solidFill>
                                <a:schemeClr val="bg1"/>
                              </a:solidFill>
                              <a:effectLst/>
                            </a:rPr>
                            <a:t>(b)</a:t>
                          </a:r>
                        </a:p>
                      </a:txBody>
                      <a:tcPr marL="45720" marR="4572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8006505"/>
                      </a:ext>
                    </a:extLst>
                  </a:tr>
                  <a:tr h="358493"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57548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721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15200" t="-232203" r="-230000" b="-508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456" t="-232203" r="-100348" b="-508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88462" t="-232203" r="-699" b="-508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89671688"/>
                      </a:ext>
                    </a:extLst>
                  </a:tr>
                  <a:tr h="358493"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kern="12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57554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714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15200" t="-332203" r="-230000" b="-408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456" t="-332203" r="-100348" b="-408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88462" t="-332203" r="-699" b="-408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5273011"/>
                      </a:ext>
                    </a:extLst>
                  </a:tr>
                  <a:tr h="358493"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59102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581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15200" t="-439655" r="-230000" b="-31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456" t="-439655" r="-100348" b="-31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n/a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861556"/>
                      </a:ext>
                    </a:extLst>
                  </a:tr>
                  <a:tr h="358493"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b="1" kern="12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59104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b="1" kern="12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563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15200" t="-530508" r="-230000" b="-2101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456" t="-530508" r="-100348" b="-2101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n/a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66247915"/>
                      </a:ext>
                    </a:extLst>
                  </a:tr>
                  <a:tr h="358493"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kern="12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59117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kern="12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592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15200" t="-630508" r="-230000" b="-1101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456" t="-630508" r="-100348" b="-1101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n/a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5269645"/>
                      </a:ext>
                    </a:extLst>
                  </a:tr>
                  <a:tr h="358493"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59125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563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15200" t="-730508" r="-230000" b="-101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456" t="-730508" r="-100348" b="-101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t" latinLnBrk="0" hangingPunct="1">
                            <a:buNone/>
                          </a:pPr>
                          <a:r>
                            <a:rPr lang="pl-PL" sz="1400" b="1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n/a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580505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050" name="Picture 2" descr="Fig. 4">
            <a:extLst>
              <a:ext uri="{FF2B5EF4-FFF2-40B4-BE49-F238E27FC236}">
                <a16:creationId xmlns:a16="http://schemas.microsoft.com/office/drawing/2014/main" id="{B39064C6-0EB7-B59C-043E-677CA6FCE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70" y="900088"/>
            <a:ext cx="5789630" cy="147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55DB78D-57A2-B273-D856-FC114A699931}"/>
              </a:ext>
            </a:extLst>
          </p:cNvPr>
          <p:cNvSpPr txBox="1"/>
          <p:nvPr/>
        </p:nvSpPr>
        <p:spPr>
          <a:xfrm>
            <a:off x="2519650" y="5917426"/>
            <a:ext cx="66561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222222"/>
                </a:solidFill>
                <a:latin typeface="-apple-system"/>
              </a:rPr>
              <a:t>Chodukowski, Borodziuk, Tchórz </a:t>
            </a:r>
            <a:r>
              <a:rPr lang="pl-PL" sz="1600" i="1" dirty="0">
                <a:solidFill>
                  <a:srgbClr val="222222"/>
                </a:solidFill>
                <a:latin typeface="-apple-system"/>
              </a:rPr>
              <a:t>et al.</a:t>
            </a:r>
            <a:r>
              <a:rPr lang="pl-PL" sz="1600" dirty="0">
                <a:solidFill>
                  <a:srgbClr val="222222"/>
                </a:solidFill>
                <a:latin typeface="-apple-system"/>
              </a:rPr>
              <a:t> </a:t>
            </a:r>
            <a:r>
              <a:rPr lang="pl-PL" sz="1600" i="1" dirty="0" err="1">
                <a:solidFill>
                  <a:srgbClr val="222222"/>
                </a:solidFill>
                <a:latin typeface="-apple-system"/>
              </a:rPr>
              <a:t>Sci</a:t>
            </a:r>
            <a:r>
              <a:rPr lang="pl-PL" sz="1600" i="1" dirty="0">
                <a:solidFill>
                  <a:srgbClr val="222222"/>
                </a:solidFill>
                <a:latin typeface="-apple-system"/>
              </a:rPr>
              <a:t> Rep</a:t>
            </a:r>
            <a:r>
              <a:rPr lang="pl-PL" sz="1600" dirty="0">
                <a:solidFill>
                  <a:srgbClr val="222222"/>
                </a:solidFill>
                <a:latin typeface="-apple-system"/>
              </a:rPr>
              <a:t> </a:t>
            </a:r>
            <a:r>
              <a:rPr lang="pl-PL" sz="1600" b="1" dirty="0">
                <a:solidFill>
                  <a:srgbClr val="222222"/>
                </a:solidFill>
                <a:latin typeface="-apple-system"/>
              </a:rPr>
              <a:t>15</a:t>
            </a:r>
            <a:r>
              <a:rPr lang="pl-PL" sz="1600" dirty="0">
                <a:solidFill>
                  <a:srgbClr val="222222"/>
                </a:solidFill>
                <a:latin typeface="-apple-system"/>
              </a:rPr>
              <a:t>, 21863 (2025). </a:t>
            </a:r>
            <a:endParaRPr lang="pl-PL" sz="1600" dirty="0"/>
          </a:p>
        </p:txBody>
      </p:sp>
      <p:pic>
        <p:nvPicPr>
          <p:cNvPr id="2052" name="Picture 4" descr="Fig. 2">
            <a:extLst>
              <a:ext uri="{FF2B5EF4-FFF2-40B4-BE49-F238E27FC236}">
                <a16:creationId xmlns:a16="http://schemas.microsoft.com/office/drawing/2014/main" id="{40343642-2B3A-721E-3A5C-5C46ED58D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"/>
          <a:stretch>
            <a:fillRect/>
          </a:stretch>
        </p:blipFill>
        <p:spPr bwMode="auto">
          <a:xfrm>
            <a:off x="27896" y="748109"/>
            <a:ext cx="6161022" cy="181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895E6D1E-8C3C-D17C-13AE-840A1B3ED71C}"/>
              </a:ext>
            </a:extLst>
          </p:cNvPr>
          <p:cNvSpPr/>
          <p:nvPr/>
        </p:nvSpPr>
        <p:spPr>
          <a:xfrm>
            <a:off x="1956619" y="699795"/>
            <a:ext cx="275304" cy="298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A81FB43-1661-FC06-D469-27678FC74C4B}"/>
              </a:ext>
            </a:extLst>
          </p:cNvPr>
          <p:cNvSpPr/>
          <p:nvPr/>
        </p:nvSpPr>
        <p:spPr>
          <a:xfrm>
            <a:off x="4169433" y="728022"/>
            <a:ext cx="275304" cy="298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4507FA1-12E5-5FC9-4425-5AD7644A56F1}"/>
              </a:ext>
            </a:extLst>
          </p:cNvPr>
          <p:cNvSpPr/>
          <p:nvPr/>
        </p:nvSpPr>
        <p:spPr>
          <a:xfrm>
            <a:off x="2467078" y="4336026"/>
            <a:ext cx="6761282" cy="71857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28C9666-FFA4-6CCD-66A9-4A7B4E1AC119}"/>
              </a:ext>
            </a:extLst>
          </p:cNvPr>
          <p:cNvSpPr/>
          <p:nvPr/>
        </p:nvSpPr>
        <p:spPr>
          <a:xfrm>
            <a:off x="2467078" y="5416540"/>
            <a:ext cx="6761282" cy="3385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43D4442-37F7-C0E0-B442-888FB0ACCEEB}"/>
              </a:ext>
            </a:extLst>
          </p:cNvPr>
          <p:cNvSpPr/>
          <p:nvPr/>
        </p:nvSpPr>
        <p:spPr>
          <a:xfrm>
            <a:off x="4084319" y="764350"/>
            <a:ext cx="2249225" cy="18968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98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1E9B3-3C48-5432-437A-2BE6F25D6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4AEBE6-C66A-2B31-EF0B-B4D5D7FC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85DCFBC-F466-17E9-8AB3-7C69BBE8A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13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4012C008-5908-12C8-447D-028FDC061332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E4B251E4-C630-B355-79DA-3D0D1001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9A315A83-BD26-67B9-3676-FC83F4195B56}"/>
              </a:ext>
            </a:extLst>
          </p:cNvPr>
          <p:cNvSpPr txBox="1"/>
          <p:nvPr/>
        </p:nvSpPr>
        <p:spPr>
          <a:xfrm>
            <a:off x="-116731" y="-29987"/>
            <a:ext cx="12425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pl-PL" b="1" dirty="0" err="1"/>
              <a:t>Introduction</a:t>
            </a:r>
            <a:r>
              <a:rPr lang="pl-PL" b="1" dirty="0"/>
              <a:t>: </a:t>
            </a:r>
            <a:r>
              <a:rPr lang="en-US" dirty="0"/>
              <a:t>Latest experimental results – products of DD reaction by means of CPA method on PALS laser system</a:t>
            </a:r>
            <a:endParaRPr lang="pl-PL" dirty="0"/>
          </a:p>
          <a:p>
            <a:pPr algn="ctr"/>
            <a:r>
              <a:rPr lang="en-US" dirty="0"/>
              <a:t>(Prague, Czech Republic)</a:t>
            </a:r>
          </a:p>
          <a:p>
            <a:endParaRPr lang="pl-PL" dirty="0"/>
          </a:p>
          <a:p>
            <a:endParaRPr lang="pl-PL" b="1" dirty="0"/>
          </a:p>
        </p:txBody>
      </p:sp>
      <p:pic>
        <p:nvPicPr>
          <p:cNvPr id="1026" name="Picture 2" descr="Fig. 6">
            <a:extLst>
              <a:ext uri="{FF2B5EF4-FFF2-40B4-BE49-F238E27FC236}">
                <a16:creationId xmlns:a16="http://schemas.microsoft.com/office/drawing/2014/main" id="{ACEBFAE4-EDBF-F19E-AF77-CD0639E29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2" y="1019612"/>
            <a:ext cx="11991609" cy="440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0FB3905-1F5A-CA40-6071-494FF8A964E3}"/>
              </a:ext>
            </a:extLst>
          </p:cNvPr>
          <p:cNvSpPr txBox="1"/>
          <p:nvPr/>
        </p:nvSpPr>
        <p:spPr>
          <a:xfrm>
            <a:off x="2767927" y="5838388"/>
            <a:ext cx="66561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222222"/>
                </a:solidFill>
                <a:latin typeface="-apple-system"/>
              </a:rPr>
              <a:t>Chodukowski, T., Borodziuk, S., Tchórz, P. </a:t>
            </a:r>
            <a:r>
              <a:rPr lang="pl-PL" sz="1600" i="1" dirty="0">
                <a:solidFill>
                  <a:srgbClr val="222222"/>
                </a:solidFill>
                <a:latin typeface="-apple-system"/>
              </a:rPr>
              <a:t>et al.</a:t>
            </a:r>
            <a:r>
              <a:rPr lang="pl-PL" sz="1600" dirty="0">
                <a:solidFill>
                  <a:srgbClr val="222222"/>
                </a:solidFill>
                <a:latin typeface="-apple-system"/>
              </a:rPr>
              <a:t> </a:t>
            </a:r>
            <a:r>
              <a:rPr lang="pl-PL" sz="1600" i="1" dirty="0" err="1">
                <a:solidFill>
                  <a:srgbClr val="222222"/>
                </a:solidFill>
                <a:latin typeface="-apple-system"/>
              </a:rPr>
              <a:t>Sci</a:t>
            </a:r>
            <a:r>
              <a:rPr lang="pl-PL" sz="1600" i="1" dirty="0">
                <a:solidFill>
                  <a:srgbClr val="222222"/>
                </a:solidFill>
                <a:latin typeface="-apple-system"/>
              </a:rPr>
              <a:t> Rep</a:t>
            </a:r>
            <a:r>
              <a:rPr lang="pl-PL" sz="1600" dirty="0">
                <a:solidFill>
                  <a:srgbClr val="222222"/>
                </a:solidFill>
                <a:latin typeface="-apple-system"/>
              </a:rPr>
              <a:t> </a:t>
            </a:r>
            <a:r>
              <a:rPr lang="pl-PL" sz="1600" b="1" dirty="0">
                <a:solidFill>
                  <a:srgbClr val="222222"/>
                </a:solidFill>
                <a:latin typeface="-apple-system"/>
              </a:rPr>
              <a:t>15</a:t>
            </a:r>
            <a:r>
              <a:rPr lang="pl-PL" sz="1600" dirty="0">
                <a:solidFill>
                  <a:srgbClr val="222222"/>
                </a:solidFill>
                <a:latin typeface="-apple-system"/>
              </a:rPr>
              <a:t>, 21863 (2025). 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038329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A6527-84E7-08E1-8AD2-B94B1D04D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3F8508D-76C5-22EA-E05C-309DB8BB7C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8241C6C-464F-73FC-51A7-DEB641D00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14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4555EBDC-8885-6CCF-6542-37985930F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132742D-931C-0140-A38C-7773C1C3B584}"/>
              </a:ext>
            </a:extLst>
          </p:cNvPr>
          <p:cNvSpPr txBox="1"/>
          <p:nvPr/>
        </p:nvSpPr>
        <p:spPr>
          <a:xfrm>
            <a:off x="646270" y="2782669"/>
            <a:ext cx="10899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err="1"/>
              <a:t>Simulations</a:t>
            </a:r>
            <a:r>
              <a:rPr lang="pl-PL" b="1" dirty="0"/>
              <a:t> – proton </a:t>
            </a:r>
            <a:r>
              <a:rPr lang="pl-PL" b="1" dirty="0" err="1"/>
              <a:t>boron</a:t>
            </a:r>
            <a:r>
              <a:rPr lang="pl-PL" b="1" dirty="0"/>
              <a:t> </a:t>
            </a:r>
            <a:r>
              <a:rPr lang="pl-PL" b="1" dirty="0" err="1"/>
              <a:t>reaction</a:t>
            </a:r>
            <a:r>
              <a:rPr lang="pl-PL" b="1" dirty="0"/>
              <a:t> </a:t>
            </a:r>
            <a:r>
              <a:rPr lang="pl-PL" b="1" dirty="0" err="1"/>
              <a:t>using</a:t>
            </a:r>
            <a:r>
              <a:rPr lang="pl-PL" b="1" dirty="0"/>
              <a:t> CPA proton </a:t>
            </a:r>
            <a:r>
              <a:rPr lang="pl-PL" b="1" dirty="0" err="1"/>
              <a:t>beam</a:t>
            </a:r>
            <a:r>
              <a:rPr lang="pl-PL" b="1" dirty="0"/>
              <a:t> and </a:t>
            </a:r>
            <a:r>
              <a:rPr lang="pl-PL" b="1" dirty="0" err="1"/>
              <a:t>optimization</a:t>
            </a:r>
            <a:r>
              <a:rPr lang="pl-PL" b="1" dirty="0"/>
              <a:t> of </a:t>
            </a:r>
            <a:r>
              <a:rPr lang="pl-PL" b="1" dirty="0" err="1"/>
              <a:t>cavity</a:t>
            </a:r>
            <a:r>
              <a:rPr lang="pl-PL" b="1" dirty="0"/>
              <a:t> design for DD </a:t>
            </a:r>
            <a:r>
              <a:rPr lang="pl-PL" b="1" dirty="0" err="1"/>
              <a:t>reaction</a:t>
            </a:r>
            <a:r>
              <a:rPr lang="pl-PL" b="1" dirty="0"/>
              <a:t> with </a:t>
            </a:r>
            <a:r>
              <a:rPr lang="pl-PL" b="1" dirty="0" err="1"/>
              <a:t>kJ</a:t>
            </a:r>
            <a:r>
              <a:rPr lang="pl-PL" b="1" dirty="0"/>
              <a:t>, </a:t>
            </a:r>
            <a:r>
              <a:rPr lang="pl-PL" b="1" dirty="0" err="1"/>
              <a:t>ns-class</a:t>
            </a:r>
            <a:r>
              <a:rPr lang="pl-PL" b="1" dirty="0"/>
              <a:t> laser </a:t>
            </a:r>
            <a:r>
              <a:rPr lang="pl-PL" b="1" dirty="0" err="1"/>
              <a:t>pulses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89394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02CAC-FB7B-ECA0-E997-A5FE7AD77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4C375AF-DB92-1F73-E76A-1503A60CF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A82C496-4EC3-D294-A07F-372FC4C3D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15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54AEA93-8941-3713-7436-040A5A7DB069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CD3BA87D-9E68-E867-DEC4-1948B167B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5590B5F-8507-F4CF-FFC8-C946CA828EF5}"/>
              </a:ext>
            </a:extLst>
          </p:cNvPr>
          <p:cNvSpPr txBox="1"/>
          <p:nvPr/>
        </p:nvSpPr>
        <p:spPr>
          <a:xfrm>
            <a:off x="-116731" y="136525"/>
            <a:ext cx="12425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2</a:t>
            </a:r>
            <a:r>
              <a:rPr lang="pl-PL" dirty="0"/>
              <a:t>. </a:t>
            </a:r>
            <a:r>
              <a:rPr lang="pl-PL" b="1" dirty="0" err="1"/>
              <a:t>Simulations</a:t>
            </a:r>
            <a:r>
              <a:rPr lang="pl-PL" b="1" dirty="0"/>
              <a:t>:</a:t>
            </a:r>
            <a:r>
              <a:rPr lang="pl-PL" dirty="0"/>
              <a:t> MC </a:t>
            </a:r>
            <a:r>
              <a:rPr lang="pl-PL" dirty="0" err="1"/>
              <a:t>simulations</a:t>
            </a:r>
            <a:r>
              <a:rPr lang="pl-PL" dirty="0"/>
              <a:t> of proton </a:t>
            </a:r>
            <a:r>
              <a:rPr lang="pl-PL" dirty="0" err="1"/>
              <a:t>boron</a:t>
            </a:r>
            <a:r>
              <a:rPr lang="pl-PL" dirty="0"/>
              <a:t> </a:t>
            </a:r>
            <a:r>
              <a:rPr lang="pl-PL" dirty="0" err="1"/>
              <a:t>reaction</a:t>
            </a:r>
            <a:r>
              <a:rPr lang="pl-PL" dirty="0"/>
              <a:t> </a:t>
            </a:r>
            <a:r>
              <a:rPr lang="pl-PL" dirty="0" err="1"/>
              <a:t>basing</a:t>
            </a:r>
            <a:r>
              <a:rPr lang="pl-PL" dirty="0"/>
              <a:t> on </a:t>
            </a:r>
            <a:r>
              <a:rPr lang="pl-PL" dirty="0" err="1"/>
              <a:t>experimental</a:t>
            </a:r>
            <a:r>
              <a:rPr lang="pl-PL" dirty="0"/>
              <a:t> </a:t>
            </a:r>
            <a:r>
              <a:rPr lang="pl-PL" dirty="0" err="1"/>
              <a:t>results</a:t>
            </a:r>
            <a:endParaRPr lang="pl-PL" dirty="0"/>
          </a:p>
          <a:p>
            <a:pPr algn="ctr"/>
            <a:endParaRPr lang="en-US" dirty="0"/>
          </a:p>
          <a:p>
            <a:endParaRPr lang="pl-PL" dirty="0"/>
          </a:p>
          <a:p>
            <a:endParaRPr lang="pl-PL" b="1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1E7BDD1-3619-5F89-E3FA-D77269B4121A}"/>
              </a:ext>
            </a:extLst>
          </p:cNvPr>
          <p:cNvSpPr txBox="1"/>
          <p:nvPr/>
        </p:nvSpPr>
        <p:spPr>
          <a:xfrm>
            <a:off x="2615239" y="624879"/>
            <a:ext cx="6984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/>
              <a:t>Monte Carlo </a:t>
            </a:r>
            <a:r>
              <a:rPr lang="pl-PL" b="1" dirty="0" err="1"/>
              <a:t>simulations</a:t>
            </a:r>
            <a:r>
              <a:rPr lang="pl-PL" b="1" dirty="0"/>
              <a:t> </a:t>
            </a:r>
            <a:r>
              <a:rPr lang="pl-PL" b="1" dirty="0" err="1"/>
              <a:t>using</a:t>
            </a:r>
            <a:r>
              <a:rPr lang="pl-PL" b="1" dirty="0"/>
              <a:t> FLUKA </a:t>
            </a:r>
            <a:r>
              <a:rPr lang="pl-PL" b="1" dirty="0" err="1"/>
              <a:t>code</a:t>
            </a:r>
            <a:r>
              <a:rPr lang="pl-PL" b="1" dirty="0"/>
              <a:t> (INFN, </a:t>
            </a:r>
            <a:r>
              <a:rPr lang="pl-PL" b="1" dirty="0" err="1"/>
              <a:t>ver</a:t>
            </a:r>
            <a:r>
              <a:rPr lang="pl-PL" b="1" dirty="0"/>
              <a:t>. FLUKA 2023.3.4) </a:t>
            </a:r>
          </a:p>
          <a:p>
            <a:pPr algn="ctr"/>
            <a:r>
              <a:rPr lang="pl-PL" dirty="0" err="1"/>
              <a:t>Experimentally</a:t>
            </a:r>
            <a:r>
              <a:rPr lang="pl-PL" dirty="0"/>
              <a:t> </a:t>
            </a:r>
            <a:r>
              <a:rPr lang="pl-PL" dirty="0" err="1"/>
              <a:t>measured</a:t>
            </a:r>
            <a:r>
              <a:rPr lang="pl-PL" dirty="0"/>
              <a:t> proton </a:t>
            </a:r>
            <a:r>
              <a:rPr lang="pl-PL" dirty="0" err="1"/>
              <a:t>energy</a:t>
            </a:r>
            <a:r>
              <a:rPr lang="pl-PL" dirty="0"/>
              <a:t> spectrum </a:t>
            </a:r>
            <a:r>
              <a:rPr lang="pl-PL" dirty="0" err="1"/>
              <a:t>used</a:t>
            </a:r>
            <a:r>
              <a:rPr lang="pl-PL" dirty="0"/>
              <a:t> as </a:t>
            </a:r>
            <a:r>
              <a:rPr lang="pl-PL" dirty="0" err="1"/>
              <a:t>input</a:t>
            </a:r>
            <a:endParaRPr lang="pl-PL" dirty="0"/>
          </a:p>
        </p:txBody>
      </p:sp>
      <p:pic>
        <p:nvPicPr>
          <p:cNvPr id="7" name="Obraz 6" descr="Obraz zawierający tekst, diagram, zrzut ekranu, linia&#10;&#10;Zawartość wygenerowana przez AI może być niepoprawna.">
            <a:extLst>
              <a:ext uri="{FF2B5EF4-FFF2-40B4-BE49-F238E27FC236}">
                <a16:creationId xmlns:a16="http://schemas.microsoft.com/office/drawing/2014/main" id="{6B80B858-18BA-C605-2F6C-027EE2DD2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369"/>
            <a:ext cx="3436947" cy="2864123"/>
          </a:xfrm>
          <a:prstGeom prst="rect">
            <a:avLst/>
          </a:prstGeom>
        </p:spPr>
      </p:pic>
      <p:pic>
        <p:nvPicPr>
          <p:cNvPr id="8" name="Obraz 7" descr="Obraz zawierający tekst, zrzut ekranu, Wielobarwność, diagram&#10;&#10;Zawartość wygenerowana przez AI może być niepoprawna.">
            <a:extLst>
              <a:ext uri="{FF2B5EF4-FFF2-40B4-BE49-F238E27FC236}">
                <a16:creationId xmlns:a16="http://schemas.microsoft.com/office/drawing/2014/main" id="{7CD6375B-30CD-B64D-42F5-63CE68F50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0"/>
          <a:stretch>
            <a:fillRect/>
          </a:stretch>
        </p:blipFill>
        <p:spPr>
          <a:xfrm>
            <a:off x="3436947" y="1512706"/>
            <a:ext cx="3769479" cy="2936120"/>
          </a:xfrm>
          <a:prstGeom prst="rect">
            <a:avLst/>
          </a:prstGeom>
        </p:spPr>
      </p:pic>
      <p:pic>
        <p:nvPicPr>
          <p:cNvPr id="9" name="Obraz 8" descr="Obraz zawierający tekst, diagram, linia, zrzut ekranu&#10;&#10;Zawartość wygenerowana przez AI może być niepoprawna.">
            <a:extLst>
              <a:ext uri="{FF2B5EF4-FFF2-40B4-BE49-F238E27FC236}">
                <a16:creationId xmlns:a16="http://schemas.microsoft.com/office/drawing/2014/main" id="{C8C9074F-E323-3CAE-2508-B46881B49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08" y="1659878"/>
            <a:ext cx="4597806" cy="3831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728EF192-C2D6-813B-D3B3-4BFE2E13D842}"/>
                  </a:ext>
                </a:extLst>
              </p:cNvPr>
              <p:cNvSpPr txBox="1"/>
              <p:nvPr/>
            </p:nvSpPr>
            <p:spPr>
              <a:xfrm>
                <a:off x="525390" y="4575129"/>
                <a:ext cx="5823113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pl-PL" dirty="0"/>
                  <a:t>Most optimal thickness:</a:t>
                </a:r>
                <a14:m>
                  <m:oMath xmlns:m="http://schemas.openxmlformats.org/officeDocument/2006/math">
                    <m:r>
                      <a:rPr lang="pl-PL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l-PL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pl-PL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20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pl-PL" dirty="0"/>
                  <a:t> 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pl-PL" dirty="0" err="1"/>
                  <a:t>Increase</a:t>
                </a:r>
                <a:r>
                  <a:rPr lang="pl-PL" dirty="0"/>
                  <a:t> of neutron </a:t>
                </a:r>
                <a:r>
                  <a:rPr lang="pl-PL" dirty="0" err="1"/>
                  <a:t>production</a:t>
                </a:r>
                <a:r>
                  <a:rPr lang="pl-PL" dirty="0"/>
                  <a:t> from </a:t>
                </a:r>
                <a:r>
                  <a:rPr lang="pl-PL" dirty="0" err="1"/>
                  <a:t>secondary</a:t>
                </a:r>
                <a:r>
                  <a:rPr lang="pl-PL" dirty="0"/>
                  <a:t> </a:t>
                </a:r>
                <a:r>
                  <a:rPr lang="pl-PL" dirty="0" err="1"/>
                  <a:t>reactions</a:t>
                </a:r>
                <a:r>
                  <a:rPr lang="pl-PL" dirty="0"/>
                  <a:t> with the target </a:t>
                </a:r>
                <a:r>
                  <a:rPr lang="pl-PL" dirty="0" err="1"/>
                  <a:t>thickness</a:t>
                </a:r>
                <a:endParaRPr lang="pl-PL" b="0" dirty="0"/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pl-PL" dirty="0"/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l-PL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pl-PL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pl-PL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pl-PL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pl-PL" dirty="0"/>
                  <a:t> </a:t>
                </a:r>
                <a:r>
                  <a:rPr lang="pl-PL" dirty="0" err="1"/>
                  <a:t>more</a:t>
                </a:r>
                <a:r>
                  <a:rPr lang="pl-PL" dirty="0"/>
                  <a:t> </a:t>
                </a:r>
                <a:r>
                  <a:rPr lang="pl-PL" dirty="0" err="1"/>
                  <a:t>neutrons</a:t>
                </a:r>
                <a:r>
                  <a:rPr lang="pl-PL" dirty="0"/>
                  <a:t> </a:t>
                </a:r>
                <a:r>
                  <a:rPr lang="pl-PL" dirty="0" err="1"/>
                  <a:t>are</a:t>
                </a:r>
                <a:r>
                  <a:rPr lang="pl-PL" dirty="0"/>
                  <a:t> </a:t>
                </a:r>
                <a:r>
                  <a:rPr lang="pl-PL" dirty="0" err="1"/>
                  <a:t>generated</a:t>
                </a:r>
                <a:r>
                  <a:rPr lang="pl-PL" dirty="0"/>
                  <a:t> </a:t>
                </a:r>
                <a:r>
                  <a:rPr lang="pl-PL" dirty="0" err="1"/>
                  <a:t>than</a:t>
                </a:r>
                <a:r>
                  <a:rPr lang="pl-PL" dirty="0"/>
                  <a:t> </a:t>
                </a:r>
                <a:r>
                  <a:rPr lang="pl-PL" dirty="0" err="1"/>
                  <a:t>alphas</a:t>
                </a:r>
                <a:r>
                  <a:rPr lang="pl-PL" dirty="0"/>
                  <a:t> </a:t>
                </a:r>
                <a:r>
                  <a:rPr lang="pl-PL" dirty="0" err="1"/>
                  <a:t>emitted</a:t>
                </a:r>
                <a:r>
                  <a:rPr lang="pl-PL" dirty="0"/>
                  <a:t> from target</a:t>
                </a:r>
              </a:p>
            </p:txBody>
          </p:sp>
        </mc:Choice>
        <mc:Fallback xmlns=""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728EF192-C2D6-813B-D3B3-4BFE2E13D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90" y="4575129"/>
                <a:ext cx="5823113" cy="1477328"/>
              </a:xfrm>
              <a:prstGeom prst="rect">
                <a:avLst/>
              </a:prstGeom>
              <a:blipFill>
                <a:blip r:embed="rId6"/>
                <a:stretch>
                  <a:fillRect l="-419" t="-2479" r="-733" b="-578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500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DBA3D-376A-BF29-A1D0-2EC8B881B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tekst, zrzut ekranu, linia, Czcionka&#10;&#10;Zawartość wygenerowana przez AI może być niepoprawna.">
            <a:extLst>
              <a:ext uri="{FF2B5EF4-FFF2-40B4-BE49-F238E27FC236}">
                <a16:creationId xmlns:a16="http://schemas.microsoft.com/office/drawing/2014/main" id="{05D455B1-BD72-1C0E-8A4F-AF1145190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1" y="1186435"/>
            <a:ext cx="5718764" cy="4765636"/>
          </a:xfrm>
          <a:prstGeom prst="rect">
            <a:avLst/>
          </a:prstGeom>
        </p:spPr>
      </p:pic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CB4E898-B757-7274-DF82-7570F2A077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4082A8A-C557-5036-CCC8-257103493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16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0A66590-8087-7B6B-9E8B-8C043A17ADA3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F65C0BD9-E967-4775-86B4-8023B770A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D25A1D2-F6C1-DEB4-CEEF-F036292B380B}"/>
              </a:ext>
            </a:extLst>
          </p:cNvPr>
          <p:cNvSpPr txBox="1"/>
          <p:nvPr/>
        </p:nvSpPr>
        <p:spPr>
          <a:xfrm>
            <a:off x="-116731" y="136525"/>
            <a:ext cx="12425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2</a:t>
            </a:r>
            <a:r>
              <a:rPr lang="pl-PL" dirty="0"/>
              <a:t>. </a:t>
            </a:r>
            <a:r>
              <a:rPr lang="pl-PL" b="1" dirty="0" err="1"/>
              <a:t>Simulations</a:t>
            </a:r>
            <a:r>
              <a:rPr lang="pl-PL" b="1" dirty="0"/>
              <a:t>:</a:t>
            </a:r>
            <a:r>
              <a:rPr lang="pl-PL" dirty="0"/>
              <a:t> MC </a:t>
            </a:r>
            <a:r>
              <a:rPr lang="pl-PL" dirty="0" err="1"/>
              <a:t>simulations</a:t>
            </a:r>
            <a:r>
              <a:rPr lang="pl-PL" dirty="0"/>
              <a:t> of proton </a:t>
            </a:r>
            <a:r>
              <a:rPr lang="pl-PL" dirty="0" err="1"/>
              <a:t>boron</a:t>
            </a:r>
            <a:r>
              <a:rPr lang="pl-PL" dirty="0"/>
              <a:t> </a:t>
            </a:r>
            <a:r>
              <a:rPr lang="pl-PL" dirty="0" err="1"/>
              <a:t>reaction</a:t>
            </a:r>
            <a:r>
              <a:rPr lang="pl-PL" dirty="0"/>
              <a:t> </a:t>
            </a:r>
            <a:r>
              <a:rPr lang="pl-PL" dirty="0" err="1"/>
              <a:t>basing</a:t>
            </a:r>
            <a:r>
              <a:rPr lang="pl-PL" dirty="0"/>
              <a:t> on </a:t>
            </a:r>
            <a:r>
              <a:rPr lang="pl-PL" dirty="0" err="1"/>
              <a:t>experimental</a:t>
            </a:r>
            <a:r>
              <a:rPr lang="pl-PL" dirty="0"/>
              <a:t> </a:t>
            </a:r>
            <a:r>
              <a:rPr lang="pl-PL" dirty="0" err="1"/>
              <a:t>results</a:t>
            </a:r>
            <a:endParaRPr lang="pl-PL" dirty="0"/>
          </a:p>
          <a:p>
            <a:pPr algn="ctr"/>
            <a:endParaRPr lang="en-US" dirty="0"/>
          </a:p>
          <a:p>
            <a:endParaRPr lang="pl-PL" dirty="0"/>
          </a:p>
          <a:p>
            <a:endParaRPr lang="pl-PL" b="1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9342DDF-4776-05A3-F4D7-01BF10200461}"/>
              </a:ext>
            </a:extLst>
          </p:cNvPr>
          <p:cNvSpPr txBox="1"/>
          <p:nvPr/>
        </p:nvSpPr>
        <p:spPr>
          <a:xfrm>
            <a:off x="2615239" y="624879"/>
            <a:ext cx="6984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/>
              <a:t>Monte Carlo </a:t>
            </a:r>
            <a:r>
              <a:rPr lang="pl-PL" b="1" dirty="0" err="1"/>
              <a:t>simulations</a:t>
            </a:r>
            <a:r>
              <a:rPr lang="pl-PL" b="1" dirty="0"/>
              <a:t> </a:t>
            </a:r>
            <a:r>
              <a:rPr lang="pl-PL" b="1" dirty="0" err="1"/>
              <a:t>using</a:t>
            </a:r>
            <a:r>
              <a:rPr lang="pl-PL" b="1" dirty="0"/>
              <a:t> FLUKA </a:t>
            </a:r>
            <a:r>
              <a:rPr lang="pl-PL" b="1" dirty="0" err="1"/>
              <a:t>code</a:t>
            </a:r>
            <a:r>
              <a:rPr lang="pl-PL" b="1" dirty="0"/>
              <a:t> (INFN, </a:t>
            </a:r>
            <a:r>
              <a:rPr lang="pl-PL" b="1" dirty="0" err="1"/>
              <a:t>ver</a:t>
            </a:r>
            <a:r>
              <a:rPr lang="pl-PL" b="1" dirty="0"/>
              <a:t>. FLUKA 2023.3.4) </a:t>
            </a:r>
          </a:p>
          <a:p>
            <a:pPr algn="ctr"/>
            <a:r>
              <a:rPr lang="pl-PL" dirty="0" err="1"/>
              <a:t>Experimentally</a:t>
            </a:r>
            <a:r>
              <a:rPr lang="pl-PL" dirty="0"/>
              <a:t> </a:t>
            </a:r>
            <a:r>
              <a:rPr lang="pl-PL" dirty="0" err="1"/>
              <a:t>measured</a:t>
            </a:r>
            <a:r>
              <a:rPr lang="pl-PL" dirty="0"/>
              <a:t> proton </a:t>
            </a:r>
            <a:r>
              <a:rPr lang="pl-PL" dirty="0" err="1"/>
              <a:t>energy</a:t>
            </a:r>
            <a:r>
              <a:rPr lang="pl-PL" dirty="0"/>
              <a:t> spectrum </a:t>
            </a:r>
            <a:r>
              <a:rPr lang="pl-PL" dirty="0" err="1"/>
              <a:t>used</a:t>
            </a:r>
            <a:r>
              <a:rPr lang="pl-PL" dirty="0"/>
              <a:t> as </a:t>
            </a:r>
            <a:r>
              <a:rPr lang="pl-PL" dirty="0" err="1"/>
              <a:t>input</a:t>
            </a:r>
            <a:endParaRPr lang="pl-PL" dirty="0"/>
          </a:p>
        </p:txBody>
      </p:sp>
      <p:pic>
        <p:nvPicPr>
          <p:cNvPr id="12" name="Obraz 11" descr="Obraz zawierający tekst, diagram, zrzut ekranu, linia&#10;&#10;Zawartość wygenerowana przez AI może być niepoprawna.">
            <a:extLst>
              <a:ext uri="{FF2B5EF4-FFF2-40B4-BE49-F238E27FC236}">
                <a16:creationId xmlns:a16="http://schemas.microsoft.com/office/drawing/2014/main" id="{A6DDA382-3CEC-D1AB-DC80-46F40E68A0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>
          <a:xfrm>
            <a:off x="5879775" y="1796892"/>
            <a:ext cx="5960895" cy="431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44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EC932-B645-8FAA-5C7A-57C6D2E58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9D09D0-C2ED-83E6-8310-E951F798EA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CA3D3BC-B54B-2AFB-EC30-1D61DCA1F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17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5DE2BD0-0623-5BA7-CA88-EF7848358923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06DA8455-024B-A9B4-A859-4D74F4F8A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0CD164E1-AA53-982D-3950-5D35F5C8C3E0}"/>
              </a:ext>
            </a:extLst>
          </p:cNvPr>
          <p:cNvSpPr txBox="1"/>
          <p:nvPr/>
        </p:nvSpPr>
        <p:spPr>
          <a:xfrm>
            <a:off x="-116731" y="136525"/>
            <a:ext cx="124254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2</a:t>
            </a:r>
            <a:r>
              <a:rPr lang="pl-PL" dirty="0"/>
              <a:t>. </a:t>
            </a:r>
            <a:r>
              <a:rPr lang="pl-PL" b="1" dirty="0" err="1"/>
              <a:t>Simulations</a:t>
            </a:r>
            <a:r>
              <a:rPr lang="pl-PL" b="1" dirty="0"/>
              <a:t>:</a:t>
            </a:r>
            <a:r>
              <a:rPr lang="pl-PL" dirty="0"/>
              <a:t> </a:t>
            </a:r>
            <a:r>
              <a:rPr lang="pl-PL" dirty="0" err="1"/>
              <a:t>Radiative-hydrodynamic</a:t>
            </a:r>
            <a:r>
              <a:rPr lang="pl-PL" dirty="0"/>
              <a:t> </a:t>
            </a:r>
            <a:r>
              <a:rPr lang="pl-PL" dirty="0" err="1"/>
              <a:t>simulations</a:t>
            </a:r>
            <a:r>
              <a:rPr lang="pl-PL" dirty="0"/>
              <a:t> – PALS </a:t>
            </a:r>
            <a:r>
              <a:rPr lang="pl-PL" dirty="0" err="1"/>
              <a:t>experiment</a:t>
            </a:r>
            <a:endParaRPr lang="pl-PL" dirty="0"/>
          </a:p>
          <a:p>
            <a:pPr algn="ctr"/>
            <a:endParaRPr lang="pl-PL" dirty="0"/>
          </a:p>
          <a:p>
            <a:pPr algn="ctr"/>
            <a:endParaRPr lang="en-US" dirty="0"/>
          </a:p>
          <a:p>
            <a:endParaRPr lang="pl-PL" dirty="0"/>
          </a:p>
          <a:p>
            <a:endParaRPr lang="pl-PL" b="1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6449CD1-2A82-D623-A856-C662E1475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97" y="687499"/>
            <a:ext cx="4694329" cy="5405235"/>
          </a:xfrm>
          <a:prstGeom prst="rect">
            <a:avLst/>
          </a:prstGeom>
        </p:spPr>
      </p:pic>
      <p:pic>
        <p:nvPicPr>
          <p:cNvPr id="8" name="Obraz 7" descr="Obraz zawierający tekst, diagram, linia, Wykres&#10;&#10;Zawartość wygenerowana przez AI może być niepoprawna.">
            <a:extLst>
              <a:ext uri="{FF2B5EF4-FFF2-40B4-BE49-F238E27FC236}">
                <a16:creationId xmlns:a16="http://schemas.microsoft.com/office/drawing/2014/main" id="{39FD42D3-7E27-33CE-3E95-B3ADA6E13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" b="2172"/>
          <a:stretch>
            <a:fillRect/>
          </a:stretch>
        </p:blipFill>
        <p:spPr>
          <a:xfrm>
            <a:off x="5355772" y="1796838"/>
            <a:ext cx="5839163" cy="4519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A16BFEB3-9797-14FC-4C4A-BFC1939AE46A}"/>
                  </a:ext>
                </a:extLst>
              </p:cNvPr>
              <p:cNvSpPr txBox="1"/>
              <p:nvPr/>
            </p:nvSpPr>
            <p:spPr>
              <a:xfrm>
                <a:off x="4412754" y="782016"/>
                <a:ext cx="772519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dirty="0"/>
                  <a:t>350ps FWHM, 600J, </a:t>
                </a:r>
                <a14:m>
                  <m:oMath xmlns:m="http://schemas.openxmlformats.org/officeDocument/2006/math">
                    <m:r>
                      <a:rPr lang="pl-PL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=1315 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pl-PL" dirty="0"/>
                  <a:t> </a:t>
                </a:r>
                <a:r>
                  <a:rPr lang="pl-PL" b="1" dirty="0"/>
                  <a:t>(PALS)</a:t>
                </a:r>
                <a:br>
                  <a:rPr lang="pl-PL" b="1" dirty="0"/>
                </a:br>
                <a:r>
                  <a:rPr lang="pl-PL" dirty="0" err="1"/>
                  <a:t>Simulation</a:t>
                </a:r>
                <a:r>
                  <a:rPr lang="pl-PL" dirty="0"/>
                  <a:t> </a:t>
                </a:r>
                <a:r>
                  <a:rPr lang="pl-PL" dirty="0" err="1"/>
                  <a:t>length</a:t>
                </a:r>
                <a:r>
                  <a:rPr lang="pl-PL" dirty="0"/>
                  <a:t>: 10 </a:t>
                </a:r>
                <a:r>
                  <a:rPr lang="pl-PL" dirty="0" err="1"/>
                  <a:t>ns</a:t>
                </a:r>
                <a:r>
                  <a:rPr lang="pl-PL" dirty="0"/>
                  <a:t>, 100ps step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l-PL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700</m:t>
                      </m:r>
                      <m:r>
                        <a:rPr lang="pl-PL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pl-PL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=300 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𝐶𝐷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=150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A16BFEB3-9797-14FC-4C4A-BFC1939AE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754" y="782016"/>
                <a:ext cx="7725198" cy="923330"/>
              </a:xfrm>
              <a:prstGeom prst="rect">
                <a:avLst/>
              </a:prstGeom>
              <a:blipFill>
                <a:blip r:embed="rId4"/>
                <a:stretch>
                  <a:fillRect t="-3289" b="-328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972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22DE1-100A-F8A5-5A0D-4F0C76EAE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6B1B35A-A506-75B4-B31B-8028CC451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F629A7B-896B-C403-BA98-8F906CBB6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18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1D91892-3037-9AEB-F4C1-47A92715626C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A566EB65-15B2-38B8-8E62-7A243E02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3AA36C7-8A30-635B-6485-24543596B543}"/>
              </a:ext>
            </a:extLst>
          </p:cNvPr>
          <p:cNvSpPr txBox="1"/>
          <p:nvPr/>
        </p:nvSpPr>
        <p:spPr>
          <a:xfrm>
            <a:off x="-116731" y="136525"/>
            <a:ext cx="124254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2</a:t>
            </a:r>
            <a:r>
              <a:rPr lang="pl-PL" dirty="0"/>
              <a:t>. </a:t>
            </a:r>
            <a:r>
              <a:rPr lang="pl-PL" b="1" dirty="0" err="1"/>
              <a:t>Simulations</a:t>
            </a:r>
            <a:r>
              <a:rPr lang="pl-PL" b="1" dirty="0"/>
              <a:t>:</a:t>
            </a:r>
            <a:r>
              <a:rPr lang="pl-PL" dirty="0"/>
              <a:t> </a:t>
            </a:r>
            <a:r>
              <a:rPr lang="pl-PL" dirty="0" err="1"/>
              <a:t>Radiative-hydrodynamic</a:t>
            </a:r>
            <a:r>
              <a:rPr lang="pl-PL" dirty="0"/>
              <a:t> </a:t>
            </a:r>
            <a:r>
              <a:rPr lang="pl-PL" dirty="0" err="1"/>
              <a:t>simulations</a:t>
            </a:r>
            <a:r>
              <a:rPr lang="pl-PL" dirty="0"/>
              <a:t> – PALS </a:t>
            </a:r>
            <a:r>
              <a:rPr lang="pl-PL" dirty="0" err="1"/>
              <a:t>experiment</a:t>
            </a:r>
            <a:endParaRPr lang="pl-PL" dirty="0"/>
          </a:p>
          <a:p>
            <a:pPr algn="ctr"/>
            <a:endParaRPr lang="pl-PL" dirty="0"/>
          </a:p>
          <a:p>
            <a:pPr algn="ctr"/>
            <a:endParaRPr lang="en-US" dirty="0"/>
          </a:p>
          <a:p>
            <a:endParaRPr lang="pl-PL" dirty="0"/>
          </a:p>
          <a:p>
            <a:endParaRPr lang="pl-PL" b="1" dirty="0"/>
          </a:p>
        </p:txBody>
      </p:sp>
      <p:pic>
        <p:nvPicPr>
          <p:cNvPr id="8" name="Obraz 7" descr="Obraz zawierający tekst, diagram, linia, Wykres&#10;&#10;Zawartość wygenerowana przez AI może być niepoprawna.">
            <a:extLst>
              <a:ext uri="{FF2B5EF4-FFF2-40B4-BE49-F238E27FC236}">
                <a16:creationId xmlns:a16="http://schemas.microsoft.com/office/drawing/2014/main" id="{0DEFDD2F-6601-A3AD-1BCC-39485E0BA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" b="2172"/>
          <a:stretch>
            <a:fillRect/>
          </a:stretch>
        </p:blipFill>
        <p:spPr>
          <a:xfrm>
            <a:off x="5355772" y="1796838"/>
            <a:ext cx="5839163" cy="4519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FAB2EA59-9025-4047-D83A-BF3FD36FDB07}"/>
                  </a:ext>
                </a:extLst>
              </p:cNvPr>
              <p:cNvSpPr txBox="1"/>
              <p:nvPr/>
            </p:nvSpPr>
            <p:spPr>
              <a:xfrm>
                <a:off x="4283930" y="875189"/>
                <a:ext cx="77300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l-PL" dirty="0"/>
                  <a:t>Cavity </a:t>
                </a:r>
                <a:r>
                  <a:rPr lang="pl-PL" dirty="0" err="1"/>
                  <a:t>used</a:t>
                </a:r>
                <a:r>
                  <a:rPr lang="pl-PL" dirty="0"/>
                  <a:t> </a:t>
                </a:r>
                <a:r>
                  <a:rPr lang="pl-PL" dirty="0" err="1"/>
                  <a:t>during</a:t>
                </a:r>
                <a:r>
                  <a:rPr lang="pl-PL" dirty="0"/>
                  <a:t> PALS </a:t>
                </a:r>
                <a:r>
                  <a:rPr lang="pl-PL" dirty="0" err="1"/>
                  <a:t>experiment</a:t>
                </a:r>
                <a:r>
                  <a:rPr lang="pl-PL" dirty="0"/>
                  <a:t> was </a:t>
                </a:r>
                <a:r>
                  <a:rPr lang="pl-PL" dirty="0" err="1"/>
                  <a:t>too</a:t>
                </a:r>
                <a:r>
                  <a:rPr lang="pl-PL" dirty="0"/>
                  <a:t> </a:t>
                </a:r>
                <a:r>
                  <a:rPr lang="pl-PL" dirty="0" err="1"/>
                  <a:t>wide</a:t>
                </a:r>
                <a:r>
                  <a:rPr lang="pl-PL" dirty="0"/>
                  <a:t>, </a:t>
                </a:r>
                <a:r>
                  <a:rPr lang="pl-PL" dirty="0" err="1"/>
                  <a:t>resulting</a:t>
                </a:r>
                <a:r>
                  <a:rPr lang="pl-PL" dirty="0"/>
                  <a:t> in </a:t>
                </a:r>
                <a:r>
                  <a:rPr lang="pl-PL" dirty="0" err="1"/>
                  <a:t>low</a:t>
                </a:r>
                <a:r>
                  <a:rPr lang="pl-PL" dirty="0"/>
                  <a:t> </a:t>
                </a:r>
                <a:r>
                  <a:rPr lang="pl-PL" dirty="0" err="1"/>
                  <a:t>efficiency</a:t>
                </a:r>
                <a:r>
                  <a:rPr lang="pl-PL" dirty="0"/>
                  <a:t> of heating and </a:t>
                </a:r>
                <a:r>
                  <a:rPr lang="pl-PL" dirty="0" err="1"/>
                  <a:t>pressurizing</a:t>
                </a:r>
                <a:r>
                  <a:rPr lang="pl-PL" dirty="0"/>
                  <a:t> the </a:t>
                </a:r>
                <a:r>
                  <a:rPr lang="pl-PL" dirty="0" err="1"/>
                  <a:t>plasma</a:t>
                </a:r>
                <a:r>
                  <a:rPr lang="pl-PL" dirty="0"/>
                  <a:t>, </a:t>
                </a:r>
                <a:r>
                  <a:rPr lang="pl-PL" dirty="0" err="1"/>
                  <a:t>yet</a:t>
                </a:r>
                <a:r>
                  <a:rPr lang="pl-PL" dirty="0"/>
                  <a:t> </a:t>
                </a:r>
                <a:r>
                  <a:rPr lang="pl-PL" dirty="0" err="1"/>
                  <a:t>still</a:t>
                </a:r>
                <a:r>
                  <a:rPr lang="pl-PL" dirty="0"/>
                  <a:t> </a:t>
                </a:r>
                <a:r>
                  <a:rPr lang="pl-PL" dirty="0" err="1"/>
                  <a:t>allowed</a:t>
                </a:r>
                <a:r>
                  <a:rPr lang="pl-PL" dirty="0"/>
                  <a:t> </a:t>
                </a:r>
                <a:r>
                  <a:rPr lang="pl-PL" dirty="0" err="1"/>
                  <a:t>sufficient</a:t>
                </a:r>
                <a:r>
                  <a:rPr lang="pl-PL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pl-PL" dirty="0"/>
                  <a:t> for DD </a:t>
                </a:r>
                <a:r>
                  <a:rPr lang="pl-PL" dirty="0" err="1"/>
                  <a:t>reaction</a:t>
                </a:r>
                <a:endParaRPr lang="pl-PL" dirty="0"/>
              </a:p>
            </p:txBody>
          </p:sp>
        </mc:Choice>
        <mc:Fallback xmlns=""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FAB2EA59-9025-4047-D83A-BF3FD36FD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30" y="875189"/>
                <a:ext cx="7730070" cy="646331"/>
              </a:xfrm>
              <a:prstGeom prst="rect">
                <a:avLst/>
              </a:prstGeom>
              <a:blipFill>
                <a:blip r:embed="rId3"/>
                <a:stretch>
                  <a:fillRect l="-710" t="-5660" r="-631" b="-1415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Obraz 9">
            <a:extLst>
              <a:ext uri="{FF2B5EF4-FFF2-40B4-BE49-F238E27FC236}">
                <a16:creationId xmlns:a16="http://schemas.microsoft.com/office/drawing/2014/main" id="{6830F74C-4BFA-0022-8540-D30FDBFFC9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61" r="27886"/>
          <a:stretch>
            <a:fillRect/>
          </a:stretch>
        </p:blipFill>
        <p:spPr>
          <a:xfrm>
            <a:off x="688933" y="971428"/>
            <a:ext cx="3354104" cy="491514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3" name="Trójkąt równoramienny 62">
            <a:extLst>
              <a:ext uri="{FF2B5EF4-FFF2-40B4-BE49-F238E27FC236}">
                <a16:creationId xmlns:a16="http://schemas.microsoft.com/office/drawing/2014/main" id="{56480C8F-43A8-5FF3-6530-7718F1064D40}"/>
              </a:ext>
            </a:extLst>
          </p:cNvPr>
          <p:cNvSpPr/>
          <p:nvPr/>
        </p:nvSpPr>
        <p:spPr>
          <a:xfrm>
            <a:off x="1817911" y="4161628"/>
            <a:ext cx="652526" cy="1153160"/>
          </a:xfrm>
          <a:custGeom>
            <a:avLst/>
            <a:gdLst>
              <a:gd name="connsiteX0" fmla="*/ 0 w 547690"/>
              <a:gd name="connsiteY0" fmla="*/ 1026319 h 1026319"/>
              <a:gd name="connsiteX1" fmla="*/ 516932 w 547690"/>
              <a:gd name="connsiteY1" fmla="*/ 0 h 1026319"/>
              <a:gd name="connsiteX2" fmla="*/ 547690 w 547690"/>
              <a:gd name="connsiteY2" fmla="*/ 1026319 h 1026319"/>
              <a:gd name="connsiteX3" fmla="*/ 0 w 547690"/>
              <a:gd name="connsiteY3" fmla="*/ 1026319 h 1026319"/>
              <a:gd name="connsiteX0" fmla="*/ 0 w 547690"/>
              <a:gd name="connsiteY0" fmla="*/ 1026319 h 1026319"/>
              <a:gd name="connsiteX1" fmla="*/ 230982 w 547690"/>
              <a:gd name="connsiteY1" fmla="*/ 516733 h 1026319"/>
              <a:gd name="connsiteX2" fmla="*/ 516932 w 547690"/>
              <a:gd name="connsiteY2" fmla="*/ 0 h 1026319"/>
              <a:gd name="connsiteX3" fmla="*/ 547690 w 547690"/>
              <a:gd name="connsiteY3" fmla="*/ 1026319 h 1026319"/>
              <a:gd name="connsiteX4" fmla="*/ 0 w 547690"/>
              <a:gd name="connsiteY4" fmla="*/ 1026319 h 1026319"/>
              <a:gd name="connsiteX0" fmla="*/ 0 w 547690"/>
              <a:gd name="connsiteY0" fmla="*/ 1026319 h 1026319"/>
              <a:gd name="connsiteX1" fmla="*/ 230982 w 547690"/>
              <a:gd name="connsiteY1" fmla="*/ 516733 h 1026319"/>
              <a:gd name="connsiteX2" fmla="*/ 516932 w 547690"/>
              <a:gd name="connsiteY2" fmla="*/ 0 h 1026319"/>
              <a:gd name="connsiteX3" fmla="*/ 547690 w 547690"/>
              <a:gd name="connsiteY3" fmla="*/ 1026319 h 1026319"/>
              <a:gd name="connsiteX4" fmla="*/ 0 w 547690"/>
              <a:gd name="connsiteY4" fmla="*/ 1026319 h 1026319"/>
              <a:gd name="connsiteX0" fmla="*/ 0 w 566938"/>
              <a:gd name="connsiteY0" fmla="*/ 978694 h 978694"/>
              <a:gd name="connsiteX1" fmla="*/ 230982 w 566938"/>
              <a:gd name="connsiteY1" fmla="*/ 469108 h 978694"/>
              <a:gd name="connsiteX2" fmla="*/ 566938 w 566938"/>
              <a:gd name="connsiteY2" fmla="*/ 0 h 978694"/>
              <a:gd name="connsiteX3" fmla="*/ 547690 w 566938"/>
              <a:gd name="connsiteY3" fmla="*/ 978694 h 978694"/>
              <a:gd name="connsiteX4" fmla="*/ 0 w 566938"/>
              <a:gd name="connsiteY4" fmla="*/ 978694 h 978694"/>
              <a:gd name="connsiteX0" fmla="*/ 0 w 566938"/>
              <a:gd name="connsiteY0" fmla="*/ 978694 h 978694"/>
              <a:gd name="connsiteX1" fmla="*/ 247650 w 566938"/>
              <a:gd name="connsiteY1" fmla="*/ 473871 h 978694"/>
              <a:gd name="connsiteX2" fmla="*/ 566938 w 566938"/>
              <a:gd name="connsiteY2" fmla="*/ 0 h 978694"/>
              <a:gd name="connsiteX3" fmla="*/ 547690 w 566938"/>
              <a:gd name="connsiteY3" fmla="*/ 978694 h 978694"/>
              <a:gd name="connsiteX4" fmla="*/ 0 w 566938"/>
              <a:gd name="connsiteY4" fmla="*/ 978694 h 978694"/>
              <a:gd name="connsiteX0" fmla="*/ 0 w 566938"/>
              <a:gd name="connsiteY0" fmla="*/ 978694 h 978694"/>
              <a:gd name="connsiteX1" fmla="*/ 264318 w 566938"/>
              <a:gd name="connsiteY1" fmla="*/ 485777 h 978694"/>
              <a:gd name="connsiteX2" fmla="*/ 566938 w 566938"/>
              <a:gd name="connsiteY2" fmla="*/ 0 h 978694"/>
              <a:gd name="connsiteX3" fmla="*/ 547690 w 566938"/>
              <a:gd name="connsiteY3" fmla="*/ 978694 h 978694"/>
              <a:gd name="connsiteX4" fmla="*/ 0 w 566938"/>
              <a:gd name="connsiteY4" fmla="*/ 978694 h 978694"/>
              <a:gd name="connsiteX0" fmla="*/ 0 w 566938"/>
              <a:gd name="connsiteY0" fmla="*/ 978694 h 978694"/>
              <a:gd name="connsiteX1" fmla="*/ 285749 w 566938"/>
              <a:gd name="connsiteY1" fmla="*/ 502446 h 978694"/>
              <a:gd name="connsiteX2" fmla="*/ 566938 w 566938"/>
              <a:gd name="connsiteY2" fmla="*/ 0 h 978694"/>
              <a:gd name="connsiteX3" fmla="*/ 547690 w 566938"/>
              <a:gd name="connsiteY3" fmla="*/ 978694 h 978694"/>
              <a:gd name="connsiteX4" fmla="*/ 0 w 566938"/>
              <a:gd name="connsiteY4" fmla="*/ 978694 h 978694"/>
              <a:gd name="connsiteX0" fmla="*/ 0 w 566938"/>
              <a:gd name="connsiteY0" fmla="*/ 978694 h 978694"/>
              <a:gd name="connsiteX1" fmla="*/ 316705 w 566938"/>
              <a:gd name="connsiteY1" fmla="*/ 519115 h 978694"/>
              <a:gd name="connsiteX2" fmla="*/ 566938 w 566938"/>
              <a:gd name="connsiteY2" fmla="*/ 0 h 978694"/>
              <a:gd name="connsiteX3" fmla="*/ 547690 w 566938"/>
              <a:gd name="connsiteY3" fmla="*/ 978694 h 978694"/>
              <a:gd name="connsiteX4" fmla="*/ 0 w 566938"/>
              <a:gd name="connsiteY4" fmla="*/ 978694 h 978694"/>
              <a:gd name="connsiteX0" fmla="*/ 0 w 566938"/>
              <a:gd name="connsiteY0" fmla="*/ 978694 h 978694"/>
              <a:gd name="connsiteX1" fmla="*/ 292893 w 566938"/>
              <a:gd name="connsiteY1" fmla="*/ 507209 h 978694"/>
              <a:gd name="connsiteX2" fmla="*/ 566938 w 566938"/>
              <a:gd name="connsiteY2" fmla="*/ 0 h 978694"/>
              <a:gd name="connsiteX3" fmla="*/ 547690 w 566938"/>
              <a:gd name="connsiteY3" fmla="*/ 978694 h 978694"/>
              <a:gd name="connsiteX4" fmla="*/ 0 w 566938"/>
              <a:gd name="connsiteY4" fmla="*/ 978694 h 978694"/>
              <a:gd name="connsiteX0" fmla="*/ 0 w 566938"/>
              <a:gd name="connsiteY0" fmla="*/ 978694 h 978694"/>
              <a:gd name="connsiteX1" fmla="*/ 292893 w 566938"/>
              <a:gd name="connsiteY1" fmla="*/ 507209 h 978694"/>
              <a:gd name="connsiteX2" fmla="*/ 566938 w 566938"/>
              <a:gd name="connsiteY2" fmla="*/ 0 h 978694"/>
              <a:gd name="connsiteX3" fmla="*/ 547690 w 566938"/>
              <a:gd name="connsiteY3" fmla="*/ 978694 h 978694"/>
              <a:gd name="connsiteX4" fmla="*/ 0 w 566938"/>
              <a:gd name="connsiteY4" fmla="*/ 978694 h 978694"/>
              <a:gd name="connsiteX0" fmla="*/ 0 w 566938"/>
              <a:gd name="connsiteY0" fmla="*/ 978694 h 978694"/>
              <a:gd name="connsiteX1" fmla="*/ 283368 w 566938"/>
              <a:gd name="connsiteY1" fmla="*/ 500066 h 978694"/>
              <a:gd name="connsiteX2" fmla="*/ 566938 w 566938"/>
              <a:gd name="connsiteY2" fmla="*/ 0 h 978694"/>
              <a:gd name="connsiteX3" fmla="*/ 547690 w 566938"/>
              <a:gd name="connsiteY3" fmla="*/ 978694 h 978694"/>
              <a:gd name="connsiteX4" fmla="*/ 0 w 566938"/>
              <a:gd name="connsiteY4" fmla="*/ 978694 h 978694"/>
              <a:gd name="connsiteX0" fmla="*/ 0 w 566938"/>
              <a:gd name="connsiteY0" fmla="*/ 978694 h 978694"/>
              <a:gd name="connsiteX1" fmla="*/ 283368 w 566938"/>
              <a:gd name="connsiteY1" fmla="*/ 500066 h 978694"/>
              <a:gd name="connsiteX2" fmla="*/ 566938 w 566938"/>
              <a:gd name="connsiteY2" fmla="*/ 0 h 978694"/>
              <a:gd name="connsiteX3" fmla="*/ 547690 w 566938"/>
              <a:gd name="connsiteY3" fmla="*/ 978694 h 978694"/>
              <a:gd name="connsiteX4" fmla="*/ 0 w 566938"/>
              <a:gd name="connsiteY4" fmla="*/ 978694 h 978694"/>
              <a:gd name="connsiteX0" fmla="*/ 0 w 566938"/>
              <a:gd name="connsiteY0" fmla="*/ 978694 h 978694"/>
              <a:gd name="connsiteX1" fmla="*/ 283368 w 566938"/>
              <a:gd name="connsiteY1" fmla="*/ 500066 h 978694"/>
              <a:gd name="connsiteX2" fmla="*/ 566938 w 566938"/>
              <a:gd name="connsiteY2" fmla="*/ 0 h 978694"/>
              <a:gd name="connsiteX3" fmla="*/ 547690 w 566938"/>
              <a:gd name="connsiteY3" fmla="*/ 978694 h 978694"/>
              <a:gd name="connsiteX4" fmla="*/ 0 w 566938"/>
              <a:gd name="connsiteY4" fmla="*/ 978694 h 978694"/>
              <a:gd name="connsiteX0" fmla="*/ 0 w 566938"/>
              <a:gd name="connsiteY0" fmla="*/ 978694 h 978694"/>
              <a:gd name="connsiteX1" fmla="*/ 252412 w 566938"/>
              <a:gd name="connsiteY1" fmla="*/ 476253 h 978694"/>
              <a:gd name="connsiteX2" fmla="*/ 566938 w 566938"/>
              <a:gd name="connsiteY2" fmla="*/ 0 h 978694"/>
              <a:gd name="connsiteX3" fmla="*/ 547690 w 566938"/>
              <a:gd name="connsiteY3" fmla="*/ 978694 h 978694"/>
              <a:gd name="connsiteX4" fmla="*/ 0 w 566938"/>
              <a:gd name="connsiteY4" fmla="*/ 978694 h 978694"/>
              <a:gd name="connsiteX0" fmla="*/ 0 w 566938"/>
              <a:gd name="connsiteY0" fmla="*/ 978694 h 978694"/>
              <a:gd name="connsiteX1" fmla="*/ 252412 w 566938"/>
              <a:gd name="connsiteY1" fmla="*/ 476253 h 978694"/>
              <a:gd name="connsiteX2" fmla="*/ 566938 w 566938"/>
              <a:gd name="connsiteY2" fmla="*/ 0 h 978694"/>
              <a:gd name="connsiteX3" fmla="*/ 547690 w 566938"/>
              <a:gd name="connsiteY3" fmla="*/ 978694 h 978694"/>
              <a:gd name="connsiteX4" fmla="*/ 0 w 566938"/>
              <a:gd name="connsiteY4" fmla="*/ 978694 h 978694"/>
              <a:gd name="connsiteX0" fmla="*/ 0 w 566938"/>
              <a:gd name="connsiteY0" fmla="*/ 978694 h 978694"/>
              <a:gd name="connsiteX1" fmla="*/ 252412 w 566938"/>
              <a:gd name="connsiteY1" fmla="*/ 476253 h 978694"/>
              <a:gd name="connsiteX2" fmla="*/ 566938 w 566938"/>
              <a:gd name="connsiteY2" fmla="*/ 0 h 978694"/>
              <a:gd name="connsiteX3" fmla="*/ 547690 w 566938"/>
              <a:gd name="connsiteY3" fmla="*/ 978694 h 978694"/>
              <a:gd name="connsiteX4" fmla="*/ 0 w 566938"/>
              <a:gd name="connsiteY4" fmla="*/ 978694 h 978694"/>
              <a:gd name="connsiteX0" fmla="*/ 0 w 566938"/>
              <a:gd name="connsiteY0" fmla="*/ 978694 h 978694"/>
              <a:gd name="connsiteX1" fmla="*/ 292893 w 566938"/>
              <a:gd name="connsiteY1" fmla="*/ 497684 h 978694"/>
              <a:gd name="connsiteX2" fmla="*/ 566938 w 566938"/>
              <a:gd name="connsiteY2" fmla="*/ 0 h 978694"/>
              <a:gd name="connsiteX3" fmla="*/ 547690 w 566938"/>
              <a:gd name="connsiteY3" fmla="*/ 978694 h 978694"/>
              <a:gd name="connsiteX4" fmla="*/ 0 w 566938"/>
              <a:gd name="connsiteY4" fmla="*/ 978694 h 978694"/>
              <a:gd name="connsiteX0" fmla="*/ 0 w 566938"/>
              <a:gd name="connsiteY0" fmla="*/ 978694 h 978694"/>
              <a:gd name="connsiteX1" fmla="*/ 300036 w 566938"/>
              <a:gd name="connsiteY1" fmla="*/ 502446 h 978694"/>
              <a:gd name="connsiteX2" fmla="*/ 566938 w 566938"/>
              <a:gd name="connsiteY2" fmla="*/ 0 h 978694"/>
              <a:gd name="connsiteX3" fmla="*/ 547690 w 566938"/>
              <a:gd name="connsiteY3" fmla="*/ 978694 h 978694"/>
              <a:gd name="connsiteX4" fmla="*/ 0 w 566938"/>
              <a:gd name="connsiteY4" fmla="*/ 978694 h 978694"/>
              <a:gd name="connsiteX0" fmla="*/ 0 w 566938"/>
              <a:gd name="connsiteY0" fmla="*/ 978694 h 978694"/>
              <a:gd name="connsiteX1" fmla="*/ 285749 w 566938"/>
              <a:gd name="connsiteY1" fmla="*/ 497684 h 978694"/>
              <a:gd name="connsiteX2" fmla="*/ 566938 w 566938"/>
              <a:gd name="connsiteY2" fmla="*/ 0 h 978694"/>
              <a:gd name="connsiteX3" fmla="*/ 547690 w 566938"/>
              <a:gd name="connsiteY3" fmla="*/ 978694 h 978694"/>
              <a:gd name="connsiteX4" fmla="*/ 0 w 566938"/>
              <a:gd name="connsiteY4" fmla="*/ 978694 h 978694"/>
              <a:gd name="connsiteX0" fmla="*/ 0 w 566938"/>
              <a:gd name="connsiteY0" fmla="*/ 978694 h 978694"/>
              <a:gd name="connsiteX1" fmla="*/ 285749 w 566938"/>
              <a:gd name="connsiteY1" fmla="*/ 497684 h 978694"/>
              <a:gd name="connsiteX2" fmla="*/ 566938 w 566938"/>
              <a:gd name="connsiteY2" fmla="*/ 0 h 978694"/>
              <a:gd name="connsiteX3" fmla="*/ 547690 w 566938"/>
              <a:gd name="connsiteY3" fmla="*/ 978694 h 978694"/>
              <a:gd name="connsiteX4" fmla="*/ 0 w 566938"/>
              <a:gd name="connsiteY4" fmla="*/ 978694 h 978694"/>
              <a:gd name="connsiteX0" fmla="*/ 0 w 566938"/>
              <a:gd name="connsiteY0" fmla="*/ 978694 h 978694"/>
              <a:gd name="connsiteX1" fmla="*/ 285749 w 566938"/>
              <a:gd name="connsiteY1" fmla="*/ 497684 h 978694"/>
              <a:gd name="connsiteX2" fmla="*/ 566938 w 566938"/>
              <a:gd name="connsiteY2" fmla="*/ 0 h 978694"/>
              <a:gd name="connsiteX3" fmla="*/ 547690 w 566938"/>
              <a:gd name="connsiteY3" fmla="*/ 978694 h 978694"/>
              <a:gd name="connsiteX4" fmla="*/ 0 w 566938"/>
              <a:gd name="connsiteY4" fmla="*/ 978694 h 97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938" h="978694">
                <a:moveTo>
                  <a:pt x="0" y="978694"/>
                </a:moveTo>
                <a:cubicBezTo>
                  <a:pt x="82550" y="812007"/>
                  <a:pt x="205579" y="621508"/>
                  <a:pt x="285749" y="497684"/>
                </a:cubicBezTo>
                <a:cubicBezTo>
                  <a:pt x="385829" y="301628"/>
                  <a:pt x="471621" y="172244"/>
                  <a:pt x="566938" y="0"/>
                </a:cubicBezTo>
                <a:lnTo>
                  <a:pt x="547690" y="978694"/>
                </a:lnTo>
                <a:lnTo>
                  <a:pt x="0" y="978694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2077175-DD3B-B562-5124-F0B725DA8813}"/>
              </a:ext>
            </a:extLst>
          </p:cNvPr>
          <p:cNvSpPr/>
          <p:nvPr/>
        </p:nvSpPr>
        <p:spPr>
          <a:xfrm>
            <a:off x="5435600" y="3259721"/>
            <a:ext cx="5759335" cy="161707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4412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CCF32-AB0A-483C-DBD5-734EE72BE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BBA4C45-0DE4-04E0-D033-7F9B5BA6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30D2B36-2B43-7DA2-FC89-DE35B1E0E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19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B1F96480-7A83-4759-411C-2EA194795FB4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8DEF260A-7AB5-AE06-CFDB-F2372DD9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5F9769A-739C-5085-8272-FC26401B9CA1}"/>
              </a:ext>
            </a:extLst>
          </p:cNvPr>
          <p:cNvSpPr txBox="1"/>
          <p:nvPr/>
        </p:nvSpPr>
        <p:spPr>
          <a:xfrm>
            <a:off x="-116731" y="136525"/>
            <a:ext cx="12425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2</a:t>
            </a:r>
            <a:r>
              <a:rPr lang="pl-PL" dirty="0"/>
              <a:t>. </a:t>
            </a:r>
            <a:r>
              <a:rPr lang="pl-PL" b="1" dirty="0" err="1"/>
              <a:t>Simulations</a:t>
            </a:r>
            <a:r>
              <a:rPr lang="pl-PL" b="1" dirty="0"/>
              <a:t>:</a:t>
            </a:r>
            <a:r>
              <a:rPr lang="pl-PL" dirty="0"/>
              <a:t> </a:t>
            </a:r>
            <a:r>
              <a:rPr lang="pl-PL" dirty="0" err="1"/>
              <a:t>Radiative-hydrodynamic</a:t>
            </a:r>
            <a:r>
              <a:rPr lang="pl-PL" dirty="0"/>
              <a:t> </a:t>
            </a:r>
            <a:r>
              <a:rPr lang="pl-PL" dirty="0" err="1"/>
              <a:t>simulations</a:t>
            </a:r>
            <a:r>
              <a:rPr lang="pl-PL" dirty="0"/>
              <a:t> – </a:t>
            </a:r>
            <a:r>
              <a:rPr lang="pl-PL" dirty="0" err="1"/>
              <a:t>upcoming</a:t>
            </a:r>
            <a:r>
              <a:rPr lang="pl-PL" dirty="0"/>
              <a:t> </a:t>
            </a:r>
            <a:r>
              <a:rPr lang="pl-PL" dirty="0" err="1"/>
              <a:t>experiment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ELI </a:t>
            </a:r>
            <a:r>
              <a:rPr lang="pl-PL" dirty="0" err="1"/>
              <a:t>Beamlines</a:t>
            </a:r>
            <a:endParaRPr lang="pl-PL" dirty="0"/>
          </a:p>
          <a:p>
            <a:pPr algn="ctr"/>
            <a:endParaRPr lang="pl-PL" dirty="0"/>
          </a:p>
        </p:txBody>
      </p:sp>
      <p:pic>
        <p:nvPicPr>
          <p:cNvPr id="15" name="Obraz 14" descr="Obraz zawierający tekst, diagram, linia, Wykres&#10;&#10;Opis wygenerowany automatycznie">
            <a:extLst>
              <a:ext uri="{FF2B5EF4-FFF2-40B4-BE49-F238E27FC236}">
                <a16:creationId xmlns:a16="http://schemas.microsoft.com/office/drawing/2014/main" id="{618A6D38-402C-546C-F2D1-013179AFC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58" y="1608401"/>
            <a:ext cx="5590968" cy="4647579"/>
          </a:xfrm>
          <a:prstGeom prst="rect">
            <a:avLst/>
          </a:prstGeom>
        </p:spPr>
      </p:pic>
      <p:pic>
        <p:nvPicPr>
          <p:cNvPr id="16" name="Obraz 15" descr="Obraz zawierający tekst, zrzut ekranu, Wielobarwność, diagram&#10;&#10;Opis wygenerowany automatycznie">
            <a:extLst>
              <a:ext uri="{FF2B5EF4-FFF2-40B4-BE49-F238E27FC236}">
                <a16:creationId xmlns:a16="http://schemas.microsoft.com/office/drawing/2014/main" id="{E8786775-D1CA-4D6F-3547-3B0019C5F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6" y="740529"/>
            <a:ext cx="3220320" cy="53769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pole tekstowe 16">
                <a:extLst>
                  <a:ext uri="{FF2B5EF4-FFF2-40B4-BE49-F238E27FC236}">
                    <a16:creationId xmlns:a16="http://schemas.microsoft.com/office/drawing/2014/main" id="{DC76C46D-12D4-247F-6C26-EEBEEC4C0A8D}"/>
                  </a:ext>
                </a:extLst>
              </p:cNvPr>
              <p:cNvSpPr txBox="1"/>
              <p:nvPr/>
            </p:nvSpPr>
            <p:spPr>
              <a:xfrm>
                <a:off x="3963416" y="757130"/>
                <a:ext cx="772519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dirty="0"/>
                  <a:t>1ns FWHM, 300J, </a:t>
                </a:r>
                <a14:m>
                  <m:oMath xmlns:m="http://schemas.openxmlformats.org/officeDocument/2006/math">
                    <m:r>
                      <a:rPr lang="pl-PL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=527 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pl-PL" dirty="0"/>
                  <a:t> </a:t>
                </a:r>
                <a:r>
                  <a:rPr lang="pl-PL" b="1" dirty="0"/>
                  <a:t>(ELI Beamlines L4n ATON laser)</a:t>
                </a:r>
                <a:br>
                  <a:rPr lang="pl-PL" b="1" dirty="0"/>
                </a:br>
                <a:r>
                  <a:rPr lang="pl-PL" dirty="0" err="1"/>
                  <a:t>Simulation</a:t>
                </a:r>
                <a:r>
                  <a:rPr lang="pl-PL" dirty="0"/>
                  <a:t> </a:t>
                </a:r>
                <a:r>
                  <a:rPr lang="pl-PL" dirty="0" err="1"/>
                  <a:t>length</a:t>
                </a:r>
                <a:r>
                  <a:rPr lang="pl-PL" dirty="0"/>
                  <a:t>: 3 </a:t>
                </a:r>
                <a:r>
                  <a:rPr lang="pl-PL" dirty="0" err="1"/>
                  <a:t>ns</a:t>
                </a:r>
                <a:r>
                  <a:rPr lang="pl-PL" dirty="0"/>
                  <a:t>, 100ps step</a:t>
                </a:r>
              </a:p>
              <a:p>
                <a:pPr algn="ctr"/>
                <a:r>
                  <a:rPr lang="pl-PL" b="0" dirty="0"/>
                  <a:t>Flat CD and </a:t>
                </a:r>
                <a:r>
                  <a:rPr lang="pl-PL" b="0" dirty="0" err="1"/>
                  <a:t>cavity</a:t>
                </a:r>
                <a:r>
                  <a:rPr lang="pl-PL" b="0" dirty="0"/>
                  <a:t>: </a:t>
                </a: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200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=300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𝐶𝐷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=100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pl-PL" dirty="0"/>
              </a:p>
            </p:txBody>
          </p:sp>
        </mc:Choice>
        <mc:Fallback xmlns="">
          <p:sp>
            <p:nvSpPr>
              <p:cNvPr id="17" name="pole tekstowe 16">
                <a:extLst>
                  <a:ext uri="{FF2B5EF4-FFF2-40B4-BE49-F238E27FC236}">
                    <a16:creationId xmlns:a16="http://schemas.microsoft.com/office/drawing/2014/main" id="{DC76C46D-12D4-247F-6C26-EEBEEC4C0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3416" y="757130"/>
                <a:ext cx="7725198" cy="923330"/>
              </a:xfrm>
              <a:prstGeom prst="rect">
                <a:avLst/>
              </a:prstGeom>
              <a:blipFill>
                <a:blip r:embed="rId4"/>
                <a:stretch>
                  <a:fillRect t="-3289" b="-921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316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7AD44DF-95B5-2438-8330-6531C4A919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253E1D0-AE3B-22E4-BED3-611E26C1D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6C93159-5AAC-4ABD-DB1D-986567FE1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2</a:t>
            </a:fld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E0E57E0-12D3-ED18-7595-87EFE23AEF8A}"/>
              </a:ext>
            </a:extLst>
          </p:cNvPr>
          <p:cNvSpPr txBox="1"/>
          <p:nvPr/>
        </p:nvSpPr>
        <p:spPr>
          <a:xfrm>
            <a:off x="5527575" y="136525"/>
            <a:ext cx="113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err="1"/>
              <a:t>Outline</a:t>
            </a:r>
            <a:endParaRPr lang="pl-PL" sz="2400" b="1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D619CDC-3F29-5694-0211-8F3A6435977D}"/>
              </a:ext>
            </a:extLst>
          </p:cNvPr>
          <p:cNvSpPr txBox="1"/>
          <p:nvPr/>
        </p:nvSpPr>
        <p:spPr>
          <a:xfrm>
            <a:off x="1844040" y="948690"/>
            <a:ext cx="85039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b="1" dirty="0" err="1"/>
              <a:t>Introduction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  <a:p>
            <a:pPr marL="800100" lvl="1" indent="-342900">
              <a:buFont typeface="+mj-lt"/>
              <a:buAutoNum type="alphaLcParenR"/>
            </a:pPr>
            <a:r>
              <a:rPr lang="pl-PL" dirty="0" err="1"/>
              <a:t>Cavity</a:t>
            </a:r>
            <a:r>
              <a:rPr lang="pl-PL" dirty="0"/>
              <a:t> </a:t>
            </a:r>
            <a:r>
              <a:rPr lang="pl-PL" dirty="0" err="1"/>
              <a:t>Pressure</a:t>
            </a:r>
            <a:r>
              <a:rPr lang="pl-PL" dirty="0"/>
              <a:t> Acceleration – </a:t>
            </a:r>
            <a:r>
              <a:rPr lang="pl-PL" dirty="0" err="1"/>
              <a:t>overview</a:t>
            </a:r>
            <a:endParaRPr lang="pl-PL" dirty="0"/>
          </a:p>
          <a:p>
            <a:pPr marL="800100" lvl="1" indent="-342900">
              <a:buFont typeface="+mj-lt"/>
              <a:buAutoNum type="alphaLcParenR"/>
            </a:pPr>
            <a:r>
              <a:rPr lang="pl-PL" dirty="0" err="1"/>
              <a:t>Latest</a:t>
            </a:r>
            <a:r>
              <a:rPr lang="pl-PL" dirty="0"/>
              <a:t> </a:t>
            </a:r>
            <a:r>
              <a:rPr lang="pl-PL" dirty="0" err="1"/>
              <a:t>experimental</a:t>
            </a:r>
            <a:r>
              <a:rPr lang="pl-PL" dirty="0"/>
              <a:t> </a:t>
            </a:r>
            <a:r>
              <a:rPr lang="pl-PL" dirty="0" err="1"/>
              <a:t>results</a:t>
            </a:r>
            <a:r>
              <a:rPr lang="pl-PL" dirty="0"/>
              <a:t> – products of DD </a:t>
            </a:r>
            <a:r>
              <a:rPr lang="pl-PL" dirty="0" err="1"/>
              <a:t>reaction</a:t>
            </a:r>
            <a:r>
              <a:rPr lang="pl-PL" dirty="0"/>
              <a:t> by </a:t>
            </a:r>
            <a:r>
              <a:rPr lang="pl-PL" dirty="0" err="1"/>
              <a:t>means</a:t>
            </a:r>
            <a:r>
              <a:rPr lang="pl-PL" dirty="0"/>
              <a:t> of CPA </a:t>
            </a:r>
            <a:r>
              <a:rPr lang="pl-PL" dirty="0" err="1"/>
              <a:t>method</a:t>
            </a:r>
            <a:r>
              <a:rPr lang="pl-PL" dirty="0"/>
              <a:t> on PALS laser system (</a:t>
            </a:r>
            <a:r>
              <a:rPr lang="pl-PL" dirty="0" err="1"/>
              <a:t>Prague</a:t>
            </a:r>
            <a:r>
              <a:rPr lang="pl-PL" dirty="0"/>
              <a:t>, Czech Republic)</a:t>
            </a:r>
            <a:br>
              <a:rPr lang="pl-PL" dirty="0"/>
            </a:br>
            <a:endParaRPr lang="pl-PL" dirty="0"/>
          </a:p>
          <a:p>
            <a:pPr marL="342900" indent="-342900">
              <a:buFont typeface="+mj-lt"/>
              <a:buAutoNum type="arabicPeriod"/>
            </a:pPr>
            <a:r>
              <a:rPr lang="pl-PL" b="1" dirty="0" err="1"/>
              <a:t>Simulations</a:t>
            </a:r>
            <a:r>
              <a:rPr lang="pl-PL" b="1" dirty="0"/>
              <a:t> – proton </a:t>
            </a:r>
            <a:r>
              <a:rPr lang="pl-PL" b="1" dirty="0" err="1"/>
              <a:t>boron</a:t>
            </a:r>
            <a:r>
              <a:rPr lang="pl-PL" b="1" dirty="0"/>
              <a:t> </a:t>
            </a:r>
            <a:r>
              <a:rPr lang="pl-PL" b="1" dirty="0" err="1"/>
              <a:t>reaction</a:t>
            </a:r>
            <a:r>
              <a:rPr lang="pl-PL" b="1" dirty="0"/>
              <a:t> </a:t>
            </a:r>
            <a:r>
              <a:rPr lang="pl-PL" b="1" dirty="0" err="1"/>
              <a:t>using</a:t>
            </a:r>
            <a:r>
              <a:rPr lang="pl-PL" b="1" dirty="0"/>
              <a:t> CPA proton </a:t>
            </a:r>
            <a:r>
              <a:rPr lang="pl-PL" b="1" dirty="0" err="1"/>
              <a:t>beam</a:t>
            </a:r>
            <a:r>
              <a:rPr lang="pl-PL" b="1" dirty="0"/>
              <a:t> and </a:t>
            </a:r>
            <a:r>
              <a:rPr lang="pl-PL" b="1" dirty="0" err="1"/>
              <a:t>optimization</a:t>
            </a:r>
            <a:r>
              <a:rPr lang="pl-PL" b="1" dirty="0"/>
              <a:t> of </a:t>
            </a:r>
            <a:r>
              <a:rPr lang="pl-PL" b="1" dirty="0" err="1"/>
              <a:t>cavity</a:t>
            </a:r>
            <a:r>
              <a:rPr lang="pl-PL" b="1" dirty="0"/>
              <a:t> design for DD </a:t>
            </a:r>
            <a:r>
              <a:rPr lang="pl-PL" b="1" dirty="0" err="1"/>
              <a:t>reaction</a:t>
            </a:r>
            <a:r>
              <a:rPr lang="pl-PL" b="1" dirty="0"/>
              <a:t> with </a:t>
            </a:r>
            <a:r>
              <a:rPr lang="pl-PL" b="1" dirty="0" err="1"/>
              <a:t>kJ</a:t>
            </a:r>
            <a:r>
              <a:rPr lang="pl-PL" b="1" dirty="0"/>
              <a:t>, </a:t>
            </a:r>
            <a:r>
              <a:rPr lang="pl-PL" b="1" dirty="0" err="1"/>
              <a:t>ns-class</a:t>
            </a:r>
            <a:r>
              <a:rPr lang="pl-PL" b="1" dirty="0"/>
              <a:t> laser </a:t>
            </a:r>
            <a:r>
              <a:rPr lang="pl-PL" b="1" dirty="0" err="1"/>
              <a:t>pulses</a:t>
            </a:r>
            <a:r>
              <a:rPr lang="pl-PL" b="1" dirty="0"/>
              <a:t>   </a:t>
            </a:r>
            <a:br>
              <a:rPr lang="pl-PL" b="1" dirty="0"/>
            </a:br>
            <a:endParaRPr lang="pl-PL" b="1" dirty="0"/>
          </a:p>
          <a:p>
            <a:pPr marL="800100" lvl="1" indent="-342900">
              <a:buFont typeface="+mj-lt"/>
              <a:buAutoNum type="alphaLcParenR"/>
            </a:pPr>
            <a:r>
              <a:rPr lang="pl-PL" dirty="0"/>
              <a:t>MC </a:t>
            </a:r>
            <a:r>
              <a:rPr lang="pl-PL" dirty="0" err="1"/>
              <a:t>simulations</a:t>
            </a:r>
            <a:r>
              <a:rPr lang="pl-PL" dirty="0"/>
              <a:t> of proton </a:t>
            </a:r>
            <a:r>
              <a:rPr lang="pl-PL" dirty="0" err="1"/>
              <a:t>boron</a:t>
            </a:r>
            <a:r>
              <a:rPr lang="pl-PL" dirty="0"/>
              <a:t> </a:t>
            </a:r>
            <a:r>
              <a:rPr lang="pl-PL" dirty="0" err="1"/>
              <a:t>reaction</a:t>
            </a:r>
            <a:r>
              <a:rPr lang="pl-PL" dirty="0"/>
              <a:t> </a:t>
            </a:r>
            <a:r>
              <a:rPr lang="pl-PL" dirty="0" err="1"/>
              <a:t>basing</a:t>
            </a:r>
            <a:r>
              <a:rPr lang="pl-PL" dirty="0"/>
              <a:t> on </a:t>
            </a:r>
            <a:r>
              <a:rPr lang="pl-PL" dirty="0" err="1"/>
              <a:t>experimental</a:t>
            </a:r>
            <a:r>
              <a:rPr lang="pl-PL" dirty="0"/>
              <a:t> </a:t>
            </a:r>
            <a:r>
              <a:rPr lang="pl-PL" dirty="0" err="1"/>
              <a:t>results</a:t>
            </a:r>
            <a:endParaRPr lang="pl-PL" dirty="0"/>
          </a:p>
          <a:p>
            <a:pPr marL="800100" lvl="1" indent="-342900">
              <a:buFont typeface="+mj-lt"/>
              <a:buAutoNum type="alphaLcParenR"/>
            </a:pPr>
            <a:r>
              <a:rPr lang="pl-PL" dirty="0" err="1"/>
              <a:t>Radiative-hydrodynamic</a:t>
            </a:r>
            <a:r>
              <a:rPr lang="pl-PL" dirty="0"/>
              <a:t> </a:t>
            </a:r>
            <a:r>
              <a:rPr lang="pl-PL" dirty="0" err="1"/>
              <a:t>simulations</a:t>
            </a:r>
            <a:r>
              <a:rPr lang="pl-PL" dirty="0"/>
              <a:t> – PALS </a:t>
            </a:r>
            <a:r>
              <a:rPr lang="pl-PL" dirty="0" err="1"/>
              <a:t>experiment</a:t>
            </a:r>
            <a:endParaRPr lang="pl-PL" dirty="0"/>
          </a:p>
          <a:p>
            <a:pPr marL="800100" lvl="1" indent="-342900">
              <a:buFont typeface="+mj-lt"/>
              <a:buAutoNum type="alphaLcParenR"/>
            </a:pPr>
            <a:r>
              <a:rPr lang="pl-PL" dirty="0" err="1"/>
              <a:t>Radiative-hydrodynamic</a:t>
            </a:r>
            <a:r>
              <a:rPr lang="pl-PL" dirty="0"/>
              <a:t> </a:t>
            </a:r>
            <a:r>
              <a:rPr lang="pl-PL" dirty="0" err="1"/>
              <a:t>simulations</a:t>
            </a:r>
            <a:r>
              <a:rPr lang="pl-PL" dirty="0"/>
              <a:t> – </a:t>
            </a:r>
            <a:r>
              <a:rPr lang="pl-PL" dirty="0" err="1"/>
              <a:t>upcoming</a:t>
            </a:r>
            <a:r>
              <a:rPr lang="pl-PL" dirty="0"/>
              <a:t> </a:t>
            </a:r>
            <a:r>
              <a:rPr lang="pl-PL" dirty="0" err="1"/>
              <a:t>experiment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ELI </a:t>
            </a:r>
            <a:r>
              <a:rPr lang="pl-PL" dirty="0" err="1"/>
              <a:t>Beamlines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  <a:p>
            <a:pPr marL="342900" indent="-342900">
              <a:buFont typeface="+mj-lt"/>
              <a:buAutoNum type="arabicPeriod"/>
            </a:pPr>
            <a:r>
              <a:rPr lang="pl-PL" b="1" dirty="0" err="1"/>
              <a:t>Experimental</a:t>
            </a:r>
            <a:r>
              <a:rPr lang="pl-PL" b="1" dirty="0"/>
              <a:t> design - proton-</a:t>
            </a:r>
            <a:r>
              <a:rPr lang="pl-PL" b="1" dirty="0" err="1"/>
              <a:t>boron</a:t>
            </a:r>
            <a:r>
              <a:rPr lang="pl-PL" b="1" dirty="0"/>
              <a:t> </a:t>
            </a:r>
            <a:r>
              <a:rPr lang="pl-PL" b="1" dirty="0" err="1"/>
              <a:t>fusion</a:t>
            </a:r>
            <a:r>
              <a:rPr lang="pl-PL" b="1" dirty="0"/>
              <a:t> in </a:t>
            </a:r>
            <a:r>
              <a:rPr lang="pl-PL" b="1" dirty="0" err="1"/>
              <a:t>pitcher-catcher</a:t>
            </a:r>
            <a:r>
              <a:rPr lang="pl-PL" b="1" dirty="0"/>
              <a:t> </a:t>
            </a:r>
            <a:r>
              <a:rPr lang="pl-PL" b="1" dirty="0" err="1"/>
              <a:t>configuration</a:t>
            </a:r>
            <a:r>
              <a:rPr lang="pl-PL" b="1" dirty="0"/>
              <a:t> </a:t>
            </a:r>
            <a:r>
              <a:rPr lang="pl-PL" b="1" dirty="0" err="1"/>
              <a:t>at</a:t>
            </a:r>
            <a:r>
              <a:rPr lang="pl-PL" b="1" dirty="0"/>
              <a:t> ELI </a:t>
            </a:r>
            <a:r>
              <a:rPr lang="pl-PL" b="1" dirty="0" err="1"/>
              <a:t>Beamlines</a:t>
            </a:r>
            <a:r>
              <a:rPr lang="pl-PL" b="1" dirty="0"/>
              <a:t> L4n laser system</a:t>
            </a:r>
          </a:p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5869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069CB-73A7-9240-37F7-230A2DC88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9D5E911-059A-BD79-29C6-D82D75F05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D5FD62-24EB-DFF2-1D5D-2E2C666A1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20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66717D9-EAC1-91FE-6D2C-5B4D7A21F55A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54BA5615-3F07-5955-AF1C-75C0D7B3D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0001ABA-36B7-445B-7B9A-D2815E5D1347}"/>
              </a:ext>
            </a:extLst>
          </p:cNvPr>
          <p:cNvSpPr txBox="1"/>
          <p:nvPr/>
        </p:nvSpPr>
        <p:spPr>
          <a:xfrm>
            <a:off x="-116731" y="136525"/>
            <a:ext cx="12425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2</a:t>
            </a:r>
            <a:r>
              <a:rPr lang="pl-PL" dirty="0"/>
              <a:t>. </a:t>
            </a:r>
            <a:r>
              <a:rPr lang="pl-PL" b="1" dirty="0" err="1"/>
              <a:t>Simulations</a:t>
            </a:r>
            <a:r>
              <a:rPr lang="pl-PL" b="1" dirty="0"/>
              <a:t>:</a:t>
            </a:r>
            <a:r>
              <a:rPr lang="pl-PL" dirty="0"/>
              <a:t> </a:t>
            </a:r>
            <a:r>
              <a:rPr lang="pl-PL" dirty="0" err="1"/>
              <a:t>Radiative-hydrodynamic</a:t>
            </a:r>
            <a:r>
              <a:rPr lang="pl-PL" dirty="0"/>
              <a:t> </a:t>
            </a:r>
            <a:r>
              <a:rPr lang="pl-PL" dirty="0" err="1"/>
              <a:t>simulations</a:t>
            </a:r>
            <a:r>
              <a:rPr lang="pl-PL" dirty="0"/>
              <a:t> – </a:t>
            </a:r>
            <a:r>
              <a:rPr lang="pl-PL" dirty="0" err="1"/>
              <a:t>upcoming</a:t>
            </a:r>
            <a:r>
              <a:rPr lang="pl-PL" dirty="0"/>
              <a:t> </a:t>
            </a:r>
            <a:r>
              <a:rPr lang="pl-PL" dirty="0" err="1"/>
              <a:t>experiment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ELI </a:t>
            </a:r>
            <a:r>
              <a:rPr lang="pl-PL" dirty="0" err="1"/>
              <a:t>Beamlines</a:t>
            </a:r>
            <a:endParaRPr lang="pl-PL" dirty="0"/>
          </a:p>
          <a:p>
            <a:pPr algn="ctr"/>
            <a:endParaRPr lang="pl-PL" dirty="0"/>
          </a:p>
        </p:txBody>
      </p:sp>
      <p:pic>
        <p:nvPicPr>
          <p:cNvPr id="10" name="Obraz 9" descr="Obraz zawierający tekst, zrzut ekranu, diagram, Wielobarwność&#10;&#10;Opis wygenerowany automatycznie">
            <a:extLst>
              <a:ext uri="{FF2B5EF4-FFF2-40B4-BE49-F238E27FC236}">
                <a16:creationId xmlns:a16="http://schemas.microsoft.com/office/drawing/2014/main" id="{E6DE4FCF-4835-5E00-3B2E-898289F92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6" y="757130"/>
            <a:ext cx="3310795" cy="5343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5D037CC2-E438-4204-15DD-48DDE42BA392}"/>
                  </a:ext>
                </a:extLst>
              </p:cNvPr>
              <p:cNvSpPr txBox="1"/>
              <p:nvPr/>
            </p:nvSpPr>
            <p:spPr>
              <a:xfrm>
                <a:off x="3963416" y="757130"/>
                <a:ext cx="772519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dirty="0"/>
                  <a:t>1ns FWHM, 300J, </a:t>
                </a:r>
                <a14:m>
                  <m:oMath xmlns:m="http://schemas.openxmlformats.org/officeDocument/2006/math">
                    <m:r>
                      <a:rPr lang="pl-PL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=527 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pl-PL" dirty="0"/>
                  <a:t> </a:t>
                </a:r>
                <a:r>
                  <a:rPr lang="pl-PL" b="1" dirty="0"/>
                  <a:t>(ELI Beamlines L4n ATON laser)</a:t>
                </a:r>
                <a:br>
                  <a:rPr lang="pl-PL" b="1" dirty="0"/>
                </a:br>
                <a:r>
                  <a:rPr lang="pl-PL" dirty="0" err="1"/>
                  <a:t>Simulation</a:t>
                </a:r>
                <a:r>
                  <a:rPr lang="pl-PL" dirty="0"/>
                  <a:t> </a:t>
                </a:r>
                <a:r>
                  <a:rPr lang="pl-PL" dirty="0" err="1"/>
                  <a:t>length</a:t>
                </a:r>
                <a:r>
                  <a:rPr lang="pl-PL" dirty="0"/>
                  <a:t>: 3 </a:t>
                </a:r>
                <a:r>
                  <a:rPr lang="pl-PL" dirty="0" err="1"/>
                  <a:t>ns</a:t>
                </a:r>
                <a:r>
                  <a:rPr lang="pl-PL" dirty="0"/>
                  <a:t>, 100ps step</a:t>
                </a:r>
              </a:p>
              <a:p>
                <a:pPr algn="ctr"/>
                <a:r>
                  <a:rPr lang="pl-PL" b="0" dirty="0"/>
                  <a:t>Flat CD and </a:t>
                </a:r>
                <a:r>
                  <a:rPr lang="pl-PL" b="0" dirty="0" err="1"/>
                  <a:t>cavity</a:t>
                </a:r>
                <a:r>
                  <a:rPr lang="pl-PL" b="0" dirty="0"/>
                  <a:t>: </a:t>
                </a: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200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=300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𝐶𝐷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=100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pl-PL" dirty="0"/>
              </a:p>
            </p:txBody>
          </p:sp>
        </mc:Choice>
        <mc:Fallback xmlns=""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5D037CC2-E438-4204-15DD-48DDE42BA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3416" y="757130"/>
                <a:ext cx="7725198" cy="923330"/>
              </a:xfrm>
              <a:prstGeom prst="rect">
                <a:avLst/>
              </a:prstGeom>
              <a:blipFill>
                <a:blip r:embed="rId3"/>
                <a:stretch>
                  <a:fillRect t="-3289" b="-921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Obraz 14" descr="Obraz zawierający tekst, diagram, linia, Wykres&#10;&#10;Opis wygenerowany automatycznie">
            <a:extLst>
              <a:ext uri="{FF2B5EF4-FFF2-40B4-BE49-F238E27FC236}">
                <a16:creationId xmlns:a16="http://schemas.microsoft.com/office/drawing/2014/main" id="{D7179B3D-03CF-5F42-0FEF-960F80765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58" y="1608401"/>
            <a:ext cx="5590968" cy="464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3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7031B-4B3F-1F94-A752-430F76F12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2AFE500-9855-EA9A-71DF-265A6D6F0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A9C4D6-EA45-ED1F-189F-B9E0090E6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21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290D4AD-D2F2-1B03-C5D3-9A42C56AE0F7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74C8C504-2D22-0DC8-953B-D384AE1F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AF5A7FE-1B6D-4627-4E6B-255E6F22F798}"/>
              </a:ext>
            </a:extLst>
          </p:cNvPr>
          <p:cNvSpPr txBox="1"/>
          <p:nvPr/>
        </p:nvSpPr>
        <p:spPr>
          <a:xfrm>
            <a:off x="-116731" y="136525"/>
            <a:ext cx="12425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2</a:t>
            </a:r>
            <a:r>
              <a:rPr lang="pl-PL" dirty="0"/>
              <a:t>. </a:t>
            </a:r>
            <a:r>
              <a:rPr lang="pl-PL" b="1" dirty="0" err="1"/>
              <a:t>Simulations</a:t>
            </a:r>
            <a:r>
              <a:rPr lang="pl-PL" b="1" dirty="0"/>
              <a:t>:</a:t>
            </a:r>
            <a:r>
              <a:rPr lang="pl-PL" dirty="0"/>
              <a:t> </a:t>
            </a:r>
            <a:r>
              <a:rPr lang="pl-PL" dirty="0" err="1"/>
              <a:t>Radiative-hydrodynamic</a:t>
            </a:r>
            <a:r>
              <a:rPr lang="pl-PL" dirty="0"/>
              <a:t> </a:t>
            </a:r>
            <a:r>
              <a:rPr lang="pl-PL" dirty="0" err="1"/>
              <a:t>simulations</a:t>
            </a:r>
            <a:r>
              <a:rPr lang="pl-PL" dirty="0"/>
              <a:t> – </a:t>
            </a:r>
            <a:r>
              <a:rPr lang="pl-PL" dirty="0" err="1"/>
              <a:t>upcoming</a:t>
            </a:r>
            <a:r>
              <a:rPr lang="pl-PL" dirty="0"/>
              <a:t> </a:t>
            </a:r>
            <a:r>
              <a:rPr lang="pl-PL" dirty="0" err="1"/>
              <a:t>experiment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ELI </a:t>
            </a:r>
            <a:r>
              <a:rPr lang="pl-PL" dirty="0" err="1"/>
              <a:t>Beamlines</a:t>
            </a:r>
            <a:endParaRPr lang="pl-PL" dirty="0"/>
          </a:p>
          <a:p>
            <a:pPr algn="ctr"/>
            <a:endParaRPr lang="pl-PL" dirty="0"/>
          </a:p>
        </p:txBody>
      </p:sp>
      <p:pic>
        <p:nvPicPr>
          <p:cNvPr id="10" name="Obraz 9" descr="Obraz zawierający tekst, zrzut ekranu, diagram, Wielobarwność&#10;&#10;Opis wygenerowany automatycznie">
            <a:extLst>
              <a:ext uri="{FF2B5EF4-FFF2-40B4-BE49-F238E27FC236}">
                <a16:creationId xmlns:a16="http://schemas.microsoft.com/office/drawing/2014/main" id="{26A415A4-DBAA-A4CD-C7FE-6736DBF61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6" y="757130"/>
            <a:ext cx="3310795" cy="5343739"/>
          </a:xfrm>
          <a:prstGeom prst="rect">
            <a:avLst/>
          </a:prstGeom>
        </p:spPr>
      </p:pic>
      <p:pic>
        <p:nvPicPr>
          <p:cNvPr id="15" name="Obraz 14" descr="Obraz zawierający tekst, diagram, linia, Wykres&#10;&#10;Opis wygenerowany automatycznie">
            <a:extLst>
              <a:ext uri="{FF2B5EF4-FFF2-40B4-BE49-F238E27FC236}">
                <a16:creationId xmlns:a16="http://schemas.microsoft.com/office/drawing/2014/main" id="{AC6593E9-7B1E-13F5-7A2E-4AD856BB7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58" y="1608401"/>
            <a:ext cx="5590968" cy="464757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D613E26-C5B2-8699-05B5-3FA10C8C5A04}"/>
              </a:ext>
            </a:extLst>
          </p:cNvPr>
          <p:cNvSpPr/>
          <p:nvPr/>
        </p:nvSpPr>
        <p:spPr>
          <a:xfrm>
            <a:off x="909320" y="2082800"/>
            <a:ext cx="525780" cy="89916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6A4BA37-F657-68B2-A6DB-A62255BD191A}"/>
              </a:ext>
            </a:extLst>
          </p:cNvPr>
          <p:cNvSpPr txBox="1"/>
          <p:nvPr/>
        </p:nvSpPr>
        <p:spPr>
          <a:xfrm>
            <a:off x="3776730" y="685071"/>
            <a:ext cx="8569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rgbClr val="C00000"/>
                </a:solidFill>
              </a:rPr>
              <a:t>Density</a:t>
            </a:r>
            <a:r>
              <a:rPr lang="pl-PL" dirty="0">
                <a:solidFill>
                  <a:srgbClr val="C00000"/>
                </a:solidFill>
              </a:rPr>
              <a:t> – 100x </a:t>
            </a:r>
            <a:r>
              <a:rPr lang="pl-PL" dirty="0" err="1">
                <a:solidFill>
                  <a:srgbClr val="C00000"/>
                </a:solidFill>
              </a:rPr>
              <a:t>higher</a:t>
            </a:r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err="1">
                <a:solidFill>
                  <a:srgbClr val="C00000"/>
                </a:solidFill>
              </a:rPr>
              <a:t>comparing</a:t>
            </a:r>
            <a:r>
              <a:rPr lang="pl-PL" dirty="0">
                <a:solidFill>
                  <a:srgbClr val="C00000"/>
                </a:solidFill>
              </a:rPr>
              <a:t> to </a:t>
            </a:r>
            <a:r>
              <a:rPr lang="pl-PL" dirty="0" err="1">
                <a:solidFill>
                  <a:srgbClr val="C00000"/>
                </a:solidFill>
              </a:rPr>
              <a:t>flat</a:t>
            </a:r>
            <a:r>
              <a:rPr lang="pl-PL" dirty="0">
                <a:solidFill>
                  <a:srgbClr val="C00000"/>
                </a:solidFill>
              </a:rPr>
              <a:t> target, 10x </a:t>
            </a:r>
            <a:r>
              <a:rPr lang="pl-PL" dirty="0" err="1">
                <a:solidFill>
                  <a:srgbClr val="C00000"/>
                </a:solidFill>
              </a:rPr>
              <a:t>comparing</a:t>
            </a:r>
            <a:r>
              <a:rPr lang="pl-PL" dirty="0">
                <a:solidFill>
                  <a:srgbClr val="C00000"/>
                </a:solidFill>
              </a:rPr>
              <a:t> to PALS (</a:t>
            </a:r>
            <a:r>
              <a:rPr lang="pl-PL" dirty="0" err="1">
                <a:solidFill>
                  <a:srgbClr val="C00000"/>
                </a:solidFill>
              </a:rPr>
              <a:t>at</a:t>
            </a:r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err="1">
                <a:solidFill>
                  <a:srgbClr val="C00000"/>
                </a:solidFill>
              </a:rPr>
              <a:t>exit</a:t>
            </a:r>
            <a:r>
              <a:rPr lang="pl-PL" dirty="0">
                <a:solidFill>
                  <a:srgbClr val="C00000"/>
                </a:solidFill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err="1"/>
              <a:t>Electron</a:t>
            </a:r>
            <a:r>
              <a:rPr lang="pl-PL" dirty="0"/>
              <a:t> </a:t>
            </a:r>
            <a:r>
              <a:rPr lang="pl-PL" dirty="0" err="1"/>
              <a:t>temperature</a:t>
            </a:r>
            <a:r>
              <a:rPr lang="pl-PL" dirty="0"/>
              <a:t> – </a:t>
            </a:r>
            <a:r>
              <a:rPr lang="pl-PL" dirty="0" err="1"/>
              <a:t>similar</a:t>
            </a:r>
            <a:r>
              <a:rPr lang="pl-PL" dirty="0"/>
              <a:t> </a:t>
            </a:r>
            <a:r>
              <a:rPr lang="pl-PL" dirty="0" err="1"/>
              <a:t>level</a:t>
            </a:r>
            <a:r>
              <a:rPr lang="pl-PL" dirty="0"/>
              <a:t> to max from PALS, but for </a:t>
            </a:r>
            <a:r>
              <a:rPr lang="pl-PL" dirty="0" err="1"/>
              <a:t>longer</a:t>
            </a:r>
            <a:r>
              <a:rPr lang="pl-PL" dirty="0"/>
              <a:t> </a:t>
            </a:r>
            <a:r>
              <a:rPr lang="pl-PL" dirty="0" err="1"/>
              <a:t>duration</a:t>
            </a: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err="1"/>
              <a:t>Pressure</a:t>
            </a:r>
            <a:r>
              <a:rPr lang="pl-PL" dirty="0"/>
              <a:t> – 20x </a:t>
            </a:r>
            <a:r>
              <a:rPr lang="pl-PL" dirty="0" err="1"/>
              <a:t>higher</a:t>
            </a:r>
            <a:r>
              <a:rPr lang="pl-PL" dirty="0"/>
              <a:t> </a:t>
            </a:r>
            <a:r>
              <a:rPr lang="pl-PL" dirty="0" err="1"/>
              <a:t>during</a:t>
            </a:r>
            <a:r>
              <a:rPr lang="pl-PL" dirty="0"/>
              <a:t> </a:t>
            </a:r>
            <a:r>
              <a:rPr lang="pl-PL" dirty="0" err="1"/>
              <a:t>plasma</a:t>
            </a:r>
            <a:r>
              <a:rPr lang="pl-PL" dirty="0"/>
              <a:t> </a:t>
            </a:r>
            <a:r>
              <a:rPr lang="pl-PL" dirty="0" err="1"/>
              <a:t>release</a:t>
            </a:r>
            <a:r>
              <a:rPr lang="pl-PL" dirty="0"/>
              <a:t> </a:t>
            </a:r>
            <a:r>
              <a:rPr lang="pl-PL" dirty="0" err="1"/>
              <a:t>time</a:t>
            </a:r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16E06A34-0540-C5D7-BF3B-103F139369A1}"/>
              </a:ext>
            </a:extLst>
          </p:cNvPr>
          <p:cNvSpPr/>
          <p:nvPr/>
        </p:nvSpPr>
        <p:spPr>
          <a:xfrm>
            <a:off x="5146040" y="1608400"/>
            <a:ext cx="5234686" cy="147007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84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83007-1E94-A743-0CE4-3BC01A595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086D914-07E0-6A17-A22E-509419F1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65D044A-6A2C-45FE-535C-04DAD041F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22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5F586932-F4A9-478E-1F3E-C69F1228C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8AAA030-F1F2-F445-813E-55FEFA986477}"/>
              </a:ext>
            </a:extLst>
          </p:cNvPr>
          <p:cNvSpPr txBox="1"/>
          <p:nvPr/>
        </p:nvSpPr>
        <p:spPr>
          <a:xfrm>
            <a:off x="646270" y="2782669"/>
            <a:ext cx="10899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err="1"/>
              <a:t>Experimental</a:t>
            </a:r>
            <a:r>
              <a:rPr lang="pl-PL" b="1" dirty="0"/>
              <a:t> design - proton-</a:t>
            </a:r>
            <a:r>
              <a:rPr lang="pl-PL" b="1" dirty="0" err="1"/>
              <a:t>boron</a:t>
            </a:r>
            <a:r>
              <a:rPr lang="pl-PL" b="1" dirty="0"/>
              <a:t> </a:t>
            </a:r>
            <a:r>
              <a:rPr lang="pl-PL" b="1" dirty="0" err="1"/>
              <a:t>fusion</a:t>
            </a:r>
            <a:r>
              <a:rPr lang="pl-PL" b="1" dirty="0"/>
              <a:t> in </a:t>
            </a:r>
            <a:r>
              <a:rPr lang="pl-PL" b="1" dirty="0" err="1"/>
              <a:t>pitcher-catcher</a:t>
            </a:r>
            <a:r>
              <a:rPr lang="pl-PL" b="1" dirty="0"/>
              <a:t> </a:t>
            </a:r>
            <a:r>
              <a:rPr lang="pl-PL" b="1" dirty="0" err="1"/>
              <a:t>configuration</a:t>
            </a:r>
            <a:r>
              <a:rPr lang="pl-PL" b="1" dirty="0"/>
              <a:t> </a:t>
            </a:r>
            <a:r>
              <a:rPr lang="pl-PL" b="1" dirty="0" err="1"/>
              <a:t>at</a:t>
            </a:r>
            <a:r>
              <a:rPr lang="pl-PL" b="1" dirty="0"/>
              <a:t> ELI </a:t>
            </a:r>
            <a:r>
              <a:rPr lang="pl-PL" b="1" dirty="0" err="1"/>
              <a:t>Beamlines</a:t>
            </a:r>
            <a:r>
              <a:rPr lang="pl-PL" b="1" dirty="0"/>
              <a:t> L4n laser system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1818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8AA06-727F-BE70-75F4-EEA89F06E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68BC6EB-B0AC-ECAD-6EC5-D72A9691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02FBE4-8526-96FF-C6BC-56A6A7EBD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23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5FDB714-F4B1-151F-C4D0-E2DFE4184229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D5CA7388-FBC3-1659-AD8B-B000DB16B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0C09C4D7-BA59-8E28-5ECD-650BEC8B7A36}"/>
              </a:ext>
            </a:extLst>
          </p:cNvPr>
          <p:cNvSpPr txBox="1"/>
          <p:nvPr/>
        </p:nvSpPr>
        <p:spPr>
          <a:xfrm>
            <a:off x="-116731" y="136525"/>
            <a:ext cx="12425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3</a:t>
            </a:r>
            <a:r>
              <a:rPr lang="pl-PL" dirty="0"/>
              <a:t>. </a:t>
            </a:r>
            <a:r>
              <a:rPr lang="pl-PL" b="1" dirty="0" err="1"/>
              <a:t>Experimental</a:t>
            </a:r>
            <a:r>
              <a:rPr lang="pl-PL" b="1" dirty="0"/>
              <a:t> design - proton-</a:t>
            </a:r>
            <a:r>
              <a:rPr lang="pl-PL" b="1" dirty="0" err="1"/>
              <a:t>boron</a:t>
            </a:r>
            <a:r>
              <a:rPr lang="pl-PL" b="1" dirty="0"/>
              <a:t> </a:t>
            </a:r>
            <a:r>
              <a:rPr lang="pl-PL" b="1" dirty="0" err="1"/>
              <a:t>fusion</a:t>
            </a:r>
            <a:r>
              <a:rPr lang="pl-PL" b="1" dirty="0"/>
              <a:t> in </a:t>
            </a:r>
            <a:r>
              <a:rPr lang="pl-PL" b="1" dirty="0" err="1"/>
              <a:t>pitcher-catcher</a:t>
            </a:r>
            <a:r>
              <a:rPr lang="pl-PL" b="1" dirty="0"/>
              <a:t> </a:t>
            </a:r>
            <a:r>
              <a:rPr lang="pl-PL" b="1" dirty="0" err="1"/>
              <a:t>configuration</a:t>
            </a:r>
            <a:r>
              <a:rPr lang="pl-PL" b="1" dirty="0"/>
              <a:t> </a:t>
            </a:r>
            <a:r>
              <a:rPr lang="pl-PL" b="1" dirty="0" err="1"/>
              <a:t>at</a:t>
            </a:r>
            <a:r>
              <a:rPr lang="pl-PL" b="1" dirty="0"/>
              <a:t> ELI </a:t>
            </a:r>
            <a:r>
              <a:rPr lang="pl-PL" b="1" dirty="0" err="1"/>
              <a:t>Beamlines</a:t>
            </a:r>
            <a:r>
              <a:rPr lang="pl-PL" b="1" dirty="0"/>
              <a:t> L4n laser system</a:t>
            </a:r>
            <a:endParaRPr lang="pl-PL" dirty="0"/>
          </a:p>
          <a:p>
            <a:pPr algn="ctr"/>
            <a:endParaRPr lang="en-US" dirty="0"/>
          </a:p>
          <a:p>
            <a:endParaRPr lang="pl-PL" dirty="0"/>
          </a:p>
          <a:p>
            <a:endParaRPr lang="pl-PL" b="1" dirty="0"/>
          </a:p>
        </p:txBody>
      </p:sp>
      <p:pic>
        <p:nvPicPr>
          <p:cNvPr id="17" name="Obraz 16" descr="Obraz zawierający zrzut ekranu, modelowanie 3D, Animacja, Oprogramowanie gier wideo&#10;&#10;Zawartość wygenerowana przez AI może być niepoprawna.">
            <a:extLst>
              <a:ext uri="{FF2B5EF4-FFF2-40B4-BE49-F238E27FC236}">
                <a16:creationId xmlns:a16="http://schemas.microsoft.com/office/drawing/2014/main" id="{58D2DA1A-1C75-D74C-78FB-9B2D4500D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6" r="35161"/>
          <a:stretch>
            <a:fillRect/>
          </a:stretch>
        </p:blipFill>
        <p:spPr>
          <a:xfrm>
            <a:off x="4329052" y="1527040"/>
            <a:ext cx="4026302" cy="4717442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252957F-43B2-7ACF-C50F-18C34F8AB9F9}"/>
              </a:ext>
            </a:extLst>
          </p:cNvPr>
          <p:cNvSpPr txBox="1"/>
          <p:nvPr/>
        </p:nvSpPr>
        <p:spPr>
          <a:xfrm>
            <a:off x="4141579" y="777108"/>
            <a:ext cx="4401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dirty="0" err="1"/>
              <a:t>Cavity</a:t>
            </a:r>
            <a:r>
              <a:rPr lang="pl-PL" sz="1800" dirty="0"/>
              <a:t> </a:t>
            </a:r>
            <a:r>
              <a:rPr lang="pl-PL" sz="1800" dirty="0" err="1"/>
              <a:t>Pressure</a:t>
            </a:r>
            <a:r>
              <a:rPr lang="pl-PL" sz="1800" dirty="0"/>
              <a:t> Acceleration in </a:t>
            </a:r>
            <a:r>
              <a:rPr lang="pl-PL" sz="1800" dirty="0" err="1"/>
              <a:t>pitcher-catcher</a:t>
            </a:r>
            <a:r>
              <a:rPr lang="pl-PL" dirty="0" err="1"/>
              <a:t>-based</a:t>
            </a:r>
            <a:r>
              <a:rPr lang="pl-PL" sz="1800" dirty="0"/>
              <a:t> proton-</a:t>
            </a:r>
            <a:r>
              <a:rPr lang="pl-PL" sz="1800" dirty="0" err="1"/>
              <a:t>boron</a:t>
            </a:r>
            <a:r>
              <a:rPr lang="pl-PL" sz="1800" dirty="0"/>
              <a:t>  </a:t>
            </a:r>
            <a:r>
              <a:rPr lang="pl-PL" sz="1800" dirty="0" err="1"/>
              <a:t>experiment</a:t>
            </a:r>
            <a:endParaRPr lang="pl-PL" dirty="0"/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3E67518C-BBC1-1BE4-AD3E-567E5C2B3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r="12060"/>
          <a:stretch/>
        </p:blipFill>
        <p:spPr bwMode="auto">
          <a:xfrm>
            <a:off x="242336" y="3285733"/>
            <a:ext cx="3737755" cy="279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FB2D9CFF-F76C-2097-5C88-48ABA8AA50F5}"/>
                  </a:ext>
                </a:extLst>
              </p:cNvPr>
              <p:cNvSpPr txBox="1"/>
              <p:nvPr/>
            </p:nvSpPr>
            <p:spPr>
              <a:xfrm>
                <a:off x="98063" y="1630610"/>
                <a:ext cx="4026302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l-PL" sz="1800" b="1" dirty="0"/>
                  <a:t>L4n laser system: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=300</m:t>
                    </m:r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pl-PL" sz="1800" b="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pl-PL" sz="18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sz="1800" i="1" dirty="0" smtClean="0">
                        <a:latin typeface="Cambria Math" panose="02040503050406030204" pitchFamily="18" charset="0"/>
                      </a:rPr>
                      <m:t>&lt;1</m:t>
                    </m:r>
                    <m:r>
                      <a:rPr lang="pl-PL" sz="1800" i="1" dirty="0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pl-PL" sz="1800" b="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pl-PL" sz="1800" dirty="0" err="1"/>
                  <a:t>focal</a:t>
                </a:r>
                <a:r>
                  <a:rPr lang="pl-PL" sz="1800" dirty="0"/>
                  <a:t> spot </a:t>
                </a:r>
                <a:r>
                  <a:rPr lang="pl-PL" sz="1800" dirty="0" err="1"/>
                  <a:t>diameter</a:t>
                </a:r>
                <a:r>
                  <a:rPr lang="pl-PL" sz="1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l-PL" sz="18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pl-PL" sz="1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pl-PL" sz="18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pl-PL" sz="1800" b="0" i="0" dirty="0">
                  <a:latin typeface="Cambria Math" panose="020405030504060302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=527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endParaRPr lang="pl-PL" dirty="0"/>
              </a:p>
            </p:txBody>
          </p:sp>
        </mc:Choice>
        <mc:Fallback xmlns=""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FB2D9CFF-F76C-2097-5C88-48ABA8AA5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63" y="1630610"/>
                <a:ext cx="4026302" cy="1477328"/>
              </a:xfrm>
              <a:prstGeom prst="rect">
                <a:avLst/>
              </a:prstGeom>
              <a:blipFill>
                <a:blip r:embed="rId4"/>
                <a:stretch>
                  <a:fillRect l="-1210" t="-2058" b="-370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6" descr="ELI Beamlines – Dolní Břežany">
            <a:extLst>
              <a:ext uri="{FF2B5EF4-FFF2-40B4-BE49-F238E27FC236}">
                <a16:creationId xmlns:a16="http://schemas.microsoft.com/office/drawing/2014/main" id="{49137F0C-BCD6-925F-D14C-839FBE3A3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072" y="941495"/>
            <a:ext cx="1151456" cy="5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504F231C-98D4-D050-27A4-B246B3E0C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" b="2657"/>
          <a:stretch/>
        </p:blipFill>
        <p:spPr>
          <a:xfrm>
            <a:off x="9046988" y="2906486"/>
            <a:ext cx="2700508" cy="301093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0EB7B778-C758-51C2-1169-C1F237A01C3E}"/>
              </a:ext>
            </a:extLst>
          </p:cNvPr>
          <p:cNvCxnSpPr>
            <a:cxnSpLocks/>
          </p:cNvCxnSpPr>
          <p:nvPr/>
        </p:nvCxnSpPr>
        <p:spPr>
          <a:xfrm flipH="1" flipV="1">
            <a:off x="6095999" y="2830286"/>
            <a:ext cx="2934473" cy="762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F2F8A07C-760C-05A8-49ED-0B20327BD3D3}"/>
              </a:ext>
            </a:extLst>
          </p:cNvPr>
          <p:cNvCxnSpPr>
            <a:cxnSpLocks/>
          </p:cNvCxnSpPr>
          <p:nvPr/>
        </p:nvCxnSpPr>
        <p:spPr>
          <a:xfrm flipH="1" flipV="1">
            <a:off x="6095999" y="2830286"/>
            <a:ext cx="2934473" cy="308713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pole tekstowe 36">
                <a:extLst>
                  <a:ext uri="{FF2B5EF4-FFF2-40B4-BE49-F238E27FC236}">
                    <a16:creationId xmlns:a16="http://schemas.microsoft.com/office/drawing/2014/main" id="{021A6EB3-E8E5-0FAA-23CD-4D17FD7C9DF6}"/>
                  </a:ext>
                </a:extLst>
              </p:cNvPr>
              <p:cNvSpPr txBox="1"/>
              <p:nvPr/>
            </p:nvSpPr>
            <p:spPr>
              <a:xfrm>
                <a:off x="8708183" y="1133494"/>
                <a:ext cx="3336031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l-PL" b="1" dirty="0"/>
                  <a:t>Simplified design</a:t>
                </a:r>
                <a:r>
                  <a:rPr lang="pl-PL" dirty="0"/>
                  <a:t> </a:t>
                </a:r>
                <a:r>
                  <a:rPr lang="pl-PL" dirty="0" err="1"/>
                  <a:t>adapted</a:t>
                </a:r>
                <a:r>
                  <a:rPr lang="pl-PL" dirty="0"/>
                  <a:t> to </a:t>
                </a:r>
                <a:r>
                  <a:rPr lang="pl-PL" dirty="0" err="1"/>
                  <a:t>higher</a:t>
                </a:r>
                <a:r>
                  <a:rPr lang="pl-PL" dirty="0"/>
                  <a:t> </a:t>
                </a:r>
                <a:r>
                  <a:rPr lang="pl-PL" dirty="0" err="1"/>
                  <a:t>repetition</a:t>
                </a:r>
                <a:r>
                  <a:rPr lang="pl-PL" dirty="0"/>
                  <a:t> of </a:t>
                </a:r>
                <a:r>
                  <a:rPr lang="pl-PL" dirty="0" err="1"/>
                  <a:t>shots</a:t>
                </a:r>
                <a:r>
                  <a:rPr lang="pl-PL" dirty="0"/>
                  <a:t>, </a:t>
                </a:r>
                <a:r>
                  <a:rPr lang="pl-PL" b="1" dirty="0" err="1"/>
                  <a:t>optimized</a:t>
                </a:r>
                <a:r>
                  <a:rPr lang="pl-PL" dirty="0"/>
                  <a:t> </a:t>
                </a:r>
                <a:r>
                  <a:rPr lang="pl-PL" dirty="0" err="1"/>
                  <a:t>according</a:t>
                </a:r>
                <a:r>
                  <a:rPr lang="pl-PL" dirty="0"/>
                  <a:t> to FLASH </a:t>
                </a:r>
                <a:r>
                  <a:rPr lang="pl-PL" dirty="0" err="1"/>
                  <a:t>simulations</a:t>
                </a:r>
                <a:r>
                  <a:rPr lang="pl-PL" dirty="0"/>
                  <a:t> for </a:t>
                </a:r>
                <a:r>
                  <a:rPr lang="pl-PL" dirty="0" err="1"/>
                  <a:t>highest</a:t>
                </a:r>
                <a:r>
                  <a:rPr lang="pl-PL" dirty="0"/>
                  <a:t> </a:t>
                </a:r>
                <a:r>
                  <a:rPr lang="pl-PL" dirty="0" err="1"/>
                  <a:t>values</a:t>
                </a:r>
                <a:r>
                  <a:rPr lang="pl-PL" dirty="0"/>
                  <a:t> of </a:t>
                </a:r>
                <a14:m>
                  <m:oMath xmlns:m="http://schemas.openxmlformats.org/officeDocument/2006/math">
                    <m:r>
                      <a:rPr lang="pl-PL" b="1" i="1" smtClean="0">
                        <a:latin typeface="Cambria Math" panose="02040503050406030204" pitchFamily="18" charset="0"/>
                      </a:rPr>
                      <m:t>𝝆</m:t>
                    </m:r>
                    <m:r>
                      <a:rPr lang="pl-PL" b="1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pl-PL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pl-PL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pl-PL" b="1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pl-PL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endParaRPr lang="pl-PL" b="1" dirty="0"/>
              </a:p>
            </p:txBody>
          </p:sp>
        </mc:Choice>
        <mc:Fallback xmlns="">
          <p:sp>
            <p:nvSpPr>
              <p:cNvPr id="37" name="pole tekstowe 36">
                <a:extLst>
                  <a:ext uri="{FF2B5EF4-FFF2-40B4-BE49-F238E27FC236}">
                    <a16:creationId xmlns:a16="http://schemas.microsoft.com/office/drawing/2014/main" id="{021A6EB3-E8E5-0FAA-23CD-4D17FD7C9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183" y="1133494"/>
                <a:ext cx="3336031" cy="1477328"/>
              </a:xfrm>
              <a:prstGeom prst="rect">
                <a:avLst/>
              </a:prstGeom>
              <a:blipFill>
                <a:blip r:embed="rId7"/>
                <a:stretch>
                  <a:fillRect l="-1645" t="-2479" r="-1463" b="-826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1627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7353B-834A-F362-DDA2-BAF10140E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D1ECFBB-87D8-38AA-DC2F-8B03CAB20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EF831CF-606E-DB9F-8C7C-6CF9D8EE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24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7E8B4F0-D742-ED80-9D26-3BD4EB348296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AB96BBA3-CB5D-2614-63E8-06EAD54B0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4A0861D-AB98-9360-77BB-7E88C6356160}"/>
              </a:ext>
            </a:extLst>
          </p:cNvPr>
          <p:cNvSpPr txBox="1"/>
          <p:nvPr/>
        </p:nvSpPr>
        <p:spPr>
          <a:xfrm>
            <a:off x="-116731" y="136525"/>
            <a:ext cx="12425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3</a:t>
            </a:r>
            <a:r>
              <a:rPr lang="pl-PL" dirty="0"/>
              <a:t>. </a:t>
            </a:r>
            <a:r>
              <a:rPr lang="pl-PL" b="1" dirty="0" err="1"/>
              <a:t>Experimental</a:t>
            </a:r>
            <a:r>
              <a:rPr lang="pl-PL" b="1" dirty="0"/>
              <a:t> design - proton-</a:t>
            </a:r>
            <a:r>
              <a:rPr lang="pl-PL" b="1" dirty="0" err="1"/>
              <a:t>boron</a:t>
            </a:r>
            <a:r>
              <a:rPr lang="pl-PL" b="1" dirty="0"/>
              <a:t> </a:t>
            </a:r>
            <a:r>
              <a:rPr lang="pl-PL" b="1" dirty="0" err="1"/>
              <a:t>fusion</a:t>
            </a:r>
            <a:r>
              <a:rPr lang="pl-PL" b="1" dirty="0"/>
              <a:t> in </a:t>
            </a:r>
            <a:r>
              <a:rPr lang="pl-PL" b="1" dirty="0" err="1"/>
              <a:t>pitcher-catcher</a:t>
            </a:r>
            <a:r>
              <a:rPr lang="pl-PL" b="1" dirty="0"/>
              <a:t> </a:t>
            </a:r>
            <a:r>
              <a:rPr lang="pl-PL" b="1" dirty="0" err="1"/>
              <a:t>configuration</a:t>
            </a:r>
            <a:r>
              <a:rPr lang="pl-PL" b="1" dirty="0"/>
              <a:t> </a:t>
            </a:r>
            <a:r>
              <a:rPr lang="pl-PL" b="1" dirty="0" err="1"/>
              <a:t>at</a:t>
            </a:r>
            <a:r>
              <a:rPr lang="pl-PL" b="1" dirty="0"/>
              <a:t> ELI </a:t>
            </a:r>
            <a:r>
              <a:rPr lang="pl-PL" b="1" dirty="0" err="1"/>
              <a:t>Beamlines</a:t>
            </a:r>
            <a:r>
              <a:rPr lang="pl-PL" b="1" dirty="0"/>
              <a:t> L4n laser system</a:t>
            </a:r>
            <a:endParaRPr lang="pl-PL" dirty="0"/>
          </a:p>
          <a:p>
            <a:pPr algn="ctr"/>
            <a:endParaRPr lang="en-US" dirty="0"/>
          </a:p>
          <a:p>
            <a:endParaRPr lang="pl-PL" dirty="0"/>
          </a:p>
          <a:p>
            <a:endParaRPr lang="pl-PL" b="1" dirty="0"/>
          </a:p>
        </p:txBody>
      </p:sp>
      <p:pic>
        <p:nvPicPr>
          <p:cNvPr id="11" name="Picture 21" descr="A close-up of a cell&#10;&#10;AI-generated content may be incorrect.">
            <a:extLst>
              <a:ext uri="{FF2B5EF4-FFF2-40B4-BE49-F238E27FC236}">
                <a16:creationId xmlns:a16="http://schemas.microsoft.com/office/drawing/2014/main" id="{8D2F1DEA-F9C7-211B-7FEF-0E6F0D49611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37" y="4105694"/>
            <a:ext cx="2686050" cy="2148840"/>
          </a:xfrm>
          <a:prstGeom prst="rect">
            <a:avLst/>
          </a:prstGeom>
        </p:spPr>
      </p:pic>
      <p:pic>
        <p:nvPicPr>
          <p:cNvPr id="12" name="Picture 27" descr="A close-up of a round object&#10;&#10;AI-generated content may be incorrect.">
            <a:extLst>
              <a:ext uri="{FF2B5EF4-FFF2-40B4-BE49-F238E27FC236}">
                <a16:creationId xmlns:a16="http://schemas.microsoft.com/office/drawing/2014/main" id="{94D5E437-6020-9629-9B3C-0A743D1711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37" y="1855986"/>
            <a:ext cx="2686050" cy="214884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2F07035-35CB-69B9-54D3-A17BBCA7433F}"/>
              </a:ext>
            </a:extLst>
          </p:cNvPr>
          <p:cNvSpPr txBox="1"/>
          <p:nvPr/>
        </p:nvSpPr>
        <p:spPr>
          <a:xfrm>
            <a:off x="8232509" y="649142"/>
            <a:ext cx="40256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dirty="0"/>
              <a:t>New </a:t>
            </a:r>
            <a:r>
              <a:rPr lang="pl-PL" sz="1800" dirty="0" err="1"/>
              <a:t>kind</a:t>
            </a:r>
            <a:r>
              <a:rPr lang="pl-PL" sz="1800" dirty="0"/>
              <a:t> of </a:t>
            </a:r>
            <a:r>
              <a:rPr lang="pl-PL" sz="1800" dirty="0" err="1"/>
              <a:t>fuel</a:t>
            </a:r>
            <a:r>
              <a:rPr lang="pl-PL" sz="1800" dirty="0"/>
              <a:t> - </a:t>
            </a:r>
            <a:r>
              <a:rPr lang="pl-PL" sz="1800" dirty="0" err="1"/>
              <a:t>nano-particle</a:t>
            </a:r>
            <a:r>
              <a:rPr lang="pl-PL" sz="1800" dirty="0"/>
              <a:t> „</a:t>
            </a:r>
            <a:r>
              <a:rPr lang="pl-PL" sz="1800" dirty="0" err="1"/>
              <a:t>foam</a:t>
            </a:r>
            <a:r>
              <a:rPr lang="pl-PL" sz="1800" dirty="0"/>
              <a:t>” </a:t>
            </a:r>
            <a:r>
              <a:rPr lang="en-US" sz="1800" dirty="0" err="1"/>
              <a:t>ppC:H</a:t>
            </a:r>
            <a:r>
              <a:rPr lang="en-US" sz="1800" dirty="0"/>
              <a:t>/D </a:t>
            </a:r>
            <a:r>
              <a:rPr lang="pl-PL" sz="1800" dirty="0"/>
              <a:t>of </a:t>
            </a:r>
            <a:r>
              <a:rPr lang="pl-PL" sz="1800" dirty="0" err="1"/>
              <a:t>desired</a:t>
            </a:r>
            <a:r>
              <a:rPr lang="pl-PL" sz="1800" dirty="0"/>
              <a:t> </a:t>
            </a:r>
            <a:r>
              <a:rPr lang="pl-PL" sz="1800" dirty="0" err="1"/>
              <a:t>thickness</a:t>
            </a:r>
            <a:endParaRPr lang="pl-PL" sz="1800" dirty="0"/>
          </a:p>
          <a:p>
            <a:pPr algn="ctr"/>
            <a:r>
              <a:rPr lang="pl-PL" dirty="0"/>
              <a:t>(Tosca et al. </a:t>
            </a:r>
            <a:r>
              <a:rPr lang="pl-PL" i="1" dirty="0"/>
              <a:t>Materials </a:t>
            </a:r>
            <a:r>
              <a:rPr lang="pl-PL" i="1" dirty="0" err="1"/>
              <a:t>Today</a:t>
            </a:r>
            <a:r>
              <a:rPr lang="pl-PL" i="1" dirty="0"/>
              <a:t> </a:t>
            </a:r>
            <a:r>
              <a:rPr lang="pl-PL" i="1" dirty="0" err="1"/>
              <a:t>Sustainability</a:t>
            </a:r>
            <a:r>
              <a:rPr lang="pl-PL" dirty="0"/>
              <a:t> </a:t>
            </a:r>
            <a:r>
              <a:rPr lang="pl-PL" b="1" dirty="0"/>
              <a:t>30</a:t>
            </a:r>
            <a:r>
              <a:rPr lang="pl-PL" dirty="0"/>
              <a:t> (2025))</a:t>
            </a:r>
          </a:p>
          <a:p>
            <a:pPr algn="ctr"/>
            <a:endParaRPr lang="pl-PL" dirty="0"/>
          </a:p>
        </p:txBody>
      </p:sp>
      <p:pic>
        <p:nvPicPr>
          <p:cNvPr id="17" name="Obraz 16" descr="Obraz zawierający zrzut ekranu, modelowanie 3D, Animacja, Oprogramowanie gier wideo&#10;&#10;Zawartość wygenerowana przez AI może być niepoprawna.">
            <a:extLst>
              <a:ext uri="{FF2B5EF4-FFF2-40B4-BE49-F238E27FC236}">
                <a16:creationId xmlns:a16="http://schemas.microsoft.com/office/drawing/2014/main" id="{3DC6B6EF-842F-EB52-B0E4-17EF4B9FC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6" r="35161"/>
          <a:stretch>
            <a:fillRect/>
          </a:stretch>
        </p:blipFill>
        <p:spPr>
          <a:xfrm>
            <a:off x="4329052" y="1527040"/>
            <a:ext cx="4026302" cy="4717442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F24148D6-0C65-D895-71FB-FE2578F5A523}"/>
              </a:ext>
            </a:extLst>
          </p:cNvPr>
          <p:cNvSpPr txBox="1"/>
          <p:nvPr/>
        </p:nvSpPr>
        <p:spPr>
          <a:xfrm>
            <a:off x="4141579" y="777108"/>
            <a:ext cx="4401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dirty="0" err="1"/>
              <a:t>Cavity</a:t>
            </a:r>
            <a:r>
              <a:rPr lang="pl-PL" sz="1800" dirty="0"/>
              <a:t> </a:t>
            </a:r>
            <a:r>
              <a:rPr lang="pl-PL" sz="1800" dirty="0" err="1"/>
              <a:t>Pressure</a:t>
            </a:r>
            <a:r>
              <a:rPr lang="pl-PL" sz="1800" dirty="0"/>
              <a:t> Acceleration in </a:t>
            </a:r>
            <a:r>
              <a:rPr lang="pl-PL" sz="1800" dirty="0" err="1"/>
              <a:t>pitcher-catcher</a:t>
            </a:r>
            <a:r>
              <a:rPr lang="pl-PL" dirty="0" err="1"/>
              <a:t>-based</a:t>
            </a:r>
            <a:r>
              <a:rPr lang="pl-PL" sz="1800" dirty="0"/>
              <a:t> proton-</a:t>
            </a:r>
            <a:r>
              <a:rPr lang="pl-PL" sz="1800" dirty="0" err="1"/>
              <a:t>boron</a:t>
            </a:r>
            <a:r>
              <a:rPr lang="pl-PL" sz="1800" dirty="0"/>
              <a:t>  </a:t>
            </a:r>
            <a:r>
              <a:rPr lang="pl-PL" sz="1800" dirty="0" err="1"/>
              <a:t>experiment</a:t>
            </a:r>
            <a:endParaRPr lang="pl-PL" dirty="0"/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AA22947A-20F9-F0E3-0D7A-6707EBAF6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r="12060"/>
          <a:stretch/>
        </p:blipFill>
        <p:spPr bwMode="auto">
          <a:xfrm>
            <a:off x="242336" y="3285733"/>
            <a:ext cx="3737755" cy="279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F51459F0-6961-02D6-A208-B9F03C181ECE}"/>
                  </a:ext>
                </a:extLst>
              </p:cNvPr>
              <p:cNvSpPr txBox="1"/>
              <p:nvPr/>
            </p:nvSpPr>
            <p:spPr>
              <a:xfrm>
                <a:off x="98063" y="1630610"/>
                <a:ext cx="4026302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l-PL" sz="1800" b="1" dirty="0"/>
                  <a:t>L4n laser system: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=300</m:t>
                    </m:r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pl-PL" sz="1800" b="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pl-PL" sz="18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sz="1800" i="1" dirty="0" smtClean="0">
                        <a:latin typeface="Cambria Math" panose="02040503050406030204" pitchFamily="18" charset="0"/>
                      </a:rPr>
                      <m:t>&lt;1</m:t>
                    </m:r>
                    <m:r>
                      <a:rPr lang="pl-PL" sz="1800" i="1" dirty="0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pl-PL" sz="1800" b="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pl-PL" sz="1800" dirty="0" err="1"/>
                  <a:t>focal</a:t>
                </a:r>
                <a:r>
                  <a:rPr lang="pl-PL" sz="1800" dirty="0"/>
                  <a:t> spot </a:t>
                </a:r>
                <a:r>
                  <a:rPr lang="pl-PL" sz="1800" dirty="0" err="1"/>
                  <a:t>diameter</a:t>
                </a:r>
                <a:r>
                  <a:rPr lang="pl-PL" sz="1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l-PL" sz="18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pl-PL" sz="1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pl-PL" sz="18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pl-PL" sz="1800" b="0" i="0" dirty="0">
                  <a:latin typeface="Cambria Math" panose="020405030504060302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=527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endParaRPr lang="pl-PL" dirty="0"/>
              </a:p>
            </p:txBody>
          </p:sp>
        </mc:Choice>
        <mc:Fallback xmlns=""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F51459F0-6961-02D6-A208-B9F03C181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63" y="1630610"/>
                <a:ext cx="4026302" cy="1477328"/>
              </a:xfrm>
              <a:prstGeom prst="rect">
                <a:avLst/>
              </a:prstGeom>
              <a:blipFill>
                <a:blip r:embed="rId7"/>
                <a:stretch>
                  <a:fillRect l="-1210" t="-2058" b="-370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6" descr="ELI Beamlines – Dolní Břežany">
            <a:extLst>
              <a:ext uri="{FF2B5EF4-FFF2-40B4-BE49-F238E27FC236}">
                <a16:creationId xmlns:a16="http://schemas.microsoft.com/office/drawing/2014/main" id="{046FADAB-A253-8DA9-9167-5B5AC2ECC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072" y="941495"/>
            <a:ext cx="1151456" cy="5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DCDEC96-DC72-F4B1-97E6-8A4DBABDA630}"/>
              </a:ext>
            </a:extLst>
          </p:cNvPr>
          <p:cNvSpPr/>
          <p:nvPr/>
        </p:nvSpPr>
        <p:spPr>
          <a:xfrm>
            <a:off x="5771535" y="2477729"/>
            <a:ext cx="560439" cy="150604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5129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415C7-3EE8-1060-F6E2-C864421CD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940F75C-727D-1D0A-AAEE-B61C6E3DB6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0F3EEC1-9B26-8326-6960-93795876C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25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40C2D655-0B0A-6BD6-07D9-86485CCDFC27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0553FC83-63E0-6C9D-301A-AFB3AC07D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92F9EC17-2CBF-903E-E81F-8CD64331BFB5}"/>
              </a:ext>
            </a:extLst>
          </p:cNvPr>
          <p:cNvSpPr txBox="1"/>
          <p:nvPr/>
        </p:nvSpPr>
        <p:spPr>
          <a:xfrm>
            <a:off x="-116731" y="136525"/>
            <a:ext cx="12425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3</a:t>
            </a:r>
            <a:r>
              <a:rPr lang="pl-PL" dirty="0"/>
              <a:t>. </a:t>
            </a:r>
            <a:r>
              <a:rPr lang="pl-PL" b="1" dirty="0" err="1"/>
              <a:t>Experimental</a:t>
            </a:r>
            <a:r>
              <a:rPr lang="pl-PL" b="1" dirty="0"/>
              <a:t> design - proton-</a:t>
            </a:r>
            <a:r>
              <a:rPr lang="pl-PL" b="1" dirty="0" err="1"/>
              <a:t>boron</a:t>
            </a:r>
            <a:r>
              <a:rPr lang="pl-PL" b="1" dirty="0"/>
              <a:t> </a:t>
            </a:r>
            <a:r>
              <a:rPr lang="pl-PL" b="1" dirty="0" err="1"/>
              <a:t>fusion</a:t>
            </a:r>
            <a:r>
              <a:rPr lang="pl-PL" b="1" dirty="0"/>
              <a:t> in </a:t>
            </a:r>
            <a:r>
              <a:rPr lang="pl-PL" b="1" dirty="0" err="1"/>
              <a:t>pitcher-catcher</a:t>
            </a:r>
            <a:r>
              <a:rPr lang="pl-PL" b="1" dirty="0"/>
              <a:t> </a:t>
            </a:r>
            <a:r>
              <a:rPr lang="pl-PL" b="1" dirty="0" err="1"/>
              <a:t>configuration</a:t>
            </a:r>
            <a:r>
              <a:rPr lang="pl-PL" b="1" dirty="0"/>
              <a:t> </a:t>
            </a:r>
            <a:r>
              <a:rPr lang="pl-PL" b="1" dirty="0" err="1"/>
              <a:t>at</a:t>
            </a:r>
            <a:r>
              <a:rPr lang="pl-PL" b="1" dirty="0"/>
              <a:t> ELI </a:t>
            </a:r>
            <a:r>
              <a:rPr lang="pl-PL" b="1" dirty="0" err="1"/>
              <a:t>Beamlines</a:t>
            </a:r>
            <a:r>
              <a:rPr lang="pl-PL" b="1" dirty="0"/>
              <a:t> L4n laser system</a:t>
            </a:r>
            <a:endParaRPr lang="pl-PL" dirty="0"/>
          </a:p>
          <a:p>
            <a:pPr algn="ctr"/>
            <a:endParaRPr lang="en-US" dirty="0"/>
          </a:p>
          <a:p>
            <a:endParaRPr lang="pl-PL" dirty="0"/>
          </a:p>
          <a:p>
            <a:endParaRPr lang="pl-PL" b="1" dirty="0"/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1D0E6FF1-EF5C-4D80-E435-30D09E0E7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1537" y="4041076"/>
            <a:ext cx="2686050" cy="2034235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FA0DDF9B-7C05-8FDA-3F26-F5AAF26D6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1537" y="1837274"/>
            <a:ext cx="2686050" cy="2030915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89EF731-32CC-8972-B1EA-312826A168C8}"/>
              </a:ext>
            </a:extLst>
          </p:cNvPr>
          <p:cNvSpPr txBox="1"/>
          <p:nvPr/>
        </p:nvSpPr>
        <p:spPr>
          <a:xfrm>
            <a:off x="8580926" y="777108"/>
            <a:ext cx="34272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dirty="0"/>
              <a:t>New </a:t>
            </a:r>
            <a:r>
              <a:rPr lang="pl-PL" sz="1800" dirty="0" err="1"/>
              <a:t>kind</a:t>
            </a:r>
            <a:r>
              <a:rPr lang="pl-PL" sz="1800" dirty="0"/>
              <a:t> of </a:t>
            </a:r>
            <a:r>
              <a:rPr lang="pl-PL" sz="1800" dirty="0" err="1"/>
              <a:t>catcher</a:t>
            </a:r>
            <a:r>
              <a:rPr lang="pl-PL" sz="1800" dirty="0"/>
              <a:t> materials – </a:t>
            </a:r>
            <a:r>
              <a:rPr lang="pl-PL" sz="1800" dirty="0" err="1"/>
              <a:t>e.g</a:t>
            </a:r>
            <a:r>
              <a:rPr lang="pl-PL" sz="1800" dirty="0"/>
              <a:t> „</a:t>
            </a:r>
            <a:r>
              <a:rPr lang="pl-PL" sz="1800" dirty="0" err="1"/>
              <a:t>fiber</a:t>
            </a:r>
            <a:r>
              <a:rPr lang="pl-PL" sz="1800" dirty="0"/>
              <a:t> </a:t>
            </a:r>
            <a:r>
              <a:rPr lang="pl-PL" sz="1800" dirty="0" err="1"/>
              <a:t>cloth</a:t>
            </a:r>
            <a:r>
              <a:rPr lang="pl-PL" sz="1800" dirty="0"/>
              <a:t>” </a:t>
            </a:r>
            <a:r>
              <a:rPr lang="pl-PL" sz="1800" dirty="0" err="1"/>
              <a:t>suitable</a:t>
            </a:r>
            <a:r>
              <a:rPr lang="pl-PL" sz="1800" dirty="0"/>
              <a:t> for high-rep </a:t>
            </a:r>
            <a:r>
              <a:rPr lang="pl-PL" sz="1800" dirty="0" err="1"/>
              <a:t>experiments</a:t>
            </a:r>
            <a:endParaRPr lang="pl-PL" dirty="0"/>
          </a:p>
        </p:txBody>
      </p:sp>
      <p:pic>
        <p:nvPicPr>
          <p:cNvPr id="17" name="Obraz 16" descr="Obraz zawierający zrzut ekranu, modelowanie 3D, Animacja, Oprogramowanie gier wideo&#10;&#10;Zawartość wygenerowana przez AI może być niepoprawna.">
            <a:extLst>
              <a:ext uri="{FF2B5EF4-FFF2-40B4-BE49-F238E27FC236}">
                <a16:creationId xmlns:a16="http://schemas.microsoft.com/office/drawing/2014/main" id="{B117798B-F572-A251-6E40-3381430E5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6" r="35161"/>
          <a:stretch>
            <a:fillRect/>
          </a:stretch>
        </p:blipFill>
        <p:spPr>
          <a:xfrm>
            <a:off x="4329052" y="1527040"/>
            <a:ext cx="4026302" cy="4717442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27AA16F-33C5-96D7-4147-8CB56F8249AB}"/>
              </a:ext>
            </a:extLst>
          </p:cNvPr>
          <p:cNvSpPr txBox="1"/>
          <p:nvPr/>
        </p:nvSpPr>
        <p:spPr>
          <a:xfrm>
            <a:off x="4141579" y="777108"/>
            <a:ext cx="4401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dirty="0" err="1"/>
              <a:t>Cavity</a:t>
            </a:r>
            <a:r>
              <a:rPr lang="pl-PL" sz="1800" dirty="0"/>
              <a:t> </a:t>
            </a:r>
            <a:r>
              <a:rPr lang="pl-PL" sz="1800" dirty="0" err="1"/>
              <a:t>Pressure</a:t>
            </a:r>
            <a:r>
              <a:rPr lang="pl-PL" sz="1800" dirty="0"/>
              <a:t> Acceleration in </a:t>
            </a:r>
            <a:r>
              <a:rPr lang="pl-PL" sz="1800" dirty="0" err="1"/>
              <a:t>pitcher-catcher</a:t>
            </a:r>
            <a:r>
              <a:rPr lang="pl-PL" dirty="0" err="1"/>
              <a:t>-based</a:t>
            </a:r>
            <a:r>
              <a:rPr lang="pl-PL" sz="1800" dirty="0"/>
              <a:t> proton-</a:t>
            </a:r>
            <a:r>
              <a:rPr lang="pl-PL" sz="1800" dirty="0" err="1"/>
              <a:t>boron</a:t>
            </a:r>
            <a:r>
              <a:rPr lang="pl-PL" sz="1800" dirty="0"/>
              <a:t>  </a:t>
            </a:r>
            <a:r>
              <a:rPr lang="pl-PL" sz="1800" dirty="0" err="1"/>
              <a:t>experiment</a:t>
            </a:r>
            <a:endParaRPr lang="pl-PL" dirty="0"/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7E8DEAEC-015E-1549-FEEB-A6C2069EA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r="12060"/>
          <a:stretch/>
        </p:blipFill>
        <p:spPr bwMode="auto">
          <a:xfrm>
            <a:off x="242336" y="3285733"/>
            <a:ext cx="3737755" cy="279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E93E6EA8-ED54-6ED5-A8E0-D5B33CDE7DF0}"/>
                  </a:ext>
                </a:extLst>
              </p:cNvPr>
              <p:cNvSpPr txBox="1"/>
              <p:nvPr/>
            </p:nvSpPr>
            <p:spPr>
              <a:xfrm>
                <a:off x="98063" y="1630610"/>
                <a:ext cx="4026302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l-PL" sz="1800" b="1" dirty="0"/>
                  <a:t>L4n laser system: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=300</m:t>
                    </m:r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pl-PL" sz="1800" b="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pl-PL" sz="18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sz="1800" i="1" dirty="0" smtClean="0">
                        <a:latin typeface="Cambria Math" panose="02040503050406030204" pitchFamily="18" charset="0"/>
                      </a:rPr>
                      <m:t>&lt;1</m:t>
                    </m:r>
                    <m:r>
                      <a:rPr lang="pl-PL" sz="1800" i="1" dirty="0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pl-PL" sz="1800" b="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pl-PL" sz="1800" dirty="0" err="1"/>
                  <a:t>focal</a:t>
                </a:r>
                <a:r>
                  <a:rPr lang="pl-PL" sz="1800" dirty="0"/>
                  <a:t> spot </a:t>
                </a:r>
                <a:r>
                  <a:rPr lang="pl-PL" sz="1800" dirty="0" err="1"/>
                  <a:t>diameter</a:t>
                </a:r>
                <a:r>
                  <a:rPr lang="pl-PL" sz="1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l-PL" sz="18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pl-PL" sz="1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pl-PL" sz="18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pl-PL" sz="1800" b="0" i="0" dirty="0">
                  <a:latin typeface="Cambria Math" panose="020405030504060302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=527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endParaRPr lang="pl-PL" dirty="0"/>
              </a:p>
            </p:txBody>
          </p:sp>
        </mc:Choice>
        <mc:Fallback xmlns=""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E93E6EA8-ED54-6ED5-A8E0-D5B33CDE7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63" y="1630610"/>
                <a:ext cx="4026302" cy="1477328"/>
              </a:xfrm>
              <a:prstGeom prst="rect">
                <a:avLst/>
              </a:prstGeom>
              <a:blipFill>
                <a:blip r:embed="rId6"/>
                <a:stretch>
                  <a:fillRect l="-1210" t="-2058" b="-370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6" descr="ELI Beamlines – Dolní Břežany">
            <a:extLst>
              <a:ext uri="{FF2B5EF4-FFF2-40B4-BE49-F238E27FC236}">
                <a16:creationId xmlns:a16="http://schemas.microsoft.com/office/drawing/2014/main" id="{E81DC507-D9D0-F336-7E22-9D490135F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072" y="941495"/>
            <a:ext cx="1151456" cy="5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D04992C-941E-9368-75D2-1947F2B3E2E5}"/>
              </a:ext>
            </a:extLst>
          </p:cNvPr>
          <p:cNvSpPr/>
          <p:nvPr/>
        </p:nvSpPr>
        <p:spPr>
          <a:xfrm>
            <a:off x="6489291" y="1837274"/>
            <a:ext cx="619432" cy="338365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8468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18B57-3441-327C-3408-37AF94FC2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268C105-AFB1-7500-21E8-DD380DF49E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747CFA-6D0E-C818-9B58-A9E7C1090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26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D98B2B6-91D1-A3CC-B3F5-8502341524E0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95C48EB5-C510-D46D-052A-DF779676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FBF9F71-B65B-B90B-7B42-5773BA3C6431}"/>
              </a:ext>
            </a:extLst>
          </p:cNvPr>
          <p:cNvSpPr txBox="1"/>
          <p:nvPr/>
        </p:nvSpPr>
        <p:spPr>
          <a:xfrm>
            <a:off x="-116731" y="136525"/>
            <a:ext cx="12425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3</a:t>
            </a:r>
            <a:r>
              <a:rPr lang="pl-PL" dirty="0"/>
              <a:t>. </a:t>
            </a:r>
            <a:r>
              <a:rPr lang="pl-PL" b="1" dirty="0" err="1"/>
              <a:t>Experimental</a:t>
            </a:r>
            <a:r>
              <a:rPr lang="pl-PL" b="1" dirty="0"/>
              <a:t> design - proton-</a:t>
            </a:r>
            <a:r>
              <a:rPr lang="pl-PL" b="1" dirty="0" err="1"/>
              <a:t>boron</a:t>
            </a:r>
            <a:r>
              <a:rPr lang="pl-PL" b="1" dirty="0"/>
              <a:t> </a:t>
            </a:r>
            <a:r>
              <a:rPr lang="pl-PL" b="1" dirty="0" err="1"/>
              <a:t>fusion</a:t>
            </a:r>
            <a:r>
              <a:rPr lang="pl-PL" b="1" dirty="0"/>
              <a:t> in </a:t>
            </a:r>
            <a:r>
              <a:rPr lang="pl-PL" b="1" dirty="0" err="1"/>
              <a:t>pitcher-catcher</a:t>
            </a:r>
            <a:r>
              <a:rPr lang="pl-PL" b="1" dirty="0"/>
              <a:t> </a:t>
            </a:r>
            <a:r>
              <a:rPr lang="pl-PL" b="1" dirty="0" err="1"/>
              <a:t>configuration</a:t>
            </a:r>
            <a:r>
              <a:rPr lang="pl-PL" b="1" dirty="0"/>
              <a:t> </a:t>
            </a:r>
            <a:r>
              <a:rPr lang="pl-PL" b="1" dirty="0" err="1"/>
              <a:t>at</a:t>
            </a:r>
            <a:r>
              <a:rPr lang="pl-PL" b="1" dirty="0"/>
              <a:t> ELI </a:t>
            </a:r>
            <a:r>
              <a:rPr lang="pl-PL" b="1" dirty="0" err="1"/>
              <a:t>Beamlines</a:t>
            </a:r>
            <a:r>
              <a:rPr lang="pl-PL" b="1" dirty="0"/>
              <a:t> L4n laser system</a:t>
            </a:r>
            <a:endParaRPr lang="pl-PL" dirty="0"/>
          </a:p>
          <a:p>
            <a:pPr algn="ctr"/>
            <a:endParaRPr lang="en-US" dirty="0"/>
          </a:p>
          <a:p>
            <a:endParaRPr lang="pl-PL" dirty="0"/>
          </a:p>
          <a:p>
            <a:endParaRPr lang="pl-PL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BDAA9AA4-27F6-CD12-532B-549859D0ACFB}"/>
                  </a:ext>
                </a:extLst>
              </p:cNvPr>
              <p:cNvSpPr txBox="1"/>
              <p:nvPr/>
            </p:nvSpPr>
            <p:spPr>
              <a:xfrm>
                <a:off x="127559" y="792023"/>
                <a:ext cx="4026302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l-PL" sz="1800" b="1" dirty="0"/>
                  <a:t>L4n laser system: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=300</m:t>
                    </m:r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pl-PL" sz="1800" b="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pl-PL" sz="18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sz="1800" i="1" dirty="0" smtClean="0">
                        <a:latin typeface="Cambria Math" panose="02040503050406030204" pitchFamily="18" charset="0"/>
                      </a:rPr>
                      <m:t>&lt;1</m:t>
                    </m:r>
                    <m:r>
                      <a:rPr lang="pl-PL" sz="1800" i="1" dirty="0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pl-PL" sz="1800" b="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pl-PL" sz="1800" dirty="0" err="1"/>
                  <a:t>focal</a:t>
                </a:r>
                <a:r>
                  <a:rPr lang="pl-PL" sz="1800" dirty="0"/>
                  <a:t> spot </a:t>
                </a:r>
                <a:r>
                  <a:rPr lang="pl-PL" sz="1800" dirty="0" err="1"/>
                  <a:t>diameter</a:t>
                </a:r>
                <a:r>
                  <a:rPr lang="pl-PL" sz="1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l-PL" sz="18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pl-PL" sz="1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pl-PL" sz="18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pl-PL" sz="1800" b="0" i="0" dirty="0">
                  <a:latin typeface="Cambria Math" panose="020405030504060302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=527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endParaRPr lang="pl-PL" dirty="0"/>
              </a:p>
            </p:txBody>
          </p:sp>
        </mc:Choice>
        <mc:Fallback xmlns=""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BDAA9AA4-27F6-CD12-532B-549859D0A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59" y="792023"/>
                <a:ext cx="4026302" cy="1477328"/>
              </a:xfrm>
              <a:prstGeom prst="rect">
                <a:avLst/>
              </a:prstGeom>
              <a:blipFill>
                <a:blip r:embed="rId2"/>
                <a:stretch>
                  <a:fillRect l="-1364" t="-2479" b="-4132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az 4">
            <a:extLst>
              <a:ext uri="{FF2B5EF4-FFF2-40B4-BE49-F238E27FC236}">
                <a16:creationId xmlns:a16="http://schemas.microsoft.com/office/drawing/2014/main" id="{B67889A3-227C-2617-8B6C-5F0E89805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521" y="792023"/>
            <a:ext cx="7640232" cy="5286011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0F57969E-39DB-809D-9650-9B7DE4D256ED}"/>
                  </a:ext>
                </a:extLst>
              </p:cNvPr>
              <p:cNvSpPr txBox="1"/>
              <p:nvPr/>
            </p:nvSpPr>
            <p:spPr>
              <a:xfrm>
                <a:off x="127559" y="4260383"/>
                <a:ext cx="4026302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l-PL" sz="1800" b="1" dirty="0"/>
                  <a:t>New materials: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pl-PL" dirty="0" err="1"/>
                  <a:t>Thin</a:t>
                </a:r>
                <a:r>
                  <a:rPr lang="pl-PL" dirty="0"/>
                  <a:t> </a:t>
                </a:r>
                <a:r>
                  <a:rPr lang="pl-PL" dirty="0" err="1"/>
                  <a:t>boron</a:t>
                </a:r>
                <a:r>
                  <a:rPr lang="pl-PL" dirty="0"/>
                  <a:t> </a:t>
                </a:r>
                <a:r>
                  <a:rPr lang="pl-PL" dirty="0" err="1"/>
                  <a:t>catchers</a:t>
                </a:r>
                <a:r>
                  <a:rPr lang="pl-PL" dirty="0"/>
                  <a:t> (down to </a:t>
                </a: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pl-PL" dirty="0"/>
                  <a:t>): </a:t>
                </a:r>
                <a:r>
                  <a:rPr lang="pl-PL" altLang="pl-PL" dirty="0">
                    <a:latin typeface="Calibri" panose="020F0502020204030204" pitchFamily="34" charset="0"/>
                    <a:cs typeface="Calibri" panose="020F0502020204030204" pitchFamily="34" charset="0"/>
                  </a:rPr>
                  <a:t>64,1% H3BO3 + 20,8% </a:t>
                </a:r>
                <a:r>
                  <a:rPr lang="pl-PL" altLang="pl-PL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ethylenamine</a:t>
                </a:r>
                <a:endParaRPr lang="pl-PL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pl-PL" dirty="0" err="1"/>
                  <a:t>Deuterated</a:t>
                </a:r>
                <a:r>
                  <a:rPr lang="pl-PL" dirty="0"/>
                  <a:t> </a:t>
                </a:r>
                <a:r>
                  <a:rPr lang="pl-PL" dirty="0" err="1"/>
                  <a:t>ammonia-borane</a:t>
                </a:r>
                <a:r>
                  <a:rPr lang="pl-PL" dirty="0"/>
                  <a:t>: </a:t>
                </a:r>
                <a:r>
                  <a:rPr lang="pl-PL" b="1" dirty="0"/>
                  <a:t>BD₆N</a:t>
                </a:r>
                <a:endParaRPr lang="pl-PL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pl-PL" dirty="0"/>
              </a:p>
            </p:txBody>
          </p:sp>
        </mc:Choice>
        <mc:Fallback xmlns="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0F57969E-39DB-809D-9650-9B7DE4D25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59" y="4260383"/>
                <a:ext cx="4026302" cy="1477328"/>
              </a:xfrm>
              <a:prstGeom prst="rect">
                <a:avLst/>
              </a:prstGeom>
              <a:blipFill>
                <a:blip r:embed="rId4"/>
                <a:stretch>
                  <a:fillRect l="-1364" t="-2479" r="-1212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ole tekstowe 8">
            <a:extLst>
              <a:ext uri="{FF2B5EF4-FFF2-40B4-BE49-F238E27FC236}">
                <a16:creationId xmlns:a16="http://schemas.microsoft.com/office/drawing/2014/main" id="{7CCBF997-F896-22D0-13FF-00D806ADE645}"/>
              </a:ext>
            </a:extLst>
          </p:cNvPr>
          <p:cNvSpPr txBox="1"/>
          <p:nvPr/>
        </p:nvSpPr>
        <p:spPr>
          <a:xfrm>
            <a:off x="127559" y="2229058"/>
            <a:ext cx="40263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800" b="1" dirty="0"/>
              <a:t>Additional diagnostics: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err="1"/>
              <a:t>Electron</a:t>
            </a:r>
            <a:r>
              <a:rPr lang="pl-PL" dirty="0"/>
              <a:t> </a:t>
            </a:r>
            <a:r>
              <a:rPr lang="pl-PL" dirty="0" err="1"/>
              <a:t>spectrometer</a:t>
            </a: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Second TPS unit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Neutron </a:t>
            </a:r>
            <a:r>
              <a:rPr lang="pl-PL" dirty="0" err="1"/>
              <a:t>time</a:t>
            </a:r>
            <a:r>
              <a:rPr lang="pl-PL" dirty="0"/>
              <a:t>-of-</a:t>
            </a:r>
            <a:r>
              <a:rPr lang="pl-PL" dirty="0" err="1"/>
              <a:t>flight</a:t>
            </a: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Advanced </a:t>
            </a:r>
            <a:r>
              <a:rPr lang="pl-PL" dirty="0" err="1"/>
              <a:t>ion</a:t>
            </a:r>
            <a:r>
              <a:rPr lang="pl-PL" dirty="0"/>
              <a:t> </a:t>
            </a:r>
            <a:r>
              <a:rPr lang="pl-PL" dirty="0" err="1"/>
              <a:t>time</a:t>
            </a:r>
            <a:r>
              <a:rPr lang="pl-PL" dirty="0"/>
              <a:t>-of-</a:t>
            </a:r>
            <a:r>
              <a:rPr lang="pl-PL" dirty="0" err="1"/>
              <a:t>flight</a:t>
            </a:r>
            <a:r>
              <a:rPr lang="pl-PL" dirty="0"/>
              <a:t> </a:t>
            </a:r>
            <a:r>
              <a:rPr lang="pl-PL" dirty="0" err="1"/>
              <a:t>detectors</a:t>
            </a: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err="1"/>
              <a:t>HPGe</a:t>
            </a: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X-</a:t>
            </a:r>
            <a:r>
              <a:rPr lang="pl-PL" dirty="0" err="1"/>
              <a:t>ray</a:t>
            </a:r>
            <a:r>
              <a:rPr lang="pl-PL" dirty="0"/>
              <a:t> </a:t>
            </a:r>
            <a:r>
              <a:rPr lang="pl-PL" dirty="0" err="1"/>
              <a:t>detectors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4455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88E9F-D89C-12E5-16FE-707E1DAC9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2B9E4B1-EFF8-B35E-E804-D50E91F9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75C2155-9DF7-720B-66E3-71E82D90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27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9F67513-51BA-791B-C176-D1BA91544276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819FDFEC-1AC6-3D29-AF6B-A5A821913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EB18498-414C-6C02-7D0D-06DE42CAB394}"/>
              </a:ext>
            </a:extLst>
          </p:cNvPr>
          <p:cNvSpPr txBox="1"/>
          <p:nvPr/>
        </p:nvSpPr>
        <p:spPr>
          <a:xfrm>
            <a:off x="-116731" y="136525"/>
            <a:ext cx="12425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3</a:t>
            </a:r>
            <a:r>
              <a:rPr lang="pl-PL" dirty="0"/>
              <a:t>. </a:t>
            </a:r>
            <a:r>
              <a:rPr lang="pl-PL" b="1" dirty="0" err="1"/>
              <a:t>Experimental</a:t>
            </a:r>
            <a:r>
              <a:rPr lang="pl-PL" b="1" dirty="0"/>
              <a:t> design - proton-</a:t>
            </a:r>
            <a:r>
              <a:rPr lang="pl-PL" b="1" dirty="0" err="1"/>
              <a:t>boron</a:t>
            </a:r>
            <a:r>
              <a:rPr lang="pl-PL" b="1" dirty="0"/>
              <a:t> </a:t>
            </a:r>
            <a:r>
              <a:rPr lang="pl-PL" b="1" dirty="0" err="1"/>
              <a:t>fusion</a:t>
            </a:r>
            <a:r>
              <a:rPr lang="pl-PL" b="1" dirty="0"/>
              <a:t> in </a:t>
            </a:r>
            <a:r>
              <a:rPr lang="pl-PL" b="1" dirty="0" err="1"/>
              <a:t>pitcher-catcher</a:t>
            </a:r>
            <a:r>
              <a:rPr lang="pl-PL" b="1" dirty="0"/>
              <a:t> </a:t>
            </a:r>
            <a:r>
              <a:rPr lang="pl-PL" b="1" dirty="0" err="1"/>
              <a:t>configuration</a:t>
            </a:r>
            <a:r>
              <a:rPr lang="pl-PL" b="1" dirty="0"/>
              <a:t> </a:t>
            </a:r>
            <a:r>
              <a:rPr lang="pl-PL" b="1" dirty="0" err="1"/>
              <a:t>at</a:t>
            </a:r>
            <a:r>
              <a:rPr lang="pl-PL" b="1" dirty="0"/>
              <a:t> ELI </a:t>
            </a:r>
            <a:r>
              <a:rPr lang="pl-PL" b="1" dirty="0" err="1"/>
              <a:t>Beamlines</a:t>
            </a:r>
            <a:r>
              <a:rPr lang="pl-PL" b="1" dirty="0"/>
              <a:t> L4n laser system</a:t>
            </a:r>
            <a:endParaRPr lang="pl-PL" dirty="0"/>
          </a:p>
          <a:p>
            <a:pPr algn="ctr"/>
            <a:endParaRPr lang="en-US" dirty="0"/>
          </a:p>
          <a:p>
            <a:endParaRPr lang="pl-PL" dirty="0"/>
          </a:p>
          <a:p>
            <a:endParaRPr lang="pl-PL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47403465-1758-4BA7-FBF9-2DD0499B63C2}"/>
                  </a:ext>
                </a:extLst>
              </p:cNvPr>
              <p:cNvSpPr txBox="1"/>
              <p:nvPr/>
            </p:nvSpPr>
            <p:spPr>
              <a:xfrm>
                <a:off x="127559" y="792023"/>
                <a:ext cx="4026302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l-PL" sz="1800" b="1" dirty="0"/>
                  <a:t>L4n laser system: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=300</m:t>
                    </m:r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pl-PL" sz="1800" b="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pl-PL" sz="18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sz="1800" i="1" dirty="0" smtClean="0">
                        <a:latin typeface="Cambria Math" panose="02040503050406030204" pitchFamily="18" charset="0"/>
                      </a:rPr>
                      <m:t>&lt;1</m:t>
                    </m:r>
                    <m:r>
                      <a:rPr lang="pl-PL" sz="1800" i="1" dirty="0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pl-PL" sz="1800" b="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pl-PL" sz="1800" dirty="0" err="1"/>
                  <a:t>focal</a:t>
                </a:r>
                <a:r>
                  <a:rPr lang="pl-PL" sz="1800" dirty="0"/>
                  <a:t> spot </a:t>
                </a:r>
                <a:r>
                  <a:rPr lang="pl-PL" sz="1800" dirty="0" err="1"/>
                  <a:t>diameter</a:t>
                </a:r>
                <a:r>
                  <a:rPr lang="pl-PL" sz="1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l-PL" sz="18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pl-PL" sz="1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pl-PL" sz="18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pl-PL" sz="1800" b="0" i="0" dirty="0">
                  <a:latin typeface="Cambria Math" panose="020405030504060302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=527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endParaRPr lang="pl-PL" dirty="0"/>
              </a:p>
            </p:txBody>
          </p:sp>
        </mc:Choice>
        <mc:Fallback xmlns=""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47403465-1758-4BA7-FBF9-2DD0499B6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59" y="792023"/>
                <a:ext cx="4026302" cy="1477328"/>
              </a:xfrm>
              <a:prstGeom prst="rect">
                <a:avLst/>
              </a:prstGeom>
              <a:blipFill>
                <a:blip r:embed="rId2"/>
                <a:stretch>
                  <a:fillRect l="-1364" t="-2479" b="-4132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az 4">
            <a:extLst>
              <a:ext uri="{FF2B5EF4-FFF2-40B4-BE49-F238E27FC236}">
                <a16:creationId xmlns:a16="http://schemas.microsoft.com/office/drawing/2014/main" id="{5B01C688-4BB3-76BC-7DC3-D603A2157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521" y="792023"/>
            <a:ext cx="7640232" cy="5286011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69DCB981-D451-AAA1-0950-3302965ECDE5}"/>
                  </a:ext>
                </a:extLst>
              </p:cNvPr>
              <p:cNvSpPr txBox="1"/>
              <p:nvPr/>
            </p:nvSpPr>
            <p:spPr>
              <a:xfrm>
                <a:off x="127559" y="4260383"/>
                <a:ext cx="4026302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l-PL" sz="1800" b="1" dirty="0"/>
                  <a:t>New materials: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pl-PL" dirty="0" err="1"/>
                  <a:t>Thin</a:t>
                </a:r>
                <a:r>
                  <a:rPr lang="pl-PL" dirty="0"/>
                  <a:t> </a:t>
                </a:r>
                <a:r>
                  <a:rPr lang="pl-PL" dirty="0" err="1"/>
                  <a:t>boron</a:t>
                </a:r>
                <a:r>
                  <a:rPr lang="pl-PL" dirty="0"/>
                  <a:t> </a:t>
                </a:r>
                <a:r>
                  <a:rPr lang="pl-PL" dirty="0" err="1"/>
                  <a:t>catchers</a:t>
                </a:r>
                <a:r>
                  <a:rPr lang="pl-PL" dirty="0"/>
                  <a:t> (down to </a:t>
                </a: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pl-PL" dirty="0"/>
                  <a:t>): </a:t>
                </a:r>
                <a:r>
                  <a:rPr lang="pl-PL" altLang="pl-PL" dirty="0">
                    <a:latin typeface="Calibri" panose="020F0502020204030204" pitchFamily="34" charset="0"/>
                    <a:cs typeface="Calibri" panose="020F0502020204030204" pitchFamily="34" charset="0"/>
                  </a:rPr>
                  <a:t>64,1% H3BO3 + 20,8% </a:t>
                </a:r>
                <a:r>
                  <a:rPr lang="pl-PL" altLang="pl-PL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ethylenamine</a:t>
                </a:r>
                <a:endParaRPr lang="pl-PL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pl-PL" dirty="0" err="1"/>
                  <a:t>Deuterated</a:t>
                </a:r>
                <a:r>
                  <a:rPr lang="pl-PL" dirty="0"/>
                  <a:t> </a:t>
                </a:r>
                <a:r>
                  <a:rPr lang="pl-PL" dirty="0" err="1"/>
                  <a:t>ammonia-borane</a:t>
                </a:r>
                <a:r>
                  <a:rPr lang="pl-PL" dirty="0"/>
                  <a:t>: </a:t>
                </a:r>
                <a:r>
                  <a:rPr lang="pl-PL" b="1" dirty="0"/>
                  <a:t>BD₆N</a:t>
                </a:r>
                <a:endParaRPr lang="pl-PL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pl-PL" dirty="0"/>
              </a:p>
            </p:txBody>
          </p:sp>
        </mc:Choice>
        <mc:Fallback xmlns="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69DCB981-D451-AAA1-0950-3302965EC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59" y="4260383"/>
                <a:ext cx="4026302" cy="1477328"/>
              </a:xfrm>
              <a:prstGeom prst="rect">
                <a:avLst/>
              </a:prstGeom>
              <a:blipFill>
                <a:blip r:embed="rId4"/>
                <a:stretch>
                  <a:fillRect l="-1364" t="-2479" r="-1212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ole tekstowe 8">
            <a:extLst>
              <a:ext uri="{FF2B5EF4-FFF2-40B4-BE49-F238E27FC236}">
                <a16:creationId xmlns:a16="http://schemas.microsoft.com/office/drawing/2014/main" id="{393E4B69-F44F-74B6-7FA0-1CC3152F2506}"/>
              </a:ext>
            </a:extLst>
          </p:cNvPr>
          <p:cNvSpPr txBox="1"/>
          <p:nvPr/>
        </p:nvSpPr>
        <p:spPr>
          <a:xfrm>
            <a:off x="127559" y="2229058"/>
            <a:ext cx="40263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800" b="1" dirty="0"/>
              <a:t>Additional diagnostics: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err="1"/>
              <a:t>Electron</a:t>
            </a:r>
            <a:r>
              <a:rPr lang="pl-PL" dirty="0"/>
              <a:t> </a:t>
            </a:r>
            <a:r>
              <a:rPr lang="pl-PL" dirty="0" err="1"/>
              <a:t>spectrometer</a:t>
            </a: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Second TPS unit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Neutron </a:t>
            </a:r>
            <a:r>
              <a:rPr lang="pl-PL" dirty="0" err="1"/>
              <a:t>time</a:t>
            </a:r>
            <a:r>
              <a:rPr lang="pl-PL" dirty="0"/>
              <a:t>-of-</a:t>
            </a:r>
            <a:r>
              <a:rPr lang="pl-PL" dirty="0" err="1"/>
              <a:t>flight</a:t>
            </a: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Advanced </a:t>
            </a:r>
            <a:r>
              <a:rPr lang="pl-PL" dirty="0" err="1"/>
              <a:t>ion</a:t>
            </a:r>
            <a:r>
              <a:rPr lang="pl-PL" dirty="0"/>
              <a:t> </a:t>
            </a:r>
            <a:r>
              <a:rPr lang="pl-PL" dirty="0" err="1"/>
              <a:t>time</a:t>
            </a:r>
            <a:r>
              <a:rPr lang="pl-PL" dirty="0"/>
              <a:t>-of-</a:t>
            </a:r>
            <a:r>
              <a:rPr lang="pl-PL" dirty="0" err="1"/>
              <a:t>flight</a:t>
            </a:r>
            <a:r>
              <a:rPr lang="pl-PL" dirty="0"/>
              <a:t> </a:t>
            </a:r>
            <a:r>
              <a:rPr lang="pl-PL" dirty="0" err="1"/>
              <a:t>detectors</a:t>
            </a: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err="1"/>
              <a:t>HPGe</a:t>
            </a: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X-</a:t>
            </a:r>
            <a:r>
              <a:rPr lang="pl-PL" dirty="0" err="1"/>
              <a:t>ray</a:t>
            </a:r>
            <a:r>
              <a:rPr lang="pl-PL" dirty="0"/>
              <a:t> </a:t>
            </a:r>
            <a:r>
              <a:rPr lang="pl-PL" dirty="0" err="1"/>
              <a:t>detectors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05901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590BA-1894-6A3B-16B3-8AF3E598C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6093454-1655-C7D3-7003-1C91F92E9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65E9A18-011A-0484-4108-3F09B31D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28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C162967-44EB-6A72-284A-92C416507063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EA8D22D7-1875-882E-1F77-A67CAC98D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7A552CD-669F-725E-23ED-3DEB3F2A11A4}"/>
              </a:ext>
            </a:extLst>
          </p:cNvPr>
          <p:cNvSpPr txBox="1"/>
          <p:nvPr/>
        </p:nvSpPr>
        <p:spPr>
          <a:xfrm>
            <a:off x="-116731" y="136525"/>
            <a:ext cx="12425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3</a:t>
            </a:r>
            <a:r>
              <a:rPr lang="pl-PL" dirty="0"/>
              <a:t>. </a:t>
            </a:r>
            <a:r>
              <a:rPr lang="pl-PL" b="1" dirty="0" err="1"/>
              <a:t>Experimental</a:t>
            </a:r>
            <a:r>
              <a:rPr lang="pl-PL" b="1" dirty="0"/>
              <a:t> design - proton-</a:t>
            </a:r>
            <a:r>
              <a:rPr lang="pl-PL" b="1" dirty="0" err="1"/>
              <a:t>boron</a:t>
            </a:r>
            <a:r>
              <a:rPr lang="pl-PL" b="1" dirty="0"/>
              <a:t> </a:t>
            </a:r>
            <a:r>
              <a:rPr lang="pl-PL" b="1" dirty="0" err="1"/>
              <a:t>fusion</a:t>
            </a:r>
            <a:r>
              <a:rPr lang="pl-PL" b="1" dirty="0"/>
              <a:t> in </a:t>
            </a:r>
            <a:r>
              <a:rPr lang="pl-PL" b="1" dirty="0" err="1"/>
              <a:t>pitcher-catcher</a:t>
            </a:r>
            <a:r>
              <a:rPr lang="pl-PL" b="1" dirty="0"/>
              <a:t> </a:t>
            </a:r>
            <a:r>
              <a:rPr lang="pl-PL" b="1" dirty="0" err="1"/>
              <a:t>configuration</a:t>
            </a:r>
            <a:r>
              <a:rPr lang="pl-PL" b="1" dirty="0"/>
              <a:t> </a:t>
            </a:r>
            <a:r>
              <a:rPr lang="pl-PL" b="1" dirty="0" err="1"/>
              <a:t>at</a:t>
            </a:r>
            <a:r>
              <a:rPr lang="pl-PL" b="1" dirty="0"/>
              <a:t> ELI </a:t>
            </a:r>
            <a:r>
              <a:rPr lang="pl-PL" b="1" dirty="0" err="1"/>
              <a:t>Beamlines</a:t>
            </a:r>
            <a:r>
              <a:rPr lang="pl-PL" b="1" dirty="0"/>
              <a:t> L4n laser system</a:t>
            </a:r>
            <a:endParaRPr lang="pl-PL" dirty="0"/>
          </a:p>
          <a:p>
            <a:pPr algn="ctr"/>
            <a:endParaRPr lang="en-US" dirty="0"/>
          </a:p>
          <a:p>
            <a:endParaRPr lang="pl-PL" dirty="0"/>
          </a:p>
          <a:p>
            <a:endParaRPr lang="pl-PL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18EDA3D-04F6-3950-D27E-F3CB555B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521" y="792023"/>
            <a:ext cx="7640232" cy="5286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4073C18-8869-6726-884A-6B6E526FFD92}"/>
              </a:ext>
            </a:extLst>
          </p:cNvPr>
          <p:cNvSpPr txBox="1"/>
          <p:nvPr/>
        </p:nvSpPr>
        <p:spPr>
          <a:xfrm>
            <a:off x="4693365" y="841572"/>
            <a:ext cx="3795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err="1">
                <a:solidFill>
                  <a:srgbClr val="C00000"/>
                </a:solidFill>
              </a:rPr>
              <a:t>talks</a:t>
            </a:r>
            <a:r>
              <a:rPr lang="pl-PL" b="1" i="1" dirty="0">
                <a:solidFill>
                  <a:srgbClr val="C00000"/>
                </a:solidFill>
              </a:rPr>
              <a:t> of: </a:t>
            </a:r>
          </a:p>
          <a:p>
            <a:r>
              <a:rPr lang="pl-PL" b="1" i="1" dirty="0">
                <a:solidFill>
                  <a:srgbClr val="C00000"/>
                </a:solidFill>
              </a:rPr>
              <a:t>M. </a:t>
            </a:r>
            <a:r>
              <a:rPr lang="pl-PL" b="1" i="1" dirty="0" err="1">
                <a:solidFill>
                  <a:srgbClr val="C00000"/>
                </a:solidFill>
              </a:rPr>
              <a:t>Manojlovic</a:t>
            </a:r>
            <a:endParaRPr lang="pl-PL" b="1" i="1" dirty="0">
              <a:solidFill>
                <a:srgbClr val="C00000"/>
              </a:solidFill>
            </a:endParaRPr>
          </a:p>
          <a:p>
            <a:r>
              <a:rPr lang="pl-PL" b="1" i="1" dirty="0">
                <a:solidFill>
                  <a:srgbClr val="C00000"/>
                </a:solidFill>
              </a:rPr>
              <a:t>G. </a:t>
            </a:r>
            <a:r>
              <a:rPr lang="pl-PL" b="1" i="1" dirty="0" err="1">
                <a:solidFill>
                  <a:srgbClr val="C00000"/>
                </a:solidFill>
              </a:rPr>
              <a:t>Lastovicka-Medin</a:t>
            </a:r>
            <a:endParaRPr lang="pl-PL" b="1" i="1" dirty="0">
              <a:solidFill>
                <a:srgbClr val="C00000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521E3A5-9398-0D59-071D-AFE59494D96A}"/>
              </a:ext>
            </a:extLst>
          </p:cNvPr>
          <p:cNvSpPr/>
          <p:nvPr/>
        </p:nvSpPr>
        <p:spPr>
          <a:xfrm>
            <a:off x="5314949" y="2271252"/>
            <a:ext cx="603251" cy="24580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92AF595-B761-2597-040B-3BFE31CD51ED}"/>
              </a:ext>
            </a:extLst>
          </p:cNvPr>
          <p:cNvSpPr/>
          <p:nvPr/>
        </p:nvSpPr>
        <p:spPr>
          <a:xfrm>
            <a:off x="9029699" y="1115023"/>
            <a:ext cx="603251" cy="24580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B5D7AD47-14AF-1602-2308-4D57E36A0589}"/>
                  </a:ext>
                </a:extLst>
              </p:cNvPr>
              <p:cNvSpPr txBox="1"/>
              <p:nvPr/>
            </p:nvSpPr>
            <p:spPr>
              <a:xfrm>
                <a:off x="127559" y="792023"/>
                <a:ext cx="4026302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l-PL" sz="1800" b="1" dirty="0"/>
                  <a:t>L4n laser system: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=300</m:t>
                    </m:r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pl-PL" sz="1800" b="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800" b="0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pl-PL" sz="18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pl-PL" sz="1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sz="1800" i="1" dirty="0" smtClean="0">
                        <a:latin typeface="Cambria Math" panose="02040503050406030204" pitchFamily="18" charset="0"/>
                      </a:rPr>
                      <m:t>&lt;1</m:t>
                    </m:r>
                    <m:r>
                      <a:rPr lang="pl-PL" sz="1800" i="1" dirty="0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pl-PL" sz="1800" b="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pl-PL" sz="1800" dirty="0" err="1"/>
                  <a:t>focal</a:t>
                </a:r>
                <a:r>
                  <a:rPr lang="pl-PL" sz="1800" dirty="0"/>
                  <a:t> spot </a:t>
                </a:r>
                <a:r>
                  <a:rPr lang="pl-PL" sz="1800" dirty="0" err="1"/>
                  <a:t>diameter</a:t>
                </a:r>
                <a:r>
                  <a:rPr lang="pl-PL" sz="1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l-PL" sz="18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pl-PL" sz="1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pl-PL" sz="1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pl-PL" sz="18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pl-PL" sz="1800" b="0" i="0" dirty="0">
                  <a:latin typeface="Cambria Math" panose="020405030504060302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=527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endParaRPr lang="pl-PL" dirty="0"/>
              </a:p>
            </p:txBody>
          </p:sp>
        </mc:Choice>
        <mc:Fallback xmlns="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B5D7AD47-14AF-1602-2308-4D57E36A0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59" y="792023"/>
                <a:ext cx="4026302" cy="1477328"/>
              </a:xfrm>
              <a:prstGeom prst="rect">
                <a:avLst/>
              </a:prstGeom>
              <a:blipFill>
                <a:blip r:embed="rId4"/>
                <a:stretch>
                  <a:fillRect l="-1364" t="-2479" b="-4132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90077F2-1EE3-B6D0-FDBF-D5C0166ED94B}"/>
              </a:ext>
            </a:extLst>
          </p:cNvPr>
          <p:cNvSpPr txBox="1"/>
          <p:nvPr/>
        </p:nvSpPr>
        <p:spPr>
          <a:xfrm>
            <a:off x="127559" y="2229058"/>
            <a:ext cx="40263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800" b="1" dirty="0"/>
              <a:t>Additional diagnostics: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err="1"/>
              <a:t>Electron</a:t>
            </a:r>
            <a:r>
              <a:rPr lang="pl-PL" dirty="0"/>
              <a:t> </a:t>
            </a:r>
            <a:r>
              <a:rPr lang="pl-PL" dirty="0" err="1"/>
              <a:t>spectrometer</a:t>
            </a: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Second TPS unit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Neutron </a:t>
            </a:r>
            <a:r>
              <a:rPr lang="pl-PL" dirty="0" err="1"/>
              <a:t>time</a:t>
            </a:r>
            <a:r>
              <a:rPr lang="pl-PL" dirty="0"/>
              <a:t>-of-</a:t>
            </a:r>
            <a:r>
              <a:rPr lang="pl-PL" dirty="0" err="1"/>
              <a:t>flight</a:t>
            </a: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C00000"/>
                </a:solidFill>
              </a:rPr>
              <a:t>Advanced </a:t>
            </a:r>
            <a:r>
              <a:rPr lang="pl-PL" b="1" dirty="0" err="1">
                <a:solidFill>
                  <a:srgbClr val="C00000"/>
                </a:solidFill>
              </a:rPr>
              <a:t>ion</a:t>
            </a:r>
            <a:r>
              <a:rPr lang="pl-PL" b="1" dirty="0">
                <a:solidFill>
                  <a:srgbClr val="C00000"/>
                </a:solidFill>
              </a:rPr>
              <a:t> </a:t>
            </a:r>
            <a:r>
              <a:rPr lang="pl-PL" b="1" dirty="0" err="1">
                <a:solidFill>
                  <a:srgbClr val="C00000"/>
                </a:solidFill>
              </a:rPr>
              <a:t>time</a:t>
            </a:r>
            <a:r>
              <a:rPr lang="pl-PL" b="1" dirty="0">
                <a:solidFill>
                  <a:srgbClr val="C00000"/>
                </a:solidFill>
              </a:rPr>
              <a:t>-of-</a:t>
            </a:r>
            <a:r>
              <a:rPr lang="pl-PL" b="1" dirty="0" err="1">
                <a:solidFill>
                  <a:srgbClr val="C00000"/>
                </a:solidFill>
              </a:rPr>
              <a:t>flight</a:t>
            </a:r>
            <a:r>
              <a:rPr lang="pl-PL" b="1" dirty="0">
                <a:solidFill>
                  <a:srgbClr val="C00000"/>
                </a:solidFill>
              </a:rPr>
              <a:t> </a:t>
            </a:r>
            <a:r>
              <a:rPr lang="pl-PL" b="1" dirty="0" err="1">
                <a:solidFill>
                  <a:srgbClr val="C00000"/>
                </a:solidFill>
              </a:rPr>
              <a:t>detectors</a:t>
            </a:r>
            <a:endParaRPr lang="pl-PL" b="1" dirty="0">
              <a:solidFill>
                <a:srgbClr val="C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err="1"/>
              <a:t>HPGe</a:t>
            </a: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X-</a:t>
            </a:r>
            <a:r>
              <a:rPr lang="pl-PL" dirty="0" err="1"/>
              <a:t>ray</a:t>
            </a:r>
            <a:r>
              <a:rPr lang="pl-PL" dirty="0"/>
              <a:t> </a:t>
            </a:r>
            <a:r>
              <a:rPr lang="pl-PL" dirty="0" err="1"/>
              <a:t>detectors</a:t>
            </a:r>
            <a:endParaRPr lang="pl-P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822DA5FF-011A-2AB3-2553-39CDD1CF652E}"/>
                  </a:ext>
                </a:extLst>
              </p:cNvPr>
              <p:cNvSpPr txBox="1"/>
              <p:nvPr/>
            </p:nvSpPr>
            <p:spPr>
              <a:xfrm>
                <a:off x="127559" y="4260383"/>
                <a:ext cx="4026302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l-PL" sz="1800" b="1" dirty="0"/>
                  <a:t>New materials: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pl-PL" dirty="0" err="1"/>
                  <a:t>Thin</a:t>
                </a:r>
                <a:r>
                  <a:rPr lang="pl-PL" dirty="0"/>
                  <a:t> </a:t>
                </a:r>
                <a:r>
                  <a:rPr lang="pl-PL" dirty="0" err="1"/>
                  <a:t>boron</a:t>
                </a:r>
                <a:r>
                  <a:rPr lang="pl-PL" dirty="0"/>
                  <a:t> </a:t>
                </a:r>
                <a:r>
                  <a:rPr lang="pl-PL" dirty="0" err="1"/>
                  <a:t>catchers</a:t>
                </a:r>
                <a:r>
                  <a:rPr lang="pl-PL" dirty="0"/>
                  <a:t> (down to </a:t>
                </a: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pl-PL" dirty="0"/>
                  <a:t>): </a:t>
                </a:r>
                <a:r>
                  <a:rPr lang="pl-PL" altLang="pl-PL" dirty="0">
                    <a:latin typeface="Calibri" panose="020F0502020204030204" pitchFamily="34" charset="0"/>
                    <a:cs typeface="Calibri" panose="020F0502020204030204" pitchFamily="34" charset="0"/>
                  </a:rPr>
                  <a:t>64,1% H3BO3 + 20,8% </a:t>
                </a:r>
                <a:r>
                  <a:rPr lang="pl-PL" altLang="pl-PL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ethylenamine</a:t>
                </a:r>
                <a:endParaRPr lang="pl-PL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pl-PL" dirty="0" err="1"/>
                  <a:t>Deuterated</a:t>
                </a:r>
                <a:r>
                  <a:rPr lang="pl-PL" dirty="0"/>
                  <a:t> </a:t>
                </a:r>
                <a:r>
                  <a:rPr lang="pl-PL" dirty="0" err="1"/>
                  <a:t>ammonia-borane</a:t>
                </a:r>
                <a:r>
                  <a:rPr lang="pl-PL" dirty="0"/>
                  <a:t>: </a:t>
                </a:r>
                <a:r>
                  <a:rPr lang="pl-PL" b="1" dirty="0"/>
                  <a:t>BD₆N</a:t>
                </a:r>
                <a:endParaRPr lang="pl-PL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pl-PL" dirty="0"/>
              </a:p>
            </p:txBody>
          </p:sp>
        </mc:Choice>
        <mc:Fallback xmlns="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822DA5FF-011A-2AB3-2553-39CDD1CF6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59" y="4260383"/>
                <a:ext cx="4026302" cy="1477328"/>
              </a:xfrm>
              <a:prstGeom prst="rect">
                <a:avLst/>
              </a:prstGeom>
              <a:blipFill>
                <a:blip r:embed="rId5"/>
                <a:stretch>
                  <a:fillRect l="-1364" t="-2479" r="-1212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389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227F0-73A6-F384-A9DB-215C5F7A3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C6F938C-B6AD-310F-11EE-2876B99D87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14D6666-C23B-4B93-4E1C-109D9E7F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29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2E74260F-D39E-3D22-8F87-3805478F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4AFFE3A-55D1-7A17-20F7-A9853441AA49}"/>
              </a:ext>
            </a:extLst>
          </p:cNvPr>
          <p:cNvSpPr txBox="1"/>
          <p:nvPr/>
        </p:nvSpPr>
        <p:spPr>
          <a:xfrm>
            <a:off x="646270" y="1779779"/>
            <a:ext cx="10899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 err="1"/>
              <a:t>Thank</a:t>
            </a:r>
            <a:r>
              <a:rPr lang="pl-PL" sz="2800" b="1" dirty="0"/>
              <a:t> </a:t>
            </a:r>
            <a:r>
              <a:rPr lang="pl-PL" sz="2800" b="1" dirty="0" err="1"/>
              <a:t>you</a:t>
            </a:r>
            <a:r>
              <a:rPr lang="pl-PL" sz="2800" b="1" dirty="0"/>
              <a:t>!</a:t>
            </a:r>
            <a:endParaRPr lang="pl-PL" sz="28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8C64523-4FF2-C8EA-BE42-69A721566849}"/>
              </a:ext>
            </a:extLst>
          </p:cNvPr>
          <p:cNvSpPr txBox="1"/>
          <p:nvPr/>
        </p:nvSpPr>
        <p:spPr>
          <a:xfrm>
            <a:off x="107852" y="3429000"/>
            <a:ext cx="1193636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This work has been carried out within the framework of the </a:t>
            </a:r>
            <a:r>
              <a:rPr lang="en-US" sz="1200" dirty="0" err="1"/>
              <a:t>EUROfusion</a:t>
            </a:r>
            <a:r>
              <a:rPr lang="pl-PL" sz="1200" dirty="0"/>
              <a:t> </a:t>
            </a:r>
            <a:r>
              <a:rPr lang="en-US" sz="1200" dirty="0"/>
              <a:t>Consortium, funded by the European Union via the Euratom Research and</a:t>
            </a:r>
            <a:r>
              <a:rPr lang="pl-PL" sz="1200" dirty="0"/>
              <a:t> </a:t>
            </a:r>
            <a:r>
              <a:rPr lang="en-US" sz="1200" dirty="0"/>
              <a:t>Training Program (Grant Agreement No. 101052200—</a:t>
            </a:r>
            <a:r>
              <a:rPr lang="en-US" sz="1200" dirty="0" err="1"/>
              <a:t>EUROfusion</a:t>
            </a:r>
            <a:r>
              <a:rPr lang="en-US" sz="1200" dirty="0"/>
              <a:t>). Views</a:t>
            </a:r>
            <a:r>
              <a:rPr lang="pl-PL" sz="1200" dirty="0"/>
              <a:t> </a:t>
            </a:r>
            <a:r>
              <a:rPr lang="en-US" sz="1200" dirty="0"/>
              <a:t>and opinions expressed are, however, those of the author(s) only and do not</a:t>
            </a:r>
            <a:r>
              <a:rPr lang="pl-PL" sz="1200" dirty="0"/>
              <a:t> </a:t>
            </a:r>
            <a:r>
              <a:rPr lang="en-US" sz="1200" dirty="0"/>
              <a:t>necessarily reflect those of the European Union or the European Commission.</a:t>
            </a:r>
            <a:r>
              <a:rPr lang="pl-PL" sz="1200" dirty="0"/>
              <a:t> </a:t>
            </a:r>
            <a:r>
              <a:rPr lang="en-US" sz="1200" dirty="0"/>
              <a:t>Neither the European Union nor the European Commission can be held responsible</a:t>
            </a:r>
            <a:r>
              <a:rPr lang="pl-PL" sz="1200" dirty="0"/>
              <a:t> for </a:t>
            </a:r>
            <a:r>
              <a:rPr lang="pl-PL" sz="1200" dirty="0" err="1"/>
              <a:t>them</a:t>
            </a:r>
            <a:r>
              <a:rPr lang="pl-PL" sz="1200" dirty="0"/>
              <a:t>.</a:t>
            </a:r>
          </a:p>
          <a:p>
            <a:pPr algn="just"/>
            <a:r>
              <a:rPr lang="en-US" sz="1200" dirty="0"/>
              <a:t>This scientific paper has been published as part of the international project</a:t>
            </a:r>
            <a:r>
              <a:rPr lang="pl-PL" sz="1200" dirty="0"/>
              <a:t> </a:t>
            </a:r>
            <a:r>
              <a:rPr lang="en-US" sz="1200" dirty="0"/>
              <a:t>called “PMW,” co-financed by the Polish Ministry of Science and Higher Education</a:t>
            </a:r>
            <a:r>
              <a:rPr lang="pl-PL" sz="1200" dirty="0"/>
              <a:t> </a:t>
            </a:r>
            <a:r>
              <a:rPr lang="en-US" sz="1200" dirty="0"/>
              <a:t>within the framework of the scientific financial resources for 2020 –</a:t>
            </a:r>
            <a:r>
              <a:rPr lang="pl-PL" sz="1200" dirty="0"/>
              <a:t> </a:t>
            </a:r>
            <a:r>
              <a:rPr lang="en-US" sz="1200" dirty="0"/>
              <a:t>2022 under the Contract No. 5199/PALS/2021/0 and was partially funded</a:t>
            </a:r>
            <a:r>
              <a:rPr lang="pl-PL" sz="1200" dirty="0"/>
              <a:t> by LASERLAB-EUROPE (Grant No. PALS002750). </a:t>
            </a:r>
            <a:r>
              <a:rPr lang="en-US" sz="1200" dirty="0"/>
              <a:t>This research work was supported by the Ministry of Science and Higher</a:t>
            </a:r>
          </a:p>
          <a:p>
            <a:pPr algn="just"/>
            <a:r>
              <a:rPr lang="en-US" sz="1200" dirty="0"/>
              <a:t>Education as part of the IPPLM statutory subsidy. This research work </a:t>
            </a:r>
            <a:r>
              <a:rPr lang="en-US" sz="1200" dirty="0" err="1"/>
              <a:t>wa</a:t>
            </a:r>
            <a:r>
              <a:rPr lang="pl-PL" sz="1200" dirty="0"/>
              <a:t>s </a:t>
            </a:r>
            <a:r>
              <a:rPr lang="en-US" sz="1200" dirty="0"/>
              <a:t>supported by the Ministry of Youth and Sports of the Czech Republic (Project</a:t>
            </a:r>
            <a:r>
              <a:rPr lang="pl-PL" sz="1200" dirty="0"/>
              <a:t> x </a:t>
            </a:r>
            <a:r>
              <a:rPr lang="en-US" sz="1200" dirty="0"/>
              <a:t>Nos. LM2023068 and LM2018114 (PALS RI). This work was supported as</a:t>
            </a:r>
            <a:r>
              <a:rPr lang="pl-PL" sz="1200" dirty="0"/>
              <a:t> </a:t>
            </a:r>
            <a:r>
              <a:rPr lang="en-US" sz="1200" dirty="0"/>
              <a:t>well from the Czech Academy of Science’s project “Strategy AV21—Light at</a:t>
            </a:r>
            <a:r>
              <a:rPr lang="pl-PL" sz="1200" dirty="0"/>
              <a:t> the service of </a:t>
            </a:r>
            <a:r>
              <a:rPr lang="pl-PL" sz="1200" dirty="0" err="1"/>
              <a:t>society</a:t>
            </a:r>
            <a:r>
              <a:rPr lang="pl-PL" sz="1200" dirty="0"/>
              <a:t>.” </a:t>
            </a:r>
          </a:p>
          <a:p>
            <a:pPr algn="just"/>
            <a:r>
              <a:rPr lang="en-US" sz="1200" dirty="0"/>
              <a:t>The dissertation is based upon work from COST Action CA21128 “</a:t>
            </a:r>
            <a:r>
              <a:rPr lang="en-US" sz="1200" dirty="0" err="1"/>
              <a:t>PROton</a:t>
            </a:r>
            <a:r>
              <a:rPr lang="pl-PL" sz="1200" dirty="0"/>
              <a:t> </a:t>
            </a:r>
            <a:r>
              <a:rPr lang="en-US" sz="1200" dirty="0" err="1"/>
              <a:t>BOron</a:t>
            </a:r>
            <a:r>
              <a:rPr lang="en-US" sz="1200" dirty="0"/>
              <a:t> Nuclear fusion: from energy production to medical applications,”</a:t>
            </a:r>
            <a:r>
              <a:rPr lang="pl-PL" sz="1200" dirty="0"/>
              <a:t> </a:t>
            </a:r>
            <a:r>
              <a:rPr lang="en-US" sz="1200" dirty="0"/>
              <a:t>supported by COST (European Cooperation in Science and Technology —</a:t>
            </a:r>
          </a:p>
          <a:p>
            <a:pPr algn="just"/>
            <a:r>
              <a:rPr lang="pl-PL" sz="1200" dirty="0">
                <a:hlinkClick r:id="rId2"/>
              </a:rPr>
              <a:t>www.cost.eu</a:t>
            </a:r>
            <a:r>
              <a:rPr lang="pl-PL" sz="1200" dirty="0"/>
              <a:t>). </a:t>
            </a:r>
            <a:r>
              <a:rPr lang="en-US" sz="1200" dirty="0"/>
              <a:t>The computing resources and the related technical support used for this</a:t>
            </a:r>
            <a:r>
              <a:rPr lang="pl-PL" sz="1200" dirty="0"/>
              <a:t> </a:t>
            </a:r>
            <a:r>
              <a:rPr lang="en-US" sz="1200" dirty="0"/>
              <a:t>work have been provided by CRESCO/ENEAGRID High Performance Computing</a:t>
            </a:r>
            <a:r>
              <a:rPr lang="pl-PL" sz="1200" dirty="0"/>
              <a:t> </a:t>
            </a:r>
            <a:r>
              <a:rPr lang="en-US" sz="1200" dirty="0"/>
              <a:t>infrastructure and its staff. CRESCO/ENEAGRID High Performance</a:t>
            </a:r>
            <a:r>
              <a:rPr lang="pl-PL" sz="1200" dirty="0"/>
              <a:t> </a:t>
            </a:r>
            <a:r>
              <a:rPr lang="en-US" sz="1200" dirty="0"/>
              <a:t>Computing infrastructure is funded by ENEA, the Italian National Agency</a:t>
            </a:r>
            <a:r>
              <a:rPr lang="pl-PL" sz="1200" dirty="0"/>
              <a:t> </a:t>
            </a:r>
            <a:r>
              <a:rPr lang="en-US" sz="1200" dirty="0"/>
              <a:t>for New Technologies, Energy and Sustainable Economic Development and</a:t>
            </a:r>
            <a:r>
              <a:rPr lang="pl-PL" sz="1200" dirty="0"/>
              <a:t> </a:t>
            </a:r>
            <a:r>
              <a:rPr lang="en-US" sz="1200" dirty="0"/>
              <a:t>by Italian and European research </a:t>
            </a:r>
            <a:r>
              <a:rPr lang="en-US" sz="1200" dirty="0" err="1"/>
              <a:t>programmes</a:t>
            </a:r>
            <a:r>
              <a:rPr lang="en-US" sz="1200" dirty="0"/>
              <a:t>.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946581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68C59-03D9-7D36-B542-6D14EA45A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943091E-6BC9-36D3-67D8-A7BB978C7F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5FADEDF-FE0F-0957-E6BB-FF6435C8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dirty="0"/>
              <a:t>4th International Workshop on Proton-</a:t>
            </a:r>
            <a:r>
              <a:rPr lang="pl-PL" dirty="0" err="1"/>
              <a:t>Boron</a:t>
            </a:r>
            <a:r>
              <a:rPr lang="pl-PL" dirty="0"/>
              <a:t> Fusion, Frascati, 30.09.2024 – 03.10.2024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FBDBEB7-FAF4-E936-9D89-99905A97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3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62B1EBA-76E0-FE61-E884-D136DC62713E}"/>
              </a:ext>
            </a:extLst>
          </p:cNvPr>
          <p:cNvSpPr txBox="1"/>
          <p:nvPr/>
        </p:nvSpPr>
        <p:spPr>
          <a:xfrm>
            <a:off x="3047198" y="3059668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err="1"/>
              <a:t>Cavity</a:t>
            </a:r>
            <a:r>
              <a:rPr lang="pl-PL" b="1" dirty="0"/>
              <a:t> </a:t>
            </a:r>
            <a:r>
              <a:rPr lang="pl-PL" b="1" dirty="0" err="1"/>
              <a:t>Pressure</a:t>
            </a:r>
            <a:r>
              <a:rPr lang="pl-PL" b="1" dirty="0"/>
              <a:t> Acceleration – </a:t>
            </a:r>
            <a:r>
              <a:rPr lang="pl-PL" b="1" dirty="0" err="1"/>
              <a:t>overview</a:t>
            </a:r>
            <a:endParaRPr lang="pl-PL" b="1" dirty="0"/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FD1535DA-05D5-4D79-4A0D-8FEB9FD24746}"/>
              </a:ext>
            </a:extLst>
          </p:cNvPr>
          <p:cNvSpPr txBox="1">
            <a:spLocks/>
          </p:cNvSpPr>
          <p:nvPr/>
        </p:nvSpPr>
        <p:spPr>
          <a:xfrm>
            <a:off x="4857168" y="6356350"/>
            <a:ext cx="5695374" cy="365125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2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/>
              <a:t>Przemysław Tchórz (IPPLM) </a:t>
            </a:r>
            <a:br>
              <a:rPr lang="pl-PL" b="1"/>
            </a:br>
            <a:r>
              <a:rPr lang="pl-PL" b="1"/>
              <a:t>5</a:t>
            </a:r>
            <a:r>
              <a:rPr lang="pl-PL"/>
              <a:t>th International Workshop on Proton-Boron Fusion, Belgrade, 08.09.2025 – 11.09.2025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2235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B7C68-54DB-AE5C-30E0-17BB17CF4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31A1898-294B-199F-4DE7-0C69193D0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00297C2-BEB3-1915-B406-C45C8B7A9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30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B3F97D13-3C3A-7923-B705-FD6A7D86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FF91AE3-188B-705E-5C66-5B208DA85AED}"/>
              </a:ext>
            </a:extLst>
          </p:cNvPr>
          <p:cNvSpPr txBox="1"/>
          <p:nvPr/>
        </p:nvSpPr>
        <p:spPr>
          <a:xfrm>
            <a:off x="646270" y="2951946"/>
            <a:ext cx="108994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/>
              <a:t>Extra </a:t>
            </a:r>
            <a:r>
              <a:rPr lang="pl-PL" sz="2800" b="1" dirty="0" err="1"/>
              <a:t>slide</a:t>
            </a:r>
            <a:endParaRPr lang="pl-PL" sz="2800" b="1" dirty="0"/>
          </a:p>
          <a:p>
            <a:pPr algn="ctr"/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551428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7B845-C3D9-4788-A5A1-D77D169B6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6231468-5471-F0B6-CE65-50FB645BD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44E5BC7-EF19-0BFD-50E7-9FE8BDE67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31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7C15C549-C409-31E0-6DEA-D0634EB2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CEBCCBE-BFA8-491B-1A09-55D27855D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97" y="687499"/>
            <a:ext cx="4694329" cy="5405235"/>
          </a:xfrm>
          <a:prstGeom prst="rect">
            <a:avLst/>
          </a:prstGeom>
        </p:spPr>
      </p:pic>
      <p:pic>
        <p:nvPicPr>
          <p:cNvPr id="7" name="Obraz 6" descr="Obraz zawierający tekst, zrzut ekranu, Wielobarwność, diagram&#10;&#10;Opis wygenerowany automatycznie">
            <a:extLst>
              <a:ext uri="{FF2B5EF4-FFF2-40B4-BE49-F238E27FC236}">
                <a16:creationId xmlns:a16="http://schemas.microsoft.com/office/drawing/2014/main" id="{A6EE3259-3EBE-3335-DAA2-3AB67555B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68" y="687499"/>
            <a:ext cx="3220320" cy="5376941"/>
          </a:xfrm>
          <a:prstGeom prst="rect">
            <a:avLst/>
          </a:prstGeom>
        </p:spPr>
      </p:pic>
      <p:pic>
        <p:nvPicPr>
          <p:cNvPr id="8" name="Obraz 7" descr="Obraz zawierający tekst, zrzut ekranu, diagram, Wielobarwność&#10;&#10;Opis wygenerowany automatycznie">
            <a:extLst>
              <a:ext uri="{FF2B5EF4-FFF2-40B4-BE49-F238E27FC236}">
                <a16:creationId xmlns:a16="http://schemas.microsoft.com/office/drawing/2014/main" id="{22E39044-85D2-5C02-F180-354934A91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838" y="687499"/>
            <a:ext cx="3310795" cy="534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FAFD6-141D-261E-5B94-C6F42CB6E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69DA25F-AD54-33E1-18B9-FA8D02CC7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3C8F15B-5B79-7756-8255-33B8872D0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4</a:t>
            </a:fld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E38C084-EFC7-A8F3-3BC5-9B0B0E4F4789}"/>
              </a:ext>
            </a:extLst>
          </p:cNvPr>
          <p:cNvSpPr txBox="1"/>
          <p:nvPr/>
        </p:nvSpPr>
        <p:spPr>
          <a:xfrm>
            <a:off x="2455388" y="136525"/>
            <a:ext cx="7281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1. </a:t>
            </a:r>
            <a:r>
              <a:rPr lang="pl-PL" sz="2400" b="1" dirty="0" err="1"/>
              <a:t>Introduction</a:t>
            </a:r>
            <a:r>
              <a:rPr lang="pl-PL" sz="2400" b="1" dirty="0"/>
              <a:t>: </a:t>
            </a:r>
            <a:r>
              <a:rPr lang="pl-PL" sz="2400" dirty="0" err="1"/>
              <a:t>Cavity</a:t>
            </a:r>
            <a:r>
              <a:rPr lang="pl-PL" sz="2400" dirty="0"/>
              <a:t> </a:t>
            </a:r>
            <a:r>
              <a:rPr lang="pl-PL" sz="2400" dirty="0" err="1"/>
              <a:t>Pressure</a:t>
            </a:r>
            <a:r>
              <a:rPr lang="pl-PL" sz="2400" dirty="0"/>
              <a:t> Acceleration – </a:t>
            </a:r>
            <a:r>
              <a:rPr lang="pl-PL" sz="2400" dirty="0" err="1"/>
              <a:t>overview</a:t>
            </a:r>
            <a:endParaRPr lang="pl-PL" sz="2400" dirty="0"/>
          </a:p>
          <a:p>
            <a:endParaRPr lang="pl-PL" sz="2400" b="1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31852A7-268D-F6EE-B419-26BAE51A3E44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8AA04F7A-DB79-2788-FF4A-0A053FBAB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dirty="0"/>
              <a:t>IPPLM </a:t>
            </a:r>
            <a:r>
              <a:rPr lang="pl-PL" dirty="0" err="1"/>
              <a:t>Seminar</a:t>
            </a:r>
            <a:r>
              <a:rPr lang="pl-PL" dirty="0"/>
              <a:t>, 19.12.2024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890D49D-48A4-D537-A8B0-4652DA507D23}"/>
              </a:ext>
            </a:extLst>
          </p:cNvPr>
          <p:cNvSpPr txBox="1">
            <a:spLocks/>
          </p:cNvSpPr>
          <p:nvPr/>
        </p:nvSpPr>
        <p:spPr>
          <a:xfrm>
            <a:off x="4857168" y="6356350"/>
            <a:ext cx="5695374" cy="365125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2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B3ABB26-93CB-9EA0-5C8B-A130D69B2FEA}"/>
              </a:ext>
            </a:extLst>
          </p:cNvPr>
          <p:cNvSpPr txBox="1"/>
          <p:nvPr/>
        </p:nvSpPr>
        <p:spPr>
          <a:xfrm>
            <a:off x="88380" y="1138807"/>
            <a:ext cx="7034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 err="1"/>
              <a:t>Historically</a:t>
            </a:r>
            <a:r>
              <a:rPr lang="pl-PL" sz="1600" dirty="0"/>
              <a:t>, </a:t>
            </a:r>
            <a:r>
              <a:rPr lang="pl-PL" sz="1600" dirty="0" err="1"/>
              <a:t>Cavity</a:t>
            </a:r>
            <a:r>
              <a:rPr lang="pl-PL" sz="1600" dirty="0"/>
              <a:t> </a:t>
            </a:r>
            <a:r>
              <a:rPr lang="pl-PL" sz="1600" dirty="0" err="1"/>
              <a:t>Pressure</a:t>
            </a:r>
            <a:r>
              <a:rPr lang="pl-PL" sz="1600" dirty="0"/>
              <a:t> Acceleration (CPA) was </a:t>
            </a:r>
            <a:r>
              <a:rPr lang="pl-PL" sz="1600" dirty="0" err="1"/>
              <a:t>proposed</a:t>
            </a:r>
            <a:r>
              <a:rPr lang="pl-PL" sz="1600" dirty="0"/>
              <a:t> as </a:t>
            </a:r>
            <a:r>
              <a:rPr lang="pl-PL" sz="1600" dirty="0" err="1"/>
              <a:t>an</a:t>
            </a:r>
            <a:r>
              <a:rPr lang="pl-PL" sz="1600" dirty="0"/>
              <a:t> </a:t>
            </a:r>
            <a:r>
              <a:rPr lang="pl-PL" sz="1600" dirty="0" err="1"/>
              <a:t>alternative</a:t>
            </a:r>
            <a:r>
              <a:rPr lang="pl-PL" sz="1600" dirty="0"/>
              <a:t> driver for </a:t>
            </a:r>
            <a:r>
              <a:rPr lang="pl-PL" sz="1600" dirty="0" err="1"/>
              <a:t>direct-drive</a:t>
            </a:r>
            <a:r>
              <a:rPr lang="pl-PL" sz="1600" dirty="0"/>
              <a:t> </a:t>
            </a:r>
            <a:r>
              <a:rPr lang="pl-PL" sz="1600" b="1" dirty="0" err="1"/>
              <a:t>Impact</a:t>
            </a:r>
            <a:r>
              <a:rPr lang="pl-PL" sz="1600" b="1" dirty="0"/>
              <a:t> Fast </a:t>
            </a:r>
            <a:r>
              <a:rPr lang="pl-PL" sz="1600" b="1" dirty="0" err="1"/>
              <a:t>Ignition</a:t>
            </a:r>
            <a:r>
              <a:rPr lang="pl-PL" sz="1600" b="1" dirty="0"/>
              <a:t> </a:t>
            </a:r>
            <a:r>
              <a:rPr lang="pl-PL" sz="1600" dirty="0"/>
              <a:t>(</a:t>
            </a:r>
            <a:r>
              <a:rPr lang="fr-FR" sz="1600" dirty="0">
                <a:solidFill>
                  <a:srgbClr val="333333"/>
                </a:solidFill>
                <a:latin typeface="-apple-system"/>
              </a:rPr>
              <a:t>Murakami </a:t>
            </a:r>
            <a:r>
              <a:rPr lang="fr-FR" sz="1600" i="1" dirty="0">
                <a:solidFill>
                  <a:srgbClr val="333333"/>
                </a:solidFill>
                <a:latin typeface="-apple-system"/>
              </a:rPr>
              <a:t>et al</a:t>
            </a:r>
            <a:r>
              <a:rPr lang="fr-FR" sz="1600" dirty="0">
                <a:solidFill>
                  <a:srgbClr val="333333"/>
                </a:solidFill>
                <a:latin typeface="-apple-system"/>
              </a:rPr>
              <a:t> 2005 </a:t>
            </a:r>
            <a:r>
              <a:rPr lang="fr-FR" sz="1600" i="1" dirty="0">
                <a:solidFill>
                  <a:srgbClr val="333333"/>
                </a:solidFill>
                <a:latin typeface="-apple-system"/>
              </a:rPr>
              <a:t>Plasma Phys. Control. Fusion</a:t>
            </a:r>
            <a:r>
              <a:rPr lang="fr-FR" sz="1600" dirty="0">
                <a:solidFill>
                  <a:srgbClr val="333333"/>
                </a:solidFill>
                <a:latin typeface="-apple-system"/>
              </a:rPr>
              <a:t> </a:t>
            </a:r>
            <a:r>
              <a:rPr lang="fr-FR" sz="1600" b="1" dirty="0">
                <a:solidFill>
                  <a:srgbClr val="333333"/>
                </a:solidFill>
                <a:latin typeface="-apple-system"/>
              </a:rPr>
              <a:t>47</a:t>
            </a:r>
            <a:r>
              <a:rPr lang="fr-FR" sz="1600" dirty="0">
                <a:solidFill>
                  <a:srgbClr val="333333"/>
                </a:solidFill>
                <a:latin typeface="-apple-system"/>
              </a:rPr>
              <a:t> B815</a:t>
            </a:r>
            <a:r>
              <a:rPr lang="pl-PL" sz="1600" dirty="0">
                <a:solidFill>
                  <a:srgbClr val="333333"/>
                </a:solidFill>
                <a:latin typeface="-apple-system"/>
              </a:rPr>
              <a:t>).</a:t>
            </a:r>
            <a:endParaRPr lang="pl-PL" sz="1600" dirty="0"/>
          </a:p>
        </p:txBody>
      </p:sp>
      <p:pic>
        <p:nvPicPr>
          <p:cNvPr id="14" name="Obraz 13" descr="Obraz zawierający tekst, linia, zrzut ekranu, Czcionka&#10;&#10;Opis wygenerowany automatycznie">
            <a:extLst>
              <a:ext uri="{FF2B5EF4-FFF2-40B4-BE49-F238E27FC236}">
                <a16:creationId xmlns:a16="http://schemas.microsoft.com/office/drawing/2014/main" id="{6FF1EC1B-774A-DD30-DF25-EB06A8EF1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77" y="2400130"/>
            <a:ext cx="2246269" cy="1503940"/>
          </a:xfrm>
          <a:prstGeom prst="rect">
            <a:avLst/>
          </a:prstGeom>
        </p:spPr>
      </p:pic>
      <p:pic>
        <p:nvPicPr>
          <p:cNvPr id="15" name="Obraz 14" descr="Obraz zawierający tekst, linia, diagram, Czcionka&#10;&#10;Opis wygenerowany automatycznie">
            <a:extLst>
              <a:ext uri="{FF2B5EF4-FFF2-40B4-BE49-F238E27FC236}">
                <a16:creationId xmlns:a16="http://schemas.microsoft.com/office/drawing/2014/main" id="{62C3C32C-6B9F-7AE2-D362-6DD230318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5" y="2229681"/>
            <a:ext cx="2670371" cy="1673279"/>
          </a:xfrm>
          <a:prstGeom prst="rect">
            <a:avLst/>
          </a:prstGeom>
        </p:spPr>
      </p:pic>
      <p:pic>
        <p:nvPicPr>
          <p:cNvPr id="17" name="Obraz 16" descr="Obraz zawierający tekst, zrzut ekranu, diagram, Czcionka&#10;&#10;Opis wygenerowany automatycznie">
            <a:extLst>
              <a:ext uri="{FF2B5EF4-FFF2-40B4-BE49-F238E27FC236}">
                <a16:creationId xmlns:a16="http://schemas.microsoft.com/office/drawing/2014/main" id="{1C613177-28B0-4F5D-D1F6-CD906D843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97"/>
          <a:stretch/>
        </p:blipFill>
        <p:spPr>
          <a:xfrm>
            <a:off x="5508335" y="2534241"/>
            <a:ext cx="2356955" cy="1235718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B4F41B26-015C-ADFF-A997-686E81E77FE3}"/>
              </a:ext>
            </a:extLst>
          </p:cNvPr>
          <p:cNvSpPr txBox="1"/>
          <p:nvPr/>
        </p:nvSpPr>
        <p:spPr>
          <a:xfrm>
            <a:off x="2635255" y="4003102"/>
            <a:ext cx="2139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Borodziuk et al. </a:t>
            </a:r>
            <a:r>
              <a:rPr lang="fr-FR" sz="1400" dirty="0"/>
              <a:t>Appl. Phys. Lett. 95, 231501 (2009)</a:t>
            </a:r>
            <a:endParaRPr lang="pl-PL" sz="14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34A23EE6-8BE6-5605-E576-C47AA4EEEA8B}"/>
              </a:ext>
            </a:extLst>
          </p:cNvPr>
          <p:cNvSpPr txBox="1"/>
          <p:nvPr/>
        </p:nvSpPr>
        <p:spPr>
          <a:xfrm>
            <a:off x="5214769" y="4003102"/>
            <a:ext cx="2350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Borodziuk et al. </a:t>
            </a:r>
            <a:r>
              <a:rPr lang="fr-FR" sz="1400" dirty="0"/>
              <a:t>Appl. Phys. Lett. 99, 231501 (2011)</a:t>
            </a:r>
            <a:endParaRPr lang="pl-PL" sz="1400" dirty="0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5E0009E6-C016-4ECA-498C-108BBC83B550}"/>
              </a:ext>
            </a:extLst>
          </p:cNvPr>
          <p:cNvSpPr txBox="1"/>
          <p:nvPr/>
        </p:nvSpPr>
        <p:spPr>
          <a:xfrm>
            <a:off x="-42586" y="4003102"/>
            <a:ext cx="226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Borodziuk et al. </a:t>
            </a:r>
            <a:r>
              <a:rPr lang="fr-FR" sz="1400" dirty="0"/>
              <a:t>Appl. Phys. Lett. 93, 101502 (2008)</a:t>
            </a:r>
            <a:endParaRPr lang="pl-PL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pole tekstowe 25">
                <a:extLst>
                  <a:ext uri="{FF2B5EF4-FFF2-40B4-BE49-F238E27FC236}">
                    <a16:creationId xmlns:a16="http://schemas.microsoft.com/office/drawing/2014/main" id="{18CAFF42-9550-95A6-7ED7-1013A4F5E97C}"/>
                  </a:ext>
                </a:extLst>
              </p:cNvPr>
              <p:cNvSpPr txBox="1"/>
              <p:nvPr/>
            </p:nvSpPr>
            <p:spPr>
              <a:xfrm>
                <a:off x="51919" y="4738905"/>
                <a:ext cx="7813371" cy="344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pl-PL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6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pl-PL" sz="1600" b="1" i="0" smtClean="0">
                            <a:latin typeface="Cambria Math" panose="02040503050406030204" pitchFamily="18" charset="0"/>
                          </a:rPr>
                          <m:t>𝐦𝐚𝐱</m:t>
                        </m:r>
                      </m:sub>
                    </m:sSub>
                    <m:r>
                      <a:rPr lang="pl-PL" sz="1600" b="1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𝟕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pl-PL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𝒄𝒎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pl-PL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pl-PL" sz="1600" b="1" dirty="0"/>
                  <a:t> for </a:t>
                </a:r>
                <a:r>
                  <a:rPr lang="pl-PL" sz="1600" b="1" dirty="0" err="1"/>
                  <a:t>both</a:t>
                </a:r>
                <a:r>
                  <a:rPr lang="pl-PL" sz="1600" b="1" dirty="0"/>
                  <a:t> 10um Al (</a:t>
                </a:r>
                <a14:m>
                  <m:oMath xmlns:m="http://schemas.openxmlformats.org/officeDocument/2006/math"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𝟕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𝒄</m:t>
                    </m:r>
                    <m:sSup>
                      <m:sSupPr>
                        <m:ctrlPr>
                          <a:rPr lang="pl-PL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pl-PL" sz="1600" b="1" dirty="0"/>
                  <a:t>) and 20um PS (</a:t>
                </a:r>
                <a14:m>
                  <m:oMath xmlns:m="http://schemas.openxmlformats.org/officeDocument/2006/math">
                    <m:r>
                      <a:rPr lang="pl-PL" sz="1600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pl-PL" sz="16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pl-PL" sz="1600" b="1" i="1">
                        <a:latin typeface="Cambria Math" panose="02040503050406030204" pitchFamily="18" charset="0"/>
                      </a:rPr>
                      <m:t>𝒄</m:t>
                    </m:r>
                    <m:sSup>
                      <m:sSupPr>
                        <m:ctrlPr>
                          <a:rPr lang="pl-PL" sz="1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pl-PL" sz="16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pl-PL" sz="1600" dirty="0"/>
                  <a:t>) </a:t>
                </a:r>
                <a:r>
                  <a:rPr lang="pl-PL" sz="1600" b="1" dirty="0" err="1"/>
                  <a:t>foils</a:t>
                </a:r>
                <a:endParaRPr lang="pl-PL" sz="1600" b="1" dirty="0"/>
              </a:p>
            </p:txBody>
          </p:sp>
        </mc:Choice>
        <mc:Fallback xmlns="">
          <p:sp>
            <p:nvSpPr>
              <p:cNvPr id="26" name="pole tekstowe 25">
                <a:extLst>
                  <a:ext uri="{FF2B5EF4-FFF2-40B4-BE49-F238E27FC236}">
                    <a16:creationId xmlns:a16="http://schemas.microsoft.com/office/drawing/2014/main" id="{18CAFF42-9550-95A6-7ED7-1013A4F5E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9" y="4738905"/>
                <a:ext cx="7813371" cy="344133"/>
              </a:xfrm>
              <a:prstGeom prst="rect">
                <a:avLst/>
              </a:prstGeom>
              <a:blipFill>
                <a:blip r:embed="rId5"/>
                <a:stretch>
                  <a:fillRect t="-3509" b="-2105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ole tekstowe 26">
                <a:extLst>
                  <a:ext uri="{FF2B5EF4-FFF2-40B4-BE49-F238E27FC236}">
                    <a16:creationId xmlns:a16="http://schemas.microsoft.com/office/drawing/2014/main" id="{74676CDC-809D-0ABF-62B9-4F30F8A258B6}"/>
                  </a:ext>
                </a:extLst>
              </p:cNvPr>
              <p:cNvSpPr txBox="1"/>
              <p:nvPr/>
            </p:nvSpPr>
            <p:spPr>
              <a:xfrm>
                <a:off x="88380" y="5295621"/>
                <a:ext cx="77404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600" dirty="0"/>
                  <a:t>At </a:t>
                </a:r>
                <a:r>
                  <a:rPr lang="pl-PL" sz="1600" dirty="0" err="1"/>
                  <a:t>that</a:t>
                </a:r>
                <a:r>
                  <a:rPr lang="pl-PL" sz="1600" dirty="0"/>
                  <a:t> </a:t>
                </a:r>
                <a:r>
                  <a:rPr lang="pl-PL" sz="1600" dirty="0" err="1"/>
                  <a:t>time</a:t>
                </a:r>
                <a:r>
                  <a:rPr lang="pl-PL" sz="1600" dirty="0"/>
                  <a:t>, the </a:t>
                </a:r>
                <a:r>
                  <a:rPr lang="pl-PL" sz="1600" dirty="0" err="1"/>
                  <a:t>highest</a:t>
                </a:r>
                <a:r>
                  <a:rPr lang="pl-PL" sz="1600" dirty="0"/>
                  <a:t> </a:t>
                </a:r>
                <a:r>
                  <a:rPr lang="pl-PL" sz="1600" dirty="0" err="1"/>
                  <a:t>velocity</a:t>
                </a:r>
                <a:r>
                  <a:rPr lang="pl-PL" sz="1600" dirty="0"/>
                  <a:t> </a:t>
                </a:r>
                <a:r>
                  <a:rPr lang="pl-PL" sz="1600" dirty="0" err="1"/>
                  <a:t>obtained</a:t>
                </a:r>
                <a:r>
                  <a:rPr lang="pl-PL" sz="1600" dirty="0"/>
                  <a:t> </a:t>
                </a:r>
                <a:r>
                  <a:rPr lang="pl-PL" sz="1600" dirty="0" err="1"/>
                  <a:t>at</a:t>
                </a:r>
                <a:r>
                  <a:rPr lang="pl-PL" sz="1600" dirty="0"/>
                  <a:t> NRL, </a:t>
                </a:r>
                <a:r>
                  <a:rPr lang="pl-PL" sz="1600" dirty="0" err="1"/>
                  <a:t>accelerating</a:t>
                </a:r>
                <a:r>
                  <a:rPr lang="pl-PL" sz="1600" dirty="0"/>
                  <a:t> 10.5um CH </a:t>
                </a:r>
                <a:r>
                  <a:rPr lang="pl-PL" sz="1600" dirty="0" err="1"/>
                  <a:t>flyers</a:t>
                </a:r>
                <a:r>
                  <a:rPr lang="pl-PL" sz="1600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=1×</m:t>
                    </m:r>
                    <m:sSup>
                      <m:sSup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pl-PL" sz="1600" dirty="0"/>
                  <a:t>, </a:t>
                </a:r>
                <a:r>
                  <a:rPr lang="pl-PL" sz="1600" b="1" dirty="0">
                    <a:solidFill>
                      <a:srgbClr val="00B050"/>
                    </a:solidFill>
                  </a:rPr>
                  <a:t>meeting the </a:t>
                </a:r>
                <a:r>
                  <a:rPr lang="pl-PL" sz="1600" b="1" dirty="0" err="1">
                    <a:solidFill>
                      <a:srgbClr val="00B050"/>
                    </a:solidFill>
                  </a:rPr>
                  <a:t>velocity</a:t>
                </a:r>
                <a:r>
                  <a:rPr lang="pl-PL" sz="1600" b="1" dirty="0">
                    <a:solidFill>
                      <a:srgbClr val="00B050"/>
                    </a:solidFill>
                  </a:rPr>
                  <a:t> </a:t>
                </a:r>
                <a:r>
                  <a:rPr lang="pl-PL" sz="1600" b="1" dirty="0" err="1">
                    <a:solidFill>
                      <a:srgbClr val="00B050"/>
                    </a:solidFill>
                  </a:rPr>
                  <a:t>criteria</a:t>
                </a:r>
                <a:r>
                  <a:rPr lang="pl-PL" sz="1600" b="1" dirty="0">
                    <a:solidFill>
                      <a:srgbClr val="00B050"/>
                    </a:solidFill>
                  </a:rPr>
                  <a:t> for </a:t>
                </a:r>
                <a:r>
                  <a:rPr lang="pl-PL" sz="1600" b="1" dirty="0" err="1">
                    <a:solidFill>
                      <a:srgbClr val="00B050"/>
                    </a:solidFill>
                  </a:rPr>
                  <a:t>Impact</a:t>
                </a:r>
                <a:r>
                  <a:rPr lang="pl-PL" sz="1600" b="1" dirty="0">
                    <a:solidFill>
                      <a:srgbClr val="00B050"/>
                    </a:solidFill>
                  </a:rPr>
                  <a:t> Fast </a:t>
                </a:r>
                <a:r>
                  <a:rPr lang="pl-PL" sz="1600" b="1" dirty="0" err="1">
                    <a:solidFill>
                      <a:srgbClr val="00B050"/>
                    </a:solidFill>
                  </a:rPr>
                  <a:t>Ignition</a:t>
                </a:r>
                <a:r>
                  <a:rPr lang="pl-PL" sz="1600" dirty="0"/>
                  <a:t>, </a:t>
                </a:r>
                <a:r>
                  <a:rPr lang="pl-PL" sz="1600" dirty="0" err="1"/>
                  <a:t>however</a:t>
                </a:r>
                <a:r>
                  <a:rPr lang="pl-PL" sz="1600" dirty="0"/>
                  <a:t> </a:t>
                </a:r>
                <a:r>
                  <a:rPr lang="pl-PL" sz="1600" b="1" dirty="0" err="1">
                    <a:solidFill>
                      <a:srgbClr val="FF0000"/>
                    </a:solidFill>
                  </a:rPr>
                  <a:t>underperforming</a:t>
                </a:r>
                <a:r>
                  <a:rPr lang="pl-PL" sz="1600" b="1" dirty="0">
                    <a:solidFill>
                      <a:srgbClr val="FF0000"/>
                    </a:solidFill>
                  </a:rPr>
                  <a:t> </a:t>
                </a:r>
                <a:r>
                  <a:rPr lang="pl-PL" sz="1600" b="1" dirty="0" err="1">
                    <a:solidFill>
                      <a:srgbClr val="FF0000"/>
                    </a:solidFill>
                  </a:rPr>
                  <a:t>when</a:t>
                </a:r>
                <a:r>
                  <a:rPr lang="pl-PL" sz="1600" b="1" dirty="0">
                    <a:solidFill>
                      <a:srgbClr val="FF0000"/>
                    </a:solidFill>
                  </a:rPr>
                  <a:t> </a:t>
                </a:r>
                <a:r>
                  <a:rPr lang="pl-PL" sz="1600" b="1" dirty="0" err="1">
                    <a:solidFill>
                      <a:srgbClr val="FF0000"/>
                    </a:solidFill>
                  </a:rPr>
                  <a:t>it</a:t>
                </a:r>
                <a:r>
                  <a:rPr lang="pl-PL" sz="1600" b="1" dirty="0">
                    <a:solidFill>
                      <a:srgbClr val="FF0000"/>
                    </a:solidFill>
                  </a:rPr>
                  <a:t> </a:t>
                </a:r>
                <a:r>
                  <a:rPr lang="pl-PL" sz="1600" b="1" dirty="0" err="1">
                    <a:solidFill>
                      <a:srgbClr val="FF0000"/>
                    </a:solidFill>
                  </a:rPr>
                  <a:t>came</a:t>
                </a:r>
                <a:r>
                  <a:rPr lang="pl-PL" sz="1600" b="1" dirty="0">
                    <a:solidFill>
                      <a:srgbClr val="FF0000"/>
                    </a:solidFill>
                  </a:rPr>
                  <a:t> to the </a:t>
                </a:r>
                <a:r>
                  <a:rPr lang="pl-PL" sz="1600" b="1" dirty="0" err="1">
                    <a:solidFill>
                      <a:srgbClr val="FF0000"/>
                    </a:solidFill>
                  </a:rPr>
                  <a:t>density</a:t>
                </a:r>
                <a:r>
                  <a:rPr lang="pl-PL" sz="1600" b="1" dirty="0">
                    <a:solidFill>
                      <a:srgbClr val="FF0000"/>
                    </a:solidFill>
                  </a:rPr>
                  <a:t> of the </a:t>
                </a:r>
                <a:r>
                  <a:rPr lang="pl-PL" sz="1600" b="1" dirty="0" err="1">
                    <a:solidFill>
                      <a:srgbClr val="FF0000"/>
                    </a:solidFill>
                  </a:rPr>
                  <a:t>impactor</a:t>
                </a:r>
                <a:r>
                  <a:rPr lang="pl-PL" sz="1600" b="1" dirty="0">
                    <a:solidFill>
                      <a:srgbClr val="FF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7" name="pole tekstowe 26">
                <a:extLst>
                  <a:ext uri="{FF2B5EF4-FFF2-40B4-BE49-F238E27FC236}">
                    <a16:creationId xmlns:a16="http://schemas.microsoft.com/office/drawing/2014/main" id="{74676CDC-809D-0ABF-62B9-4F30F8A25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80" y="5295621"/>
                <a:ext cx="7740450" cy="830997"/>
              </a:xfrm>
              <a:prstGeom prst="rect">
                <a:avLst/>
              </a:prstGeom>
              <a:blipFill>
                <a:blip r:embed="rId6"/>
                <a:stretch>
                  <a:fillRect l="-79" t="-2206" b="-882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Obraz 27">
            <a:extLst>
              <a:ext uri="{FF2B5EF4-FFF2-40B4-BE49-F238E27FC236}">
                <a16:creationId xmlns:a16="http://schemas.microsoft.com/office/drawing/2014/main" id="{B3678CB0-32ED-9CD5-B61C-9733B946A1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618" y="2291823"/>
            <a:ext cx="2875304" cy="3113461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CE6ECCE1-1E35-BFFD-FFFB-1C8B245F153E}"/>
              </a:ext>
            </a:extLst>
          </p:cNvPr>
          <p:cNvSpPr txBox="1"/>
          <p:nvPr/>
        </p:nvSpPr>
        <p:spPr>
          <a:xfrm>
            <a:off x="7999030" y="5549418"/>
            <a:ext cx="3878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0" i="0" dirty="0">
                <a:solidFill>
                  <a:srgbClr val="333333"/>
                </a:solidFill>
                <a:effectLst/>
                <a:latin typeface="-apple-system"/>
              </a:rPr>
              <a:t>Murakami </a:t>
            </a:r>
            <a:r>
              <a:rPr lang="fr-FR" sz="1600" b="0" i="1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fr-FR" sz="1600" b="0" i="0" dirty="0">
                <a:solidFill>
                  <a:srgbClr val="333333"/>
                </a:solidFill>
                <a:effectLst/>
                <a:latin typeface="-apple-system"/>
              </a:rPr>
              <a:t> 2005 </a:t>
            </a:r>
            <a:r>
              <a:rPr lang="fr-FR" sz="1600" b="0" i="1" dirty="0">
                <a:solidFill>
                  <a:srgbClr val="333333"/>
                </a:solidFill>
                <a:effectLst/>
                <a:latin typeface="-apple-system"/>
              </a:rPr>
              <a:t>Plasma Phys. Control. Fusion</a:t>
            </a:r>
            <a:r>
              <a:rPr lang="fr-FR" sz="16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fr-FR" sz="1600" b="1" i="0" dirty="0">
                <a:solidFill>
                  <a:srgbClr val="333333"/>
                </a:solidFill>
                <a:effectLst/>
                <a:latin typeface="-apple-system"/>
              </a:rPr>
              <a:t>47</a:t>
            </a:r>
            <a:r>
              <a:rPr lang="fr-FR" sz="1600" b="0" i="0" dirty="0">
                <a:solidFill>
                  <a:srgbClr val="333333"/>
                </a:solidFill>
                <a:effectLst/>
                <a:latin typeface="-apple-system"/>
              </a:rPr>
              <a:t> B815</a:t>
            </a:r>
            <a:endParaRPr lang="pl-PL" sz="1600" dirty="0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EE7D8DE0-B0F5-DD2C-8BC0-607EA0830409}"/>
              </a:ext>
            </a:extLst>
          </p:cNvPr>
          <p:cNvSpPr txBox="1"/>
          <p:nvPr/>
        </p:nvSpPr>
        <p:spPr>
          <a:xfrm>
            <a:off x="7674114" y="792951"/>
            <a:ext cx="452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/>
              <a:t>Requirements</a:t>
            </a:r>
            <a:r>
              <a:rPr lang="pl-PL" b="1" dirty="0"/>
              <a:t> for the </a:t>
            </a:r>
            <a:r>
              <a:rPr lang="pl-PL" b="1" dirty="0" err="1"/>
              <a:t>ablated</a:t>
            </a:r>
            <a:r>
              <a:rPr lang="pl-PL" b="1" dirty="0"/>
              <a:t> </a:t>
            </a:r>
            <a:r>
              <a:rPr lang="pl-PL" b="1" dirty="0" err="1"/>
              <a:t>impactor</a:t>
            </a:r>
            <a:r>
              <a:rPr lang="pl-PL" b="1" dirty="0"/>
              <a:t> </a:t>
            </a:r>
            <a:r>
              <a:rPr lang="pl-PL" b="1" dirty="0" err="1"/>
              <a:t>shell</a:t>
            </a:r>
            <a:r>
              <a:rPr lang="pl-PL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pole tekstowe 30">
                <a:extLst>
                  <a:ext uri="{FF2B5EF4-FFF2-40B4-BE49-F238E27FC236}">
                    <a16:creationId xmlns:a16="http://schemas.microsoft.com/office/drawing/2014/main" id="{BBE37BFB-64C4-A893-7BF9-CEAE1FB65760}"/>
                  </a:ext>
                </a:extLst>
              </p:cNvPr>
              <p:cNvSpPr txBox="1"/>
              <p:nvPr/>
            </p:nvSpPr>
            <p:spPr>
              <a:xfrm>
                <a:off x="8702291" y="1285670"/>
                <a:ext cx="2471959" cy="9062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pl-PL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≈300 −400 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pl-PL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≈5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𝑘𝑒𝑉</m:t>
                    </m:r>
                  </m:oMath>
                </a14:m>
                <a:r>
                  <a:rPr lang="pl-PL" dirty="0"/>
                  <a:t> </a:t>
                </a:r>
              </a:p>
            </p:txBody>
          </p:sp>
        </mc:Choice>
        <mc:Fallback xmlns="">
          <p:sp>
            <p:nvSpPr>
              <p:cNvPr id="31" name="pole tekstowe 30">
                <a:extLst>
                  <a:ext uri="{FF2B5EF4-FFF2-40B4-BE49-F238E27FC236}">
                    <a16:creationId xmlns:a16="http://schemas.microsoft.com/office/drawing/2014/main" id="{BBE37BFB-64C4-A893-7BF9-CEAE1FB65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2291" y="1285670"/>
                <a:ext cx="2471959" cy="906274"/>
              </a:xfrm>
              <a:prstGeom prst="rect">
                <a:avLst/>
              </a:prstGeom>
              <a:blipFill>
                <a:blip r:embed="rId8"/>
                <a:stretch>
                  <a:fillRect l="-3210" b="-469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6245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C61C7-2017-3670-7E39-C013F390F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BE0009-E62F-7849-2119-3A339072C5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D0138B-F26B-4042-A058-C9CE26ED4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5</a:t>
            </a:fld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98B21CE-A2B2-4D53-4FEB-72D313CABCB4}"/>
              </a:ext>
            </a:extLst>
          </p:cNvPr>
          <p:cNvSpPr txBox="1"/>
          <p:nvPr/>
        </p:nvSpPr>
        <p:spPr>
          <a:xfrm>
            <a:off x="2455388" y="136525"/>
            <a:ext cx="7281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1. </a:t>
            </a:r>
            <a:r>
              <a:rPr lang="pl-PL" sz="2400" b="1" dirty="0" err="1"/>
              <a:t>Introduction</a:t>
            </a:r>
            <a:r>
              <a:rPr lang="pl-PL" sz="2400" b="1" dirty="0"/>
              <a:t>: </a:t>
            </a:r>
            <a:r>
              <a:rPr lang="pl-PL" sz="2400" dirty="0" err="1"/>
              <a:t>Cavity</a:t>
            </a:r>
            <a:r>
              <a:rPr lang="pl-PL" sz="2400" dirty="0"/>
              <a:t> </a:t>
            </a:r>
            <a:r>
              <a:rPr lang="pl-PL" sz="2400" dirty="0" err="1"/>
              <a:t>Pressure</a:t>
            </a:r>
            <a:r>
              <a:rPr lang="pl-PL" sz="2400" dirty="0"/>
              <a:t> Acceleration – </a:t>
            </a:r>
            <a:r>
              <a:rPr lang="pl-PL" sz="2400" dirty="0" err="1"/>
              <a:t>overview</a:t>
            </a:r>
            <a:endParaRPr lang="pl-PL" sz="2400" dirty="0"/>
          </a:p>
          <a:p>
            <a:endParaRPr lang="pl-PL" sz="2400" b="1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7781254-44E7-1D18-9EC9-F5716CE10FDF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9F3FE160-4C05-D137-08DC-0EBCB8C8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dirty="0"/>
              <a:t>IPPLM </a:t>
            </a:r>
            <a:r>
              <a:rPr lang="pl-PL" dirty="0" err="1"/>
              <a:t>Seminar</a:t>
            </a:r>
            <a:r>
              <a:rPr lang="pl-PL" dirty="0"/>
              <a:t>, 19.12.2024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DD6E09F-2440-166B-5240-21E33558C4A5}"/>
              </a:ext>
            </a:extLst>
          </p:cNvPr>
          <p:cNvSpPr txBox="1">
            <a:spLocks/>
          </p:cNvSpPr>
          <p:nvPr/>
        </p:nvSpPr>
        <p:spPr>
          <a:xfrm>
            <a:off x="4857168" y="6356350"/>
            <a:ext cx="5695374" cy="365125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2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17D4049-2EAB-1056-524F-04C170D2071D}"/>
              </a:ext>
            </a:extLst>
          </p:cNvPr>
          <p:cNvSpPr txBox="1"/>
          <p:nvPr/>
        </p:nvSpPr>
        <p:spPr>
          <a:xfrm>
            <a:off x="88380" y="1138807"/>
            <a:ext cx="7034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 err="1"/>
              <a:t>Historically</a:t>
            </a:r>
            <a:r>
              <a:rPr lang="pl-PL" sz="1600" dirty="0"/>
              <a:t>, </a:t>
            </a:r>
            <a:r>
              <a:rPr lang="pl-PL" sz="1600" dirty="0" err="1"/>
              <a:t>Cavity</a:t>
            </a:r>
            <a:r>
              <a:rPr lang="pl-PL" sz="1600" dirty="0"/>
              <a:t> </a:t>
            </a:r>
            <a:r>
              <a:rPr lang="pl-PL" sz="1600" dirty="0" err="1"/>
              <a:t>Pressure</a:t>
            </a:r>
            <a:r>
              <a:rPr lang="pl-PL" sz="1600" dirty="0"/>
              <a:t> Acceleration (CPA) was </a:t>
            </a:r>
            <a:r>
              <a:rPr lang="pl-PL" sz="1600" dirty="0" err="1"/>
              <a:t>proposed</a:t>
            </a:r>
            <a:r>
              <a:rPr lang="pl-PL" sz="1600" dirty="0"/>
              <a:t> as </a:t>
            </a:r>
            <a:r>
              <a:rPr lang="pl-PL" sz="1600" dirty="0" err="1"/>
              <a:t>an</a:t>
            </a:r>
            <a:r>
              <a:rPr lang="pl-PL" sz="1600" dirty="0"/>
              <a:t> </a:t>
            </a:r>
            <a:r>
              <a:rPr lang="pl-PL" sz="1600" dirty="0" err="1"/>
              <a:t>alternative</a:t>
            </a:r>
            <a:r>
              <a:rPr lang="pl-PL" sz="1600" dirty="0"/>
              <a:t> driver for </a:t>
            </a:r>
            <a:r>
              <a:rPr lang="pl-PL" sz="1600" dirty="0" err="1"/>
              <a:t>direct-drive</a:t>
            </a:r>
            <a:r>
              <a:rPr lang="pl-PL" sz="1600" dirty="0"/>
              <a:t> </a:t>
            </a:r>
            <a:r>
              <a:rPr lang="pl-PL" sz="1600" b="1" dirty="0" err="1"/>
              <a:t>Impact</a:t>
            </a:r>
            <a:r>
              <a:rPr lang="pl-PL" sz="1600" b="1" dirty="0"/>
              <a:t> Fast </a:t>
            </a:r>
            <a:r>
              <a:rPr lang="pl-PL" sz="1600" b="1" dirty="0" err="1"/>
              <a:t>Ignition</a:t>
            </a:r>
            <a:r>
              <a:rPr lang="pl-PL" sz="1600" b="1" dirty="0"/>
              <a:t> </a:t>
            </a:r>
            <a:r>
              <a:rPr lang="pl-PL" sz="1600" dirty="0"/>
              <a:t>(</a:t>
            </a:r>
            <a:r>
              <a:rPr lang="fr-FR" sz="1600" dirty="0">
                <a:solidFill>
                  <a:srgbClr val="333333"/>
                </a:solidFill>
                <a:latin typeface="-apple-system"/>
              </a:rPr>
              <a:t>Murakami </a:t>
            </a:r>
            <a:r>
              <a:rPr lang="fr-FR" sz="1600" i="1" dirty="0">
                <a:solidFill>
                  <a:srgbClr val="333333"/>
                </a:solidFill>
                <a:latin typeface="-apple-system"/>
              </a:rPr>
              <a:t>et al</a:t>
            </a:r>
            <a:r>
              <a:rPr lang="fr-FR" sz="1600" dirty="0">
                <a:solidFill>
                  <a:srgbClr val="333333"/>
                </a:solidFill>
                <a:latin typeface="-apple-system"/>
              </a:rPr>
              <a:t> 2005 </a:t>
            </a:r>
            <a:r>
              <a:rPr lang="fr-FR" sz="1600" i="1" dirty="0">
                <a:solidFill>
                  <a:srgbClr val="333333"/>
                </a:solidFill>
                <a:latin typeface="-apple-system"/>
              </a:rPr>
              <a:t>Plasma Phys. Control. Fusion</a:t>
            </a:r>
            <a:r>
              <a:rPr lang="fr-FR" sz="1600" dirty="0">
                <a:solidFill>
                  <a:srgbClr val="333333"/>
                </a:solidFill>
                <a:latin typeface="-apple-system"/>
              </a:rPr>
              <a:t> </a:t>
            </a:r>
            <a:r>
              <a:rPr lang="fr-FR" sz="1600" b="1" dirty="0">
                <a:solidFill>
                  <a:srgbClr val="333333"/>
                </a:solidFill>
                <a:latin typeface="-apple-system"/>
              </a:rPr>
              <a:t>47</a:t>
            </a:r>
            <a:r>
              <a:rPr lang="fr-FR" sz="1600" dirty="0">
                <a:solidFill>
                  <a:srgbClr val="333333"/>
                </a:solidFill>
                <a:latin typeface="-apple-system"/>
              </a:rPr>
              <a:t> B815</a:t>
            </a:r>
            <a:r>
              <a:rPr lang="pl-PL" sz="1600" dirty="0">
                <a:solidFill>
                  <a:srgbClr val="333333"/>
                </a:solidFill>
                <a:latin typeface="-apple-system"/>
              </a:rPr>
              <a:t>).</a:t>
            </a:r>
            <a:endParaRPr lang="pl-PL" sz="16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7652D2F-C32E-38E2-16AA-0B804DA74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437" y="1558606"/>
            <a:ext cx="3210348" cy="4468642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F6F0865-EEB8-2475-F40E-EC1DF62DC36B}"/>
              </a:ext>
            </a:extLst>
          </p:cNvPr>
          <p:cNvSpPr txBox="1"/>
          <p:nvPr/>
        </p:nvSpPr>
        <p:spPr>
          <a:xfrm>
            <a:off x="7757202" y="6027248"/>
            <a:ext cx="3958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Borodziuk et al. </a:t>
            </a:r>
            <a:r>
              <a:rPr lang="fr-FR" sz="1400" dirty="0"/>
              <a:t>Appl. Phys. Lett. 93, 101502 (2008)</a:t>
            </a:r>
            <a:endParaRPr lang="pl-PL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ole tekstowe 12">
                <a:extLst>
                  <a:ext uri="{FF2B5EF4-FFF2-40B4-BE49-F238E27FC236}">
                    <a16:creationId xmlns:a16="http://schemas.microsoft.com/office/drawing/2014/main" id="{24338C2A-544B-81D5-8C72-2CEB8DAD5F51}"/>
                  </a:ext>
                </a:extLst>
              </p:cNvPr>
              <p:cNvSpPr txBox="1"/>
              <p:nvPr/>
            </p:nvSpPr>
            <p:spPr>
              <a:xfrm>
                <a:off x="7770137" y="749795"/>
                <a:ext cx="3945884" cy="842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sz="1600" dirty="0"/>
                  <a:t>Up to </a:t>
                </a:r>
                <a14:m>
                  <m:oMath xmlns:m="http://schemas.openxmlformats.org/officeDocument/2006/math"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pl-PL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𝒄𝒎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pl-PL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pl-PL" sz="1600" b="1" dirty="0"/>
                  <a:t> for 500um Al </a:t>
                </a:r>
                <a:r>
                  <a:rPr lang="pl-PL" sz="1600" b="1" dirty="0" err="1"/>
                  <a:t>foils</a:t>
                </a:r>
                <a:r>
                  <a:rPr lang="pl-PL" sz="1600" b="1" dirty="0"/>
                  <a:t> (</a:t>
                </a:r>
                <a14:m>
                  <m:oMath xmlns:m="http://schemas.openxmlformats.org/officeDocument/2006/math"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𝟕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𝒄</m:t>
                    </m:r>
                    <m:sSup>
                      <m:sSupPr>
                        <m:ctrlPr>
                          <a:rPr lang="pl-PL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pl-PL" sz="1600" b="1" dirty="0"/>
                  <a:t>) </a:t>
                </a:r>
                <a:r>
                  <a:rPr lang="pl-PL" sz="1600" dirty="0" err="1"/>
                  <a:t>obtained</a:t>
                </a:r>
                <a:r>
                  <a:rPr lang="pl-PL" sz="1600" dirty="0"/>
                  <a:t> </a:t>
                </a:r>
                <a:r>
                  <a:rPr lang="pl-PL" sz="1600" dirty="0" err="1"/>
                  <a:t>using</a:t>
                </a:r>
                <a:r>
                  <a:rPr lang="pl-PL" sz="1600" dirty="0"/>
                  <a:t> 250ps, 190J laser </a:t>
                </a:r>
                <a:r>
                  <a:rPr lang="pl-PL" sz="1600" dirty="0" err="1"/>
                  <a:t>pulse</a:t>
                </a:r>
                <a:r>
                  <a:rPr lang="pl-PL" sz="1600" dirty="0"/>
                  <a:t> (</a:t>
                </a:r>
                <a14:m>
                  <m:oMath xmlns:m="http://schemas.openxmlformats.org/officeDocument/2006/math"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=0.438</m:t>
                    </m:r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pl-PL" sz="1600" dirty="0"/>
              </a:p>
            </p:txBody>
          </p:sp>
        </mc:Choice>
        <mc:Fallback xmlns="">
          <p:sp>
            <p:nvSpPr>
              <p:cNvPr id="13" name="pole tekstowe 12">
                <a:extLst>
                  <a:ext uri="{FF2B5EF4-FFF2-40B4-BE49-F238E27FC236}">
                    <a16:creationId xmlns:a16="http://schemas.microsoft.com/office/drawing/2014/main" id="{24338C2A-544B-81D5-8C72-2CEB8DAD5F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0137" y="749795"/>
                <a:ext cx="3945884" cy="842154"/>
              </a:xfrm>
              <a:prstGeom prst="rect">
                <a:avLst/>
              </a:prstGeom>
              <a:blipFill>
                <a:blip r:embed="rId3"/>
                <a:stretch>
                  <a:fillRect t="-1449" b="-8696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Obraz 13" descr="Obraz zawierający tekst, linia, zrzut ekranu, Czcionka&#10;&#10;Opis wygenerowany automatycznie">
            <a:extLst>
              <a:ext uri="{FF2B5EF4-FFF2-40B4-BE49-F238E27FC236}">
                <a16:creationId xmlns:a16="http://schemas.microsoft.com/office/drawing/2014/main" id="{A74BAA44-5BE9-B6D7-EC96-1F3A125B2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77" y="2400130"/>
            <a:ext cx="2246269" cy="1503940"/>
          </a:xfrm>
          <a:prstGeom prst="rect">
            <a:avLst/>
          </a:prstGeom>
        </p:spPr>
      </p:pic>
      <p:pic>
        <p:nvPicPr>
          <p:cNvPr id="15" name="Obraz 14" descr="Obraz zawierający tekst, linia, diagram, Czcionka&#10;&#10;Opis wygenerowany automatycznie">
            <a:extLst>
              <a:ext uri="{FF2B5EF4-FFF2-40B4-BE49-F238E27FC236}">
                <a16:creationId xmlns:a16="http://schemas.microsoft.com/office/drawing/2014/main" id="{EDE82617-5690-8932-5097-54709D99A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5" y="2229681"/>
            <a:ext cx="2670371" cy="1673279"/>
          </a:xfrm>
          <a:prstGeom prst="rect">
            <a:avLst/>
          </a:prstGeom>
        </p:spPr>
      </p:pic>
      <p:pic>
        <p:nvPicPr>
          <p:cNvPr id="17" name="Obraz 16" descr="Obraz zawierający tekst, zrzut ekranu, diagram, Czcionka&#10;&#10;Opis wygenerowany automatycznie">
            <a:extLst>
              <a:ext uri="{FF2B5EF4-FFF2-40B4-BE49-F238E27FC236}">
                <a16:creationId xmlns:a16="http://schemas.microsoft.com/office/drawing/2014/main" id="{CB8B892A-6EA4-5584-3A84-5A752F2D3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97"/>
          <a:stretch/>
        </p:blipFill>
        <p:spPr>
          <a:xfrm>
            <a:off x="5508335" y="2534241"/>
            <a:ext cx="2356955" cy="1235718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D1956E0D-4E36-B550-1E45-EE3D87BFBD2B}"/>
              </a:ext>
            </a:extLst>
          </p:cNvPr>
          <p:cNvSpPr txBox="1"/>
          <p:nvPr/>
        </p:nvSpPr>
        <p:spPr>
          <a:xfrm>
            <a:off x="2635255" y="4003102"/>
            <a:ext cx="2139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Borodziuk et al. </a:t>
            </a:r>
            <a:r>
              <a:rPr lang="fr-FR" sz="1400" dirty="0"/>
              <a:t>Appl. Phys. Lett. 95, 231501 (2009)</a:t>
            </a:r>
            <a:endParaRPr lang="pl-PL" sz="14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C29AB5B-97E6-C28B-B9DE-84F8CC74B985}"/>
              </a:ext>
            </a:extLst>
          </p:cNvPr>
          <p:cNvSpPr txBox="1"/>
          <p:nvPr/>
        </p:nvSpPr>
        <p:spPr>
          <a:xfrm>
            <a:off x="5214769" y="4003102"/>
            <a:ext cx="2350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Borodziuk et al. </a:t>
            </a:r>
            <a:r>
              <a:rPr lang="fr-FR" sz="1400" dirty="0"/>
              <a:t>Appl. Phys. Lett. 99, 231501 (2011)</a:t>
            </a:r>
            <a:endParaRPr lang="pl-PL" sz="1400" dirty="0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D0ABF38C-BD42-DEF5-3C50-E0C3AFD179D0}"/>
              </a:ext>
            </a:extLst>
          </p:cNvPr>
          <p:cNvSpPr txBox="1"/>
          <p:nvPr/>
        </p:nvSpPr>
        <p:spPr>
          <a:xfrm>
            <a:off x="-42586" y="4003102"/>
            <a:ext cx="226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Borodziuk et al. </a:t>
            </a:r>
            <a:r>
              <a:rPr lang="fr-FR" sz="1400" dirty="0"/>
              <a:t>Appl. Phys. Lett. 93, 101502 (2008)</a:t>
            </a:r>
            <a:endParaRPr lang="pl-PL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pole tekstowe 25">
                <a:extLst>
                  <a:ext uri="{FF2B5EF4-FFF2-40B4-BE49-F238E27FC236}">
                    <a16:creationId xmlns:a16="http://schemas.microsoft.com/office/drawing/2014/main" id="{7C832674-F796-057A-3827-8E2201179034}"/>
                  </a:ext>
                </a:extLst>
              </p:cNvPr>
              <p:cNvSpPr txBox="1"/>
              <p:nvPr/>
            </p:nvSpPr>
            <p:spPr>
              <a:xfrm>
                <a:off x="51919" y="4738905"/>
                <a:ext cx="7813371" cy="344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pl-PL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6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pl-PL" sz="1600" b="1" i="0" smtClean="0">
                            <a:latin typeface="Cambria Math" panose="02040503050406030204" pitchFamily="18" charset="0"/>
                          </a:rPr>
                          <m:t>𝐦𝐚𝐱</m:t>
                        </m:r>
                      </m:sub>
                    </m:sSub>
                    <m:r>
                      <a:rPr lang="pl-PL" sz="1600" b="1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𝟕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pl-PL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𝒄𝒎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pl-PL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pl-PL" sz="1600" b="1" dirty="0"/>
                  <a:t> for </a:t>
                </a:r>
                <a:r>
                  <a:rPr lang="pl-PL" sz="1600" b="1" dirty="0" err="1"/>
                  <a:t>both</a:t>
                </a:r>
                <a:r>
                  <a:rPr lang="pl-PL" sz="1600" b="1" dirty="0"/>
                  <a:t> 10um Al (</a:t>
                </a:r>
                <a14:m>
                  <m:oMath xmlns:m="http://schemas.openxmlformats.org/officeDocument/2006/math"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𝟕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𝒄</m:t>
                    </m:r>
                    <m:sSup>
                      <m:sSupPr>
                        <m:ctrlPr>
                          <a:rPr lang="pl-PL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pl-PL" sz="1600" b="1" dirty="0"/>
                  <a:t>) and 20um PS (</a:t>
                </a:r>
                <a14:m>
                  <m:oMath xmlns:m="http://schemas.openxmlformats.org/officeDocument/2006/math">
                    <m:r>
                      <a:rPr lang="pl-PL" sz="1600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pl-PL" sz="16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pl-PL" sz="1600" b="1" i="1">
                        <a:latin typeface="Cambria Math" panose="02040503050406030204" pitchFamily="18" charset="0"/>
                      </a:rPr>
                      <m:t>𝒄</m:t>
                    </m:r>
                    <m:sSup>
                      <m:sSupPr>
                        <m:ctrlPr>
                          <a:rPr lang="pl-PL" sz="1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pl-PL" sz="16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pl-PL" sz="1600" dirty="0"/>
                  <a:t>) </a:t>
                </a:r>
                <a:r>
                  <a:rPr lang="pl-PL" sz="1600" b="1" dirty="0" err="1"/>
                  <a:t>foils</a:t>
                </a:r>
                <a:endParaRPr lang="pl-PL" sz="1600" b="1" dirty="0"/>
              </a:p>
            </p:txBody>
          </p:sp>
        </mc:Choice>
        <mc:Fallback xmlns="">
          <p:sp>
            <p:nvSpPr>
              <p:cNvPr id="26" name="pole tekstowe 25">
                <a:extLst>
                  <a:ext uri="{FF2B5EF4-FFF2-40B4-BE49-F238E27FC236}">
                    <a16:creationId xmlns:a16="http://schemas.microsoft.com/office/drawing/2014/main" id="{7C832674-F796-057A-3827-8E2201179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9" y="4738905"/>
                <a:ext cx="7813371" cy="344133"/>
              </a:xfrm>
              <a:prstGeom prst="rect">
                <a:avLst/>
              </a:prstGeom>
              <a:blipFill>
                <a:blip r:embed="rId7"/>
                <a:stretch>
                  <a:fillRect t="-3509" b="-2105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ole tekstowe 26">
                <a:extLst>
                  <a:ext uri="{FF2B5EF4-FFF2-40B4-BE49-F238E27FC236}">
                    <a16:creationId xmlns:a16="http://schemas.microsoft.com/office/drawing/2014/main" id="{914DB44F-6CFB-E450-8675-E9A2257D45F9}"/>
                  </a:ext>
                </a:extLst>
              </p:cNvPr>
              <p:cNvSpPr txBox="1"/>
              <p:nvPr/>
            </p:nvSpPr>
            <p:spPr>
              <a:xfrm>
                <a:off x="88380" y="5295621"/>
                <a:ext cx="77404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600" dirty="0"/>
                  <a:t>At </a:t>
                </a:r>
                <a:r>
                  <a:rPr lang="pl-PL" sz="1600" dirty="0" err="1"/>
                  <a:t>that</a:t>
                </a:r>
                <a:r>
                  <a:rPr lang="pl-PL" sz="1600" dirty="0"/>
                  <a:t> </a:t>
                </a:r>
                <a:r>
                  <a:rPr lang="pl-PL" sz="1600" dirty="0" err="1"/>
                  <a:t>time</a:t>
                </a:r>
                <a:r>
                  <a:rPr lang="pl-PL" sz="1600" dirty="0"/>
                  <a:t>, the </a:t>
                </a:r>
                <a:r>
                  <a:rPr lang="pl-PL" sz="1600" dirty="0" err="1"/>
                  <a:t>highest</a:t>
                </a:r>
                <a:r>
                  <a:rPr lang="pl-PL" sz="1600" dirty="0"/>
                  <a:t> </a:t>
                </a:r>
                <a:r>
                  <a:rPr lang="pl-PL" sz="1600" dirty="0" err="1"/>
                  <a:t>velocity</a:t>
                </a:r>
                <a:r>
                  <a:rPr lang="pl-PL" sz="1600" dirty="0"/>
                  <a:t> </a:t>
                </a:r>
                <a:r>
                  <a:rPr lang="pl-PL" sz="1600" dirty="0" err="1"/>
                  <a:t>obtained</a:t>
                </a:r>
                <a:r>
                  <a:rPr lang="pl-PL" sz="1600" dirty="0"/>
                  <a:t> </a:t>
                </a:r>
                <a:r>
                  <a:rPr lang="pl-PL" sz="1600" dirty="0" err="1"/>
                  <a:t>at</a:t>
                </a:r>
                <a:r>
                  <a:rPr lang="pl-PL" sz="1600" dirty="0"/>
                  <a:t> NRL, </a:t>
                </a:r>
                <a:r>
                  <a:rPr lang="pl-PL" sz="1600" dirty="0" err="1"/>
                  <a:t>accelerating</a:t>
                </a:r>
                <a:r>
                  <a:rPr lang="pl-PL" sz="1600" dirty="0"/>
                  <a:t> 10.5um CH </a:t>
                </a:r>
                <a:r>
                  <a:rPr lang="pl-PL" sz="1600" dirty="0" err="1"/>
                  <a:t>flyers</a:t>
                </a:r>
                <a:r>
                  <a:rPr lang="pl-PL" sz="1600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=1×</m:t>
                    </m:r>
                    <m:sSup>
                      <m:sSup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pl-PL" sz="1600" dirty="0"/>
                  <a:t>, </a:t>
                </a:r>
                <a:r>
                  <a:rPr lang="pl-PL" sz="1600" b="1" dirty="0">
                    <a:solidFill>
                      <a:srgbClr val="00B050"/>
                    </a:solidFill>
                  </a:rPr>
                  <a:t>meeting the </a:t>
                </a:r>
                <a:r>
                  <a:rPr lang="pl-PL" sz="1600" b="1" dirty="0" err="1">
                    <a:solidFill>
                      <a:srgbClr val="00B050"/>
                    </a:solidFill>
                  </a:rPr>
                  <a:t>velocity</a:t>
                </a:r>
                <a:r>
                  <a:rPr lang="pl-PL" sz="1600" b="1" dirty="0">
                    <a:solidFill>
                      <a:srgbClr val="00B050"/>
                    </a:solidFill>
                  </a:rPr>
                  <a:t> </a:t>
                </a:r>
                <a:r>
                  <a:rPr lang="pl-PL" sz="1600" b="1" dirty="0" err="1">
                    <a:solidFill>
                      <a:srgbClr val="00B050"/>
                    </a:solidFill>
                  </a:rPr>
                  <a:t>criteria</a:t>
                </a:r>
                <a:r>
                  <a:rPr lang="pl-PL" sz="1600" b="1" dirty="0">
                    <a:solidFill>
                      <a:srgbClr val="00B050"/>
                    </a:solidFill>
                  </a:rPr>
                  <a:t> for </a:t>
                </a:r>
                <a:r>
                  <a:rPr lang="pl-PL" sz="1600" b="1" dirty="0" err="1">
                    <a:solidFill>
                      <a:srgbClr val="00B050"/>
                    </a:solidFill>
                  </a:rPr>
                  <a:t>Impact</a:t>
                </a:r>
                <a:r>
                  <a:rPr lang="pl-PL" sz="1600" b="1" dirty="0">
                    <a:solidFill>
                      <a:srgbClr val="00B050"/>
                    </a:solidFill>
                  </a:rPr>
                  <a:t> Fast </a:t>
                </a:r>
                <a:r>
                  <a:rPr lang="pl-PL" sz="1600" b="1" dirty="0" err="1">
                    <a:solidFill>
                      <a:srgbClr val="00B050"/>
                    </a:solidFill>
                  </a:rPr>
                  <a:t>Ignition</a:t>
                </a:r>
                <a:r>
                  <a:rPr lang="pl-PL" sz="1600" dirty="0"/>
                  <a:t>, </a:t>
                </a:r>
                <a:r>
                  <a:rPr lang="pl-PL" sz="1600" dirty="0" err="1"/>
                  <a:t>however</a:t>
                </a:r>
                <a:r>
                  <a:rPr lang="pl-PL" sz="1600" dirty="0"/>
                  <a:t> </a:t>
                </a:r>
                <a:r>
                  <a:rPr lang="pl-PL" sz="1600" b="1" dirty="0" err="1">
                    <a:solidFill>
                      <a:srgbClr val="FF0000"/>
                    </a:solidFill>
                  </a:rPr>
                  <a:t>underperforming</a:t>
                </a:r>
                <a:r>
                  <a:rPr lang="pl-PL" sz="1600" b="1" dirty="0">
                    <a:solidFill>
                      <a:srgbClr val="FF0000"/>
                    </a:solidFill>
                  </a:rPr>
                  <a:t> </a:t>
                </a:r>
                <a:r>
                  <a:rPr lang="pl-PL" sz="1600" b="1" dirty="0" err="1">
                    <a:solidFill>
                      <a:srgbClr val="FF0000"/>
                    </a:solidFill>
                  </a:rPr>
                  <a:t>when</a:t>
                </a:r>
                <a:r>
                  <a:rPr lang="pl-PL" sz="1600" b="1" dirty="0">
                    <a:solidFill>
                      <a:srgbClr val="FF0000"/>
                    </a:solidFill>
                  </a:rPr>
                  <a:t> </a:t>
                </a:r>
                <a:r>
                  <a:rPr lang="pl-PL" sz="1600" b="1" dirty="0" err="1">
                    <a:solidFill>
                      <a:srgbClr val="FF0000"/>
                    </a:solidFill>
                  </a:rPr>
                  <a:t>it</a:t>
                </a:r>
                <a:r>
                  <a:rPr lang="pl-PL" sz="1600" b="1" dirty="0">
                    <a:solidFill>
                      <a:srgbClr val="FF0000"/>
                    </a:solidFill>
                  </a:rPr>
                  <a:t> </a:t>
                </a:r>
                <a:r>
                  <a:rPr lang="pl-PL" sz="1600" b="1" dirty="0" err="1">
                    <a:solidFill>
                      <a:srgbClr val="FF0000"/>
                    </a:solidFill>
                  </a:rPr>
                  <a:t>came</a:t>
                </a:r>
                <a:r>
                  <a:rPr lang="pl-PL" sz="1600" b="1" dirty="0">
                    <a:solidFill>
                      <a:srgbClr val="FF0000"/>
                    </a:solidFill>
                  </a:rPr>
                  <a:t> to the </a:t>
                </a:r>
                <a:r>
                  <a:rPr lang="pl-PL" sz="1600" b="1" dirty="0" err="1">
                    <a:solidFill>
                      <a:srgbClr val="FF0000"/>
                    </a:solidFill>
                  </a:rPr>
                  <a:t>density</a:t>
                </a:r>
                <a:r>
                  <a:rPr lang="pl-PL" sz="1600" b="1" dirty="0">
                    <a:solidFill>
                      <a:srgbClr val="FF0000"/>
                    </a:solidFill>
                  </a:rPr>
                  <a:t> of the </a:t>
                </a:r>
                <a:r>
                  <a:rPr lang="pl-PL" sz="1600" b="1" dirty="0" err="1">
                    <a:solidFill>
                      <a:srgbClr val="FF0000"/>
                    </a:solidFill>
                  </a:rPr>
                  <a:t>impactor</a:t>
                </a:r>
                <a:r>
                  <a:rPr lang="pl-PL" sz="1600" b="1" dirty="0">
                    <a:solidFill>
                      <a:srgbClr val="FF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7" name="pole tekstowe 26">
                <a:extLst>
                  <a:ext uri="{FF2B5EF4-FFF2-40B4-BE49-F238E27FC236}">
                    <a16:creationId xmlns:a16="http://schemas.microsoft.com/office/drawing/2014/main" id="{914DB44F-6CFB-E450-8675-E9A2257D4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80" y="5295621"/>
                <a:ext cx="7740450" cy="830997"/>
              </a:xfrm>
              <a:prstGeom prst="rect">
                <a:avLst/>
              </a:prstGeom>
              <a:blipFill>
                <a:blip r:embed="rId8"/>
                <a:stretch>
                  <a:fillRect l="-79" t="-2206" b="-882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1039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7AD44DF-95B5-2438-8330-6531C4A919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6C93159-5AAC-4ABD-DB1D-986567FE1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6</a:t>
            </a:fld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E0E57E0-12D3-ED18-7595-87EFE23AEF8A}"/>
              </a:ext>
            </a:extLst>
          </p:cNvPr>
          <p:cNvSpPr txBox="1"/>
          <p:nvPr/>
        </p:nvSpPr>
        <p:spPr>
          <a:xfrm>
            <a:off x="2455388" y="136525"/>
            <a:ext cx="7281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1. </a:t>
            </a:r>
            <a:r>
              <a:rPr lang="pl-PL" sz="2400" b="1" dirty="0" err="1"/>
              <a:t>Introduction</a:t>
            </a:r>
            <a:r>
              <a:rPr lang="pl-PL" sz="2400" b="1" dirty="0"/>
              <a:t>: </a:t>
            </a:r>
            <a:r>
              <a:rPr lang="pl-PL" sz="2400" dirty="0" err="1"/>
              <a:t>Cavity</a:t>
            </a:r>
            <a:r>
              <a:rPr lang="pl-PL" sz="2400" dirty="0"/>
              <a:t> </a:t>
            </a:r>
            <a:r>
              <a:rPr lang="pl-PL" sz="2400" dirty="0" err="1"/>
              <a:t>Pressure</a:t>
            </a:r>
            <a:r>
              <a:rPr lang="pl-PL" sz="2400" dirty="0"/>
              <a:t> Acceleration – </a:t>
            </a:r>
            <a:r>
              <a:rPr lang="pl-PL" sz="2400" dirty="0" err="1"/>
              <a:t>overview</a:t>
            </a:r>
            <a:endParaRPr lang="pl-PL" sz="2400" dirty="0"/>
          </a:p>
          <a:p>
            <a:endParaRPr lang="pl-PL" sz="2400" b="1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6609539-F54A-DF8A-1EE8-05A3487DB9D6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A69A947A-DCA2-01F9-F237-C86A022BA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009" y="1208944"/>
            <a:ext cx="3241360" cy="227751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0F79B91-E9A7-3B39-3197-455F41A56E4C}"/>
              </a:ext>
            </a:extLst>
          </p:cNvPr>
          <p:cNvSpPr txBox="1"/>
          <p:nvPr/>
        </p:nvSpPr>
        <p:spPr>
          <a:xfrm>
            <a:off x="7420504" y="5917426"/>
            <a:ext cx="4471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dirty="0"/>
              <a:t>Chodukowski et al. </a:t>
            </a:r>
            <a:r>
              <a:rPr lang="en-US" sz="1600" dirty="0"/>
              <a:t>AIP Advances 10, 085206 (2020)</a:t>
            </a:r>
            <a:endParaRPr lang="pl-PL" sz="16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7CC49A3-AE4F-8BA9-0643-59CA7875A68F}"/>
              </a:ext>
            </a:extLst>
          </p:cNvPr>
          <p:cNvSpPr txBox="1"/>
          <p:nvPr/>
        </p:nvSpPr>
        <p:spPr>
          <a:xfrm>
            <a:off x="210592" y="1671724"/>
            <a:ext cx="38184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In 2020, roughly 10 years after last experimental activities regarding CPA scheme, the idea was revisited with slightly different setup. Instead of metallic flyers, deuterated pol</a:t>
            </a:r>
            <a:r>
              <a:rPr lang="pl-PL" sz="1600" dirty="0"/>
              <a:t>y</a:t>
            </a:r>
            <a:r>
              <a:rPr lang="en-US" sz="1600" dirty="0"/>
              <a:t>ethylene was used</a:t>
            </a:r>
            <a:r>
              <a:rPr lang="pl-PL" sz="1600" dirty="0"/>
              <a:t>.</a:t>
            </a:r>
            <a:r>
              <a:rPr lang="en-US" sz="1600" dirty="0"/>
              <a:t> 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pole tekstowe 17">
                <a:extLst>
                  <a:ext uri="{FF2B5EF4-FFF2-40B4-BE49-F238E27FC236}">
                    <a16:creationId xmlns:a16="http://schemas.microsoft.com/office/drawing/2014/main" id="{2E847A23-B8F3-723B-E8C8-D01F25B73410}"/>
                  </a:ext>
                </a:extLst>
              </p:cNvPr>
              <p:cNvSpPr txBox="1"/>
              <p:nvPr/>
            </p:nvSpPr>
            <p:spPr>
              <a:xfrm>
                <a:off x="27360" y="4054059"/>
                <a:ext cx="6695336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pl-PL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6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pl-PL" sz="1600" b="1" i="0" smtClean="0">
                            <a:latin typeface="Cambria Math" panose="02040503050406030204" pitchFamily="18" charset="0"/>
                          </a:rPr>
                          <m:t>𝐦𝐚𝐱</m:t>
                        </m:r>
                      </m:sub>
                    </m:sSub>
                    <m:r>
                      <a:rPr lang="pl-PL" sz="1600" b="1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pl-PL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𝒄𝒎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pl-PL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pl-PL" sz="1600" b="1" dirty="0"/>
                  <a:t> for </a:t>
                </a:r>
                <a14:m>
                  <m:oMath xmlns:m="http://schemas.openxmlformats.org/officeDocument/2006/math">
                    <m:r>
                      <a:rPr lang="pl-PL" sz="1600" b="1" i="1" dirty="0" smtClean="0">
                        <a:latin typeface="Cambria Math" panose="02040503050406030204" pitchFamily="18" charset="0"/>
                      </a:rPr>
                      <m:t>𝑪</m:t>
                    </m:r>
                    <m:sSub>
                      <m:sSubPr>
                        <m:ctrlPr>
                          <a:rPr lang="pl-PL" sz="16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600" b="1" i="1" dirty="0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pl-PL" sz="16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pl-PL" sz="1600" b="1" dirty="0"/>
                  <a:t> </a:t>
                </a:r>
                <a:r>
                  <a:rPr lang="pl-PL" sz="1600" b="1" dirty="0" err="1"/>
                  <a:t>foil</a:t>
                </a:r>
                <a:r>
                  <a:rPr lang="pl-PL" sz="1600" b="1" dirty="0"/>
                  <a:t>, </a:t>
                </a:r>
                <a:r>
                  <a:rPr lang="pl-PL" sz="1600" b="1" dirty="0" err="1"/>
                  <a:t>while</a:t>
                </a:r>
                <a:r>
                  <a:rPr lang="pl-PL" sz="1600" b="1" dirty="0"/>
                  <a:t> </a:t>
                </a:r>
                <a:r>
                  <a:rPr lang="pl-PL" sz="1600" b="1" dirty="0" err="1"/>
                  <a:t>producing</a:t>
                </a:r>
                <a:r>
                  <a:rPr lang="pl-PL" sz="1600" b="1" dirty="0"/>
                  <a:t/>
                </a:r>
                <a:br>
                  <a:rPr lang="pl-PL" sz="1600" b="1" dirty="0"/>
                </a:br>
                <a14:m>
                  <m:oMath xmlns:m="http://schemas.openxmlformats.org/officeDocument/2006/math"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pl-PL" sz="1600" b="1" i="1" smtClean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pl-PL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pl-PL" sz="16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pl-PL" sz="1600" b="1" dirty="0"/>
                  <a:t> </a:t>
                </a:r>
                <a:r>
                  <a:rPr lang="pl-PL" sz="1600" b="1" dirty="0" err="1"/>
                  <a:t>neutrons</a:t>
                </a:r>
                <a:r>
                  <a:rPr lang="pl-PL" sz="1600" b="1" dirty="0"/>
                  <a:t> per </a:t>
                </a:r>
                <a:r>
                  <a:rPr lang="pl-PL" sz="1600" b="1" dirty="0" err="1"/>
                  <a:t>shot</a:t>
                </a:r>
                <a:endParaRPr lang="pl-PL" sz="1600" b="1" dirty="0"/>
              </a:p>
            </p:txBody>
          </p:sp>
        </mc:Choice>
        <mc:Fallback xmlns="">
          <p:sp>
            <p:nvSpPr>
              <p:cNvPr id="18" name="pole tekstowe 17">
                <a:extLst>
                  <a:ext uri="{FF2B5EF4-FFF2-40B4-BE49-F238E27FC236}">
                    <a16:creationId xmlns:a16="http://schemas.microsoft.com/office/drawing/2014/main" id="{2E847A23-B8F3-723B-E8C8-D01F25B73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60" y="4054059"/>
                <a:ext cx="6695336" cy="595932"/>
              </a:xfrm>
              <a:prstGeom prst="rect">
                <a:avLst/>
              </a:prstGeom>
              <a:blipFill>
                <a:blip r:embed="rId3"/>
                <a:stretch>
                  <a:fillRect t="-2041" b="-1224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pole tekstowe 18">
            <a:extLst>
              <a:ext uri="{FF2B5EF4-FFF2-40B4-BE49-F238E27FC236}">
                <a16:creationId xmlns:a16="http://schemas.microsoft.com/office/drawing/2014/main" id="{3713FDB6-D0AB-6A36-4E4A-60CB96682353}"/>
              </a:ext>
            </a:extLst>
          </p:cNvPr>
          <p:cNvSpPr txBox="1"/>
          <p:nvPr/>
        </p:nvSpPr>
        <p:spPr>
          <a:xfrm>
            <a:off x="1641643" y="4698838"/>
            <a:ext cx="3639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/>
              <a:t>DD </a:t>
            </a:r>
            <a:r>
              <a:rPr lang="pl-PL" sz="1600" dirty="0" err="1"/>
              <a:t>reaction</a:t>
            </a:r>
            <a:r>
              <a:rPr lang="pl-PL" sz="1600" dirty="0"/>
              <a:t> </a:t>
            </a:r>
            <a:r>
              <a:rPr lang="pl-PL" sz="1600" dirty="0" err="1"/>
              <a:t>has</a:t>
            </a:r>
            <a:r>
              <a:rPr lang="pl-PL" sz="1600" dirty="0"/>
              <a:t> </a:t>
            </a:r>
            <a:r>
              <a:rPr lang="pl-PL" sz="1600" dirty="0" err="1"/>
              <a:t>two</a:t>
            </a:r>
            <a:r>
              <a:rPr lang="pl-PL" sz="1600" dirty="0"/>
              <a:t> </a:t>
            </a:r>
            <a:r>
              <a:rPr lang="pl-PL" sz="1600" dirty="0" err="1"/>
              <a:t>possible</a:t>
            </a:r>
            <a:r>
              <a:rPr lang="pl-PL" sz="1600" dirty="0"/>
              <a:t> </a:t>
            </a:r>
            <a:r>
              <a:rPr lang="pl-PL" sz="1600" dirty="0" err="1"/>
              <a:t>channels</a:t>
            </a:r>
            <a:r>
              <a:rPr lang="pl-PL" sz="1600" dirty="0"/>
              <a:t>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pole tekstowe 19">
                <a:extLst>
                  <a:ext uri="{FF2B5EF4-FFF2-40B4-BE49-F238E27FC236}">
                    <a16:creationId xmlns:a16="http://schemas.microsoft.com/office/drawing/2014/main" id="{0BADACF2-7173-83BC-C9D3-F016C2DF9DE9}"/>
                  </a:ext>
                </a:extLst>
              </p:cNvPr>
              <p:cNvSpPr txBox="1"/>
              <p:nvPr/>
            </p:nvSpPr>
            <p:spPr>
              <a:xfrm>
                <a:off x="413308" y="5503812"/>
                <a:ext cx="6096000" cy="388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Pre>
                      <m:sPrePr>
                        <m:ctrlPr>
                          <a:rPr lang="pl-PL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pl-PL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pl-PL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  <m:e>
                        <m:r>
                          <a:rPr lang="pl-PL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pl-PL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Pre>
                          <m:sPrePr>
                            <m:ctrlPr>
                              <a:rPr lang="pl-PL" sz="1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pl-PL" sz="1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pl-PL" sz="1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  <m:e>
                            <m:r>
                              <a:rPr lang="pl-PL" sz="1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sPre>
                        <m:r>
                          <a:rPr lang="pl-PL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→ </m:t>
                        </m:r>
                        <m:sPre>
                          <m:sPrePr>
                            <m:ctrlPr>
                              <a:rPr lang="pl-PL" sz="1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pl-PL" sz="1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pl-PL" sz="1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  <m:e>
                            <m:r>
                              <a:rPr lang="pl-PL" sz="1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  <m:r>
                              <a:rPr lang="pl-PL" sz="1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+</m:t>
                            </m:r>
                          </m:e>
                        </m:sPre>
                        <m:sSup>
                          <m:sSupPr>
                            <m:ctrlPr>
                              <a:rPr lang="pl-PL" sz="1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sz="1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pl-PL" sz="18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pl-PL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pl-PL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pl-PL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pl-PL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𝟎𝟐</m:t>
                        </m:r>
                        <m:r>
                          <a:rPr lang="pl-PL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l-PL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𝑴𝒆𝑽</m:t>
                        </m:r>
                        <m:r>
                          <a:rPr lang="pl-PL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sPre>
                  </m:oMath>
                </a14:m>
                <a:r>
                  <a:rPr lang="pl-PL" sz="1800" b="1" dirty="0">
                    <a:solidFill>
                      <a:srgbClr val="C00000"/>
                    </a:solidFill>
                  </a:rPr>
                  <a:t> (50%)</a:t>
                </a:r>
              </a:p>
            </p:txBody>
          </p:sp>
        </mc:Choice>
        <mc:Fallback xmlns="">
          <p:sp>
            <p:nvSpPr>
              <p:cNvPr id="20" name="pole tekstowe 19">
                <a:extLst>
                  <a:ext uri="{FF2B5EF4-FFF2-40B4-BE49-F238E27FC236}">
                    <a16:creationId xmlns:a16="http://schemas.microsoft.com/office/drawing/2014/main" id="{0BADACF2-7173-83BC-C9D3-F016C2DF9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08" y="5503812"/>
                <a:ext cx="6096000" cy="388504"/>
              </a:xfrm>
              <a:prstGeom prst="rect">
                <a:avLst/>
              </a:prstGeom>
              <a:blipFill>
                <a:blip r:embed="rId4"/>
                <a:stretch>
                  <a:fillRect t="-4688" b="-2343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pole tekstowe 20">
                <a:extLst>
                  <a:ext uri="{FF2B5EF4-FFF2-40B4-BE49-F238E27FC236}">
                    <a16:creationId xmlns:a16="http://schemas.microsoft.com/office/drawing/2014/main" id="{229E4330-6230-2440-1930-D89F0E356019}"/>
                  </a:ext>
                </a:extLst>
              </p:cNvPr>
              <p:cNvSpPr txBox="1"/>
              <p:nvPr/>
            </p:nvSpPr>
            <p:spPr>
              <a:xfrm>
                <a:off x="413308" y="5073734"/>
                <a:ext cx="6096000" cy="374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Pre>
                      <m:sPrePr>
                        <m:ctrlPr>
                          <a:rPr lang="pl-PL" sz="1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Pre>
                          <m:sPrePr>
                            <m:ctrlPr>
                              <a:rPr lang="pl-PL" sz="1800" b="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pl-PL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l-PL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  <m:e>
                            <m:r>
                              <a:rPr lang="pl-PL" sz="1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sPr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 → </m:t>
                        </m:r>
                        <m:sPre>
                          <m:sPrePr>
                            <m:ctrlPr>
                              <a:rPr lang="pl-PL" sz="1800" b="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pl-PL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pl-PL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r>
                              <a:rPr lang="pl-PL" sz="1800" b="0" i="1" smtClean="0">
                                <a:latin typeface="Cambria Math" panose="02040503050406030204" pitchFamily="18" charset="0"/>
                              </a:rPr>
                              <m:t>𝐻𝑒</m:t>
                            </m:r>
                            <m:r>
                              <a:rPr lang="pl-PL" sz="1800" b="0" i="1" smtClean="0">
                                <a:latin typeface="Cambria Math" panose="02040503050406030204" pitchFamily="18" charset="0"/>
                              </a:rPr>
                              <m:t> +</m:t>
                            </m:r>
                          </m:e>
                        </m:sPre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 (2.45 </m:t>
                        </m:r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𝑀𝑒𝑉</m:t>
                        </m:r>
                        <m:r>
                          <a:rPr lang="pl-PL" sz="1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sPre>
                  </m:oMath>
                </a14:m>
                <a:r>
                  <a:rPr lang="pl-PL" sz="1800" dirty="0"/>
                  <a:t> (50%)</a:t>
                </a:r>
                <a:endParaRPr lang="pl-PL" dirty="0"/>
              </a:p>
            </p:txBody>
          </p:sp>
        </mc:Choice>
        <mc:Fallback xmlns="">
          <p:sp>
            <p:nvSpPr>
              <p:cNvPr id="21" name="pole tekstowe 20">
                <a:extLst>
                  <a:ext uri="{FF2B5EF4-FFF2-40B4-BE49-F238E27FC236}">
                    <a16:creationId xmlns:a16="http://schemas.microsoft.com/office/drawing/2014/main" id="{229E4330-6230-2440-1930-D89F0E356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08" y="5073734"/>
                <a:ext cx="6096000" cy="374461"/>
              </a:xfrm>
              <a:prstGeom prst="rect">
                <a:avLst/>
              </a:prstGeom>
              <a:blipFill>
                <a:blip r:embed="rId5"/>
                <a:stretch>
                  <a:fillRect t="-6452" b="-2419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Obraz 22">
            <a:extLst>
              <a:ext uri="{FF2B5EF4-FFF2-40B4-BE49-F238E27FC236}">
                <a16:creationId xmlns:a16="http://schemas.microsoft.com/office/drawing/2014/main" id="{802E8635-CC4F-E3C5-5346-C63C20589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8274" y="4376085"/>
            <a:ext cx="4653280" cy="1440971"/>
          </a:xfrm>
          <a:prstGeom prst="rect">
            <a:avLst/>
          </a:prstGeom>
        </p:spPr>
      </p:pic>
      <p:pic>
        <p:nvPicPr>
          <p:cNvPr id="1026" name="Picture 2" descr="FIG. 6. Numerical modeling results of neutron yield obtained for four analyzed cases: RAS variants for two foils – 6 μm and 12 µm accelerated with an iodine laser (λ1 = 1.315 µm) and two classic variants for −12 µm foils accelerated by an iodine laser and a KrF laser (λ2 = 0.248 µm).">
            <a:extLst>
              <a:ext uri="{FF2B5EF4-FFF2-40B4-BE49-F238E27FC236}">
                <a16:creationId xmlns:a16="http://schemas.microsoft.com/office/drawing/2014/main" id="{DF944C90-574F-B0A6-296A-089F23F82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873" y="967522"/>
            <a:ext cx="3659477" cy="32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B5AB3C5B-0C43-DE66-759F-C66AD3491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dirty="0"/>
              <a:t>IPPLM </a:t>
            </a:r>
            <a:r>
              <a:rPr lang="pl-PL" dirty="0" err="1"/>
              <a:t>Seminar</a:t>
            </a:r>
            <a:r>
              <a:rPr lang="pl-PL" dirty="0"/>
              <a:t>, 19.12.2024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EDE5C46-933A-4652-2DAA-E02ECDAB9EC7}"/>
              </a:ext>
            </a:extLst>
          </p:cNvPr>
          <p:cNvSpPr txBox="1">
            <a:spLocks/>
          </p:cNvSpPr>
          <p:nvPr/>
        </p:nvSpPr>
        <p:spPr>
          <a:xfrm>
            <a:off x="4857168" y="6356350"/>
            <a:ext cx="5695374" cy="365125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2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</p:spTree>
    <p:extLst>
      <p:ext uri="{BB962C8B-B14F-4D97-AF65-F5344CB8AC3E}">
        <p14:creationId xmlns:p14="http://schemas.microsoft.com/office/powerpoint/2010/main" val="3085354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82D27-C28C-7154-476C-1D7049B44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3954EFA-358C-5C08-EEF1-1A3CD895DD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D78D233-F1D5-FCFB-C143-CB87B714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F0ED7AE-94C2-D4E7-09C5-0F666B408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7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A40DB4C-036E-0009-C604-D1FC26BA3602}"/>
              </a:ext>
            </a:extLst>
          </p:cNvPr>
          <p:cNvSpPr txBox="1"/>
          <p:nvPr/>
        </p:nvSpPr>
        <p:spPr>
          <a:xfrm>
            <a:off x="987941" y="2782669"/>
            <a:ext cx="102161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Latest experimental results – products of DD reaction by means of CPA method on PALS laser system (Prague, Czech Republic)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7408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7AD44DF-95B5-2438-8330-6531C4A919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6C93159-5AAC-4ABD-DB1D-986567FE1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8</a:t>
            </a:fld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E0E57E0-12D3-ED18-7595-87EFE23AEF8A}"/>
              </a:ext>
            </a:extLst>
          </p:cNvPr>
          <p:cNvSpPr txBox="1"/>
          <p:nvPr/>
        </p:nvSpPr>
        <p:spPr>
          <a:xfrm>
            <a:off x="-116731" y="-29987"/>
            <a:ext cx="12425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pl-PL" b="1" dirty="0" err="1"/>
              <a:t>Introduction</a:t>
            </a:r>
            <a:r>
              <a:rPr lang="pl-PL" b="1" dirty="0"/>
              <a:t>: </a:t>
            </a:r>
            <a:r>
              <a:rPr lang="en-US" dirty="0"/>
              <a:t>Latest experimental results – products of DD reaction by means of CPA method on PALS laser system</a:t>
            </a:r>
            <a:endParaRPr lang="pl-PL" dirty="0"/>
          </a:p>
          <a:p>
            <a:pPr algn="ctr"/>
            <a:r>
              <a:rPr lang="en-US" dirty="0"/>
              <a:t>(Prague, Czech Republic)</a:t>
            </a:r>
          </a:p>
          <a:p>
            <a:endParaRPr lang="pl-PL" dirty="0"/>
          </a:p>
          <a:p>
            <a:endParaRPr lang="pl-PL" b="1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6609539-F54A-DF8A-1EE8-05A3487DB9D6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175E0CC5-886E-AA75-E0FF-51B72CC5A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  <a:p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DB2FF0C-D860-857A-211F-BBC6938BEA30}"/>
              </a:ext>
            </a:extLst>
          </p:cNvPr>
          <p:cNvSpPr txBox="1"/>
          <p:nvPr/>
        </p:nvSpPr>
        <p:spPr>
          <a:xfrm>
            <a:off x="7129314" y="5990401"/>
            <a:ext cx="4914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rgbClr val="1A1A1A"/>
                </a:solidFill>
              </a:rPr>
              <a:t>Tchórz et al. </a:t>
            </a:r>
            <a:r>
              <a:rPr lang="pl-PL" sz="1600" b="0" i="1" dirty="0" err="1">
                <a:solidFill>
                  <a:srgbClr val="1A1A1A"/>
                </a:solidFill>
                <a:effectLst/>
              </a:rPr>
              <a:t>Phys</a:t>
            </a:r>
            <a:r>
              <a:rPr lang="pl-PL" sz="1600" b="0" i="1" dirty="0">
                <a:solidFill>
                  <a:srgbClr val="1A1A1A"/>
                </a:solidFill>
                <a:effectLst/>
              </a:rPr>
              <a:t>. </a:t>
            </a:r>
            <a:r>
              <a:rPr lang="pl-PL" sz="1600" b="0" i="1" dirty="0" err="1">
                <a:solidFill>
                  <a:srgbClr val="1A1A1A"/>
                </a:solidFill>
                <a:effectLst/>
              </a:rPr>
              <a:t>Plasmas</a:t>
            </a:r>
            <a:r>
              <a:rPr lang="pl-PL" sz="1600" b="0" i="0" dirty="0">
                <a:solidFill>
                  <a:srgbClr val="1A1A1A"/>
                </a:solidFill>
                <a:effectLst/>
              </a:rPr>
              <a:t> </a:t>
            </a:r>
            <a:r>
              <a:rPr lang="pl-PL" sz="1600" b="1" i="0" dirty="0">
                <a:solidFill>
                  <a:srgbClr val="1A1A1A"/>
                </a:solidFill>
                <a:effectLst/>
              </a:rPr>
              <a:t>31</a:t>
            </a:r>
            <a:r>
              <a:rPr lang="pl-PL" sz="1600" b="0" i="0" dirty="0">
                <a:solidFill>
                  <a:srgbClr val="1A1A1A"/>
                </a:solidFill>
                <a:effectLst/>
              </a:rPr>
              <a:t>, 084503 (2024)</a:t>
            </a:r>
            <a:endParaRPr lang="pl-PL" sz="1600" dirty="0"/>
          </a:p>
        </p:txBody>
      </p:sp>
      <p:pic>
        <p:nvPicPr>
          <p:cNvPr id="14" name="Obraz 13" descr="Obraz zawierający tekst, diagram, Czcionka, linia&#10;&#10;Opis wygenerowany automatycznie">
            <a:extLst>
              <a:ext uri="{FF2B5EF4-FFF2-40B4-BE49-F238E27FC236}">
                <a16:creationId xmlns:a16="http://schemas.microsoft.com/office/drawing/2014/main" id="{39387398-C0B9-1BA4-7152-6788EC0D4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"/>
          <a:stretch/>
        </p:blipFill>
        <p:spPr>
          <a:xfrm>
            <a:off x="6596380" y="2797128"/>
            <a:ext cx="4914900" cy="3289575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A821E980-E78B-98AC-93AC-9029738A06B5}"/>
              </a:ext>
            </a:extLst>
          </p:cNvPr>
          <p:cNvSpPr txBox="1"/>
          <p:nvPr/>
        </p:nvSpPr>
        <p:spPr>
          <a:xfrm>
            <a:off x="4707538" y="787982"/>
            <a:ext cx="70617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b="1" dirty="0"/>
              <a:t>Additional </a:t>
            </a:r>
            <a:r>
              <a:rPr lang="pl-PL" sz="1600" b="1" dirty="0" err="1"/>
              <a:t>acceleration</a:t>
            </a:r>
            <a:r>
              <a:rPr lang="pl-PL" sz="1600" b="1" dirty="0"/>
              <a:t> </a:t>
            </a:r>
            <a:r>
              <a:rPr lang="pl-PL" sz="1600" b="1" dirty="0" err="1"/>
              <a:t>occurs</a:t>
            </a:r>
            <a:r>
              <a:rPr lang="pl-PL" sz="1600" b="1" dirty="0"/>
              <a:t>, </a:t>
            </a:r>
            <a:r>
              <a:rPr lang="pl-PL" sz="1600" b="1" dirty="0" err="1"/>
              <a:t>which</a:t>
            </a:r>
            <a:r>
              <a:rPr lang="pl-PL" sz="1600" b="1" dirty="0"/>
              <a:t> </a:t>
            </a:r>
            <a:r>
              <a:rPr lang="pl-PL" sz="1600" b="1" dirty="0" err="1"/>
              <a:t>causes</a:t>
            </a:r>
            <a:r>
              <a:rPr lang="pl-PL" sz="1600" b="1" dirty="0"/>
              <a:t> the DD </a:t>
            </a:r>
            <a:r>
              <a:rPr lang="pl-PL" sz="1600" b="1" dirty="0" err="1"/>
              <a:t>protons</a:t>
            </a:r>
            <a:r>
              <a:rPr lang="pl-PL" sz="1600" b="1" dirty="0"/>
              <a:t> to </a:t>
            </a:r>
            <a:r>
              <a:rPr lang="pl-PL" sz="1600" b="1" dirty="0" err="1"/>
              <a:t>gain</a:t>
            </a:r>
            <a:r>
              <a:rPr lang="pl-PL" sz="1600" b="1" dirty="0"/>
              <a:t> </a:t>
            </a:r>
            <a:r>
              <a:rPr lang="pl-PL" sz="1600" b="1" dirty="0" err="1"/>
              <a:t>additional</a:t>
            </a:r>
            <a:r>
              <a:rPr lang="pl-PL" sz="1600" b="1" dirty="0"/>
              <a:t> </a:t>
            </a:r>
            <a:r>
              <a:rPr lang="pl-PL" sz="1600" b="1" dirty="0" err="1"/>
              <a:t>energy</a:t>
            </a:r>
            <a:r>
              <a:rPr lang="pl-PL" sz="1600" b="1" dirty="0"/>
              <a:t>, </a:t>
            </a:r>
            <a:r>
              <a:rPr lang="pl-PL" sz="1600" b="1" dirty="0" err="1"/>
              <a:t>up</a:t>
            </a:r>
            <a:r>
              <a:rPr lang="pl-PL" sz="1600" b="1" dirty="0"/>
              <a:t> to 5.2 </a:t>
            </a:r>
            <a:r>
              <a:rPr lang="pl-PL" sz="1600" b="1" dirty="0" err="1"/>
              <a:t>MeV</a:t>
            </a:r>
            <a:r>
              <a:rPr lang="pl-PL" sz="1600" dirty="0"/>
              <a:t>. In </a:t>
            </a:r>
            <a:r>
              <a:rPr lang="pl-PL" sz="1600" dirty="0" err="1"/>
              <a:t>several</a:t>
            </a:r>
            <a:r>
              <a:rPr lang="pl-PL" sz="1600" dirty="0"/>
              <a:t> </a:t>
            </a:r>
            <a:r>
              <a:rPr lang="pl-PL" sz="1600" dirty="0" err="1"/>
              <a:t>shots</a:t>
            </a:r>
            <a:r>
              <a:rPr lang="pl-PL" sz="1600" dirty="0"/>
              <a:t> (</a:t>
            </a:r>
            <a:r>
              <a:rPr lang="pl-PL" sz="1600" dirty="0" err="1"/>
              <a:t>example</a:t>
            </a:r>
            <a:r>
              <a:rPr lang="pl-PL" sz="1600" dirty="0"/>
              <a:t>: </a:t>
            </a:r>
            <a:r>
              <a:rPr lang="pl-PL" sz="1600" dirty="0" err="1">
                <a:solidFill>
                  <a:srgbClr val="00FF00"/>
                </a:solidFill>
              </a:rPr>
              <a:t>green</a:t>
            </a:r>
            <a:r>
              <a:rPr lang="pl-PL" sz="1600" dirty="0">
                <a:solidFill>
                  <a:srgbClr val="00FF00"/>
                </a:solidFill>
              </a:rPr>
              <a:t> spectrum</a:t>
            </a:r>
            <a:r>
              <a:rPr lang="pl-PL" sz="1600" dirty="0"/>
              <a:t>), </a:t>
            </a:r>
            <a:r>
              <a:rPr lang="pl-PL" sz="1600" dirty="0" err="1"/>
              <a:t>strong</a:t>
            </a:r>
            <a:r>
              <a:rPr lang="pl-PL" sz="1600" dirty="0"/>
              <a:t> </a:t>
            </a:r>
            <a:r>
              <a:rPr lang="pl-PL" sz="1600" dirty="0" err="1"/>
              <a:t>peak</a:t>
            </a:r>
            <a:r>
              <a:rPr lang="pl-PL" sz="1600" dirty="0"/>
              <a:t> </a:t>
            </a:r>
            <a:r>
              <a:rPr lang="pl-PL" sz="1600" dirty="0" err="1"/>
              <a:t>around</a:t>
            </a:r>
            <a:r>
              <a:rPr lang="pl-PL" sz="1600" dirty="0"/>
              <a:t> 3.7 </a:t>
            </a:r>
            <a:r>
              <a:rPr lang="pl-PL" sz="1600" dirty="0" err="1"/>
              <a:t>MeV</a:t>
            </a:r>
            <a:r>
              <a:rPr lang="pl-PL" sz="1600" dirty="0"/>
              <a:t> </a:t>
            </a:r>
            <a:r>
              <a:rPr lang="pl-PL" sz="1600" dirty="0" err="1"/>
              <a:t>visible</a:t>
            </a:r>
            <a:r>
              <a:rPr lang="pl-PL" sz="1600" dirty="0"/>
              <a:t>, but </a:t>
            </a:r>
            <a:r>
              <a:rPr lang="pl-PL" sz="1600" dirty="0" err="1"/>
              <a:t>at</a:t>
            </a:r>
            <a:r>
              <a:rPr lang="pl-PL" sz="1600" dirty="0"/>
              <a:t> </a:t>
            </a:r>
            <a:r>
              <a:rPr lang="pl-PL" sz="1600" dirty="0" err="1"/>
              <a:t>lower</a:t>
            </a:r>
            <a:r>
              <a:rPr lang="pl-PL" sz="1600" dirty="0"/>
              <a:t> maximum </a:t>
            </a:r>
            <a:r>
              <a:rPr lang="pl-PL" sz="1600" dirty="0" err="1"/>
              <a:t>energy</a:t>
            </a:r>
            <a:r>
              <a:rPr lang="pl-PL" sz="1600" dirty="0"/>
              <a:t>: the </a:t>
            </a:r>
            <a:r>
              <a:rPr lang="pl-PL" sz="1600" dirty="0" err="1"/>
              <a:t>additional</a:t>
            </a:r>
            <a:r>
              <a:rPr lang="pl-PL" sz="1600" dirty="0"/>
              <a:t> </a:t>
            </a:r>
            <a:r>
              <a:rPr lang="pl-PL" sz="1600" dirty="0" err="1"/>
              <a:t>accelerating</a:t>
            </a:r>
            <a:r>
              <a:rPr lang="pl-PL" sz="1600" dirty="0"/>
              <a:t> </a:t>
            </a:r>
            <a:r>
              <a:rPr lang="pl-PL" sz="1600" dirty="0" err="1"/>
              <a:t>force</a:t>
            </a:r>
            <a:r>
              <a:rPr lang="pl-PL" sz="1600" dirty="0"/>
              <a:t> was </a:t>
            </a:r>
            <a:r>
              <a:rPr lang="pl-PL" sz="1600" dirty="0" err="1"/>
              <a:t>weaker</a:t>
            </a:r>
            <a:r>
              <a:rPr lang="pl-PL" sz="1600" dirty="0"/>
              <a:t>. </a:t>
            </a:r>
            <a:br>
              <a:rPr lang="pl-PL" sz="1600" dirty="0"/>
            </a:br>
            <a:endParaRPr lang="pl-PL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Most </a:t>
            </a:r>
            <a:r>
              <a:rPr lang="pl-PL" sz="1600" dirty="0" err="1"/>
              <a:t>likely</a:t>
            </a:r>
            <a:r>
              <a:rPr lang="pl-PL" sz="1600" dirty="0"/>
              <a:t>, the </a:t>
            </a:r>
            <a:r>
              <a:rPr lang="pl-PL" sz="1600" dirty="0" err="1"/>
              <a:t>additional</a:t>
            </a:r>
            <a:r>
              <a:rPr lang="pl-PL" sz="1600" dirty="0"/>
              <a:t> </a:t>
            </a:r>
            <a:r>
              <a:rPr lang="pl-PL" sz="1600" dirty="0" err="1"/>
              <a:t>accelerating</a:t>
            </a:r>
            <a:r>
              <a:rPr lang="pl-PL" sz="1600" dirty="0"/>
              <a:t> </a:t>
            </a:r>
            <a:r>
              <a:rPr lang="pl-PL" sz="1600" dirty="0" err="1"/>
              <a:t>force</a:t>
            </a:r>
            <a:r>
              <a:rPr lang="pl-PL" sz="1600" dirty="0"/>
              <a:t> </a:t>
            </a:r>
            <a:r>
              <a:rPr lang="pl-PL" sz="1600" dirty="0" err="1"/>
              <a:t>is</a:t>
            </a:r>
            <a:r>
              <a:rPr lang="pl-PL" sz="1600" dirty="0"/>
              <a:t> </a:t>
            </a:r>
            <a:r>
              <a:rPr lang="pl-PL" sz="1600" dirty="0" err="1"/>
              <a:t>attributed</a:t>
            </a:r>
            <a:r>
              <a:rPr lang="pl-PL" sz="1600" dirty="0"/>
              <a:t> to </a:t>
            </a:r>
            <a:r>
              <a:rPr lang="pl-PL" sz="1600" dirty="0" err="1"/>
              <a:t>strong</a:t>
            </a:r>
            <a:r>
              <a:rPr lang="pl-PL" sz="1600" dirty="0"/>
              <a:t> </a:t>
            </a:r>
            <a:r>
              <a:rPr lang="pl-PL" sz="1600" dirty="0" err="1"/>
              <a:t>electrical</a:t>
            </a:r>
            <a:r>
              <a:rPr lang="pl-PL" sz="1600" dirty="0"/>
              <a:t> </a:t>
            </a:r>
            <a:r>
              <a:rPr lang="pl-PL" sz="1600" dirty="0" err="1"/>
              <a:t>fields</a:t>
            </a:r>
            <a:r>
              <a:rPr lang="pl-PL" sz="1600" dirty="0"/>
              <a:t> </a:t>
            </a:r>
            <a:r>
              <a:rPr lang="pl-PL" sz="1600" dirty="0" err="1"/>
              <a:t>arising</a:t>
            </a:r>
            <a:r>
              <a:rPr lang="pl-PL" sz="1600" dirty="0"/>
              <a:t> </a:t>
            </a:r>
            <a:r>
              <a:rPr lang="pl-PL" sz="1600" dirty="0" err="1"/>
              <a:t>inside</a:t>
            </a:r>
            <a:r>
              <a:rPr lang="pl-PL" sz="1600" dirty="0"/>
              <a:t> the </a:t>
            </a:r>
            <a:r>
              <a:rPr lang="pl-PL" sz="1600" dirty="0" err="1"/>
              <a:t>cavity</a:t>
            </a:r>
            <a:r>
              <a:rPr lang="pl-PL" sz="1600" dirty="0"/>
              <a:t> – </a:t>
            </a:r>
            <a:r>
              <a:rPr lang="pl-PL" sz="1600" dirty="0" err="1"/>
              <a:t>has</a:t>
            </a:r>
            <a:r>
              <a:rPr lang="pl-PL" sz="1600" dirty="0"/>
              <a:t> to be </a:t>
            </a:r>
            <a:r>
              <a:rPr lang="pl-PL" sz="1600" dirty="0" err="1"/>
              <a:t>investigated</a:t>
            </a:r>
            <a:r>
              <a:rPr lang="pl-PL" sz="1600" dirty="0"/>
              <a:t> in </a:t>
            </a:r>
            <a:r>
              <a:rPr lang="pl-PL" sz="1600" dirty="0" err="1"/>
              <a:t>following</a:t>
            </a:r>
            <a:r>
              <a:rPr lang="pl-PL" sz="1600" dirty="0"/>
              <a:t> </a:t>
            </a:r>
            <a:r>
              <a:rPr lang="pl-PL" sz="1600" dirty="0" err="1"/>
              <a:t>experimental</a:t>
            </a:r>
            <a:r>
              <a:rPr lang="pl-PL" sz="1600" dirty="0"/>
              <a:t> </a:t>
            </a:r>
            <a:r>
              <a:rPr lang="pl-PL" sz="1600" dirty="0" err="1"/>
              <a:t>campaigns</a:t>
            </a:r>
            <a:r>
              <a:rPr lang="pl-PL" sz="1600" dirty="0"/>
              <a:t>.</a:t>
            </a:r>
          </a:p>
          <a:p>
            <a:pPr algn="just"/>
            <a:endParaRPr lang="pl-PL" sz="1600" dirty="0"/>
          </a:p>
          <a:p>
            <a:pPr algn="just"/>
            <a:endParaRPr lang="pl-PL" sz="1600" dirty="0"/>
          </a:p>
          <a:p>
            <a:pPr algn="just"/>
            <a:endParaRPr lang="pl-PL" sz="1600" dirty="0"/>
          </a:p>
        </p:txBody>
      </p:sp>
      <p:pic>
        <p:nvPicPr>
          <p:cNvPr id="17" name="Obraz 16" descr="Obraz zawierający tekst, diagram, linia, krąg&#10;&#10;Opis wygenerowany automatycznie">
            <a:extLst>
              <a:ext uri="{FF2B5EF4-FFF2-40B4-BE49-F238E27FC236}">
                <a16:creationId xmlns:a16="http://schemas.microsoft.com/office/drawing/2014/main" id="{EC2AD551-CECB-C388-FF8D-7DE8B1960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97"/>
          <a:stretch/>
        </p:blipFill>
        <p:spPr>
          <a:xfrm>
            <a:off x="135482" y="787982"/>
            <a:ext cx="4150930" cy="2361486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409763D-A0A3-3A3D-8C42-DF292F591902}"/>
              </a:ext>
            </a:extLst>
          </p:cNvPr>
          <p:cNvSpPr txBox="1"/>
          <p:nvPr/>
        </p:nvSpPr>
        <p:spPr>
          <a:xfrm>
            <a:off x="7033684" y="3155796"/>
            <a:ext cx="2106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30⁰ in </a:t>
            </a:r>
            <a:r>
              <a:rPr lang="pl-PL" sz="1400" b="1" dirty="0" err="1"/>
              <a:t>respect</a:t>
            </a:r>
            <a:r>
              <a:rPr lang="pl-PL" sz="1400" b="1" dirty="0"/>
              <a:t> to the target </a:t>
            </a:r>
            <a:r>
              <a:rPr lang="pl-PL" sz="1400" b="1" dirty="0" err="1"/>
              <a:t>normal</a:t>
            </a:r>
            <a:endParaRPr lang="pl-PL" sz="1400" b="1" dirty="0"/>
          </a:p>
        </p:txBody>
      </p:sp>
      <p:pic>
        <p:nvPicPr>
          <p:cNvPr id="19" name="Obraz 18" descr="Obraz zawierający tekst, diagram, linia, Wykres&#10;&#10;Opis wygenerowany automatycznie">
            <a:extLst>
              <a:ext uri="{FF2B5EF4-FFF2-40B4-BE49-F238E27FC236}">
                <a16:creationId xmlns:a16="http://schemas.microsoft.com/office/drawing/2014/main" id="{638EFAA7-46FB-9869-3E13-5DE465410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86"/>
          <a:stretch/>
        </p:blipFill>
        <p:spPr>
          <a:xfrm>
            <a:off x="0" y="3176440"/>
            <a:ext cx="3160418" cy="3002811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A4EB60A4-A07A-2F17-62A2-FD3920654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5368" y="3166022"/>
            <a:ext cx="3104341" cy="2996675"/>
          </a:xfrm>
          <a:prstGeom prst="rect">
            <a:avLst/>
          </a:prstGeom>
        </p:spPr>
      </p:pic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5B411F0C-078D-097D-B36F-59355AA1AB74}"/>
              </a:ext>
            </a:extLst>
          </p:cNvPr>
          <p:cNvCxnSpPr>
            <a:cxnSpLocks/>
          </p:cNvCxnSpPr>
          <p:nvPr/>
        </p:nvCxnSpPr>
        <p:spPr>
          <a:xfrm flipV="1">
            <a:off x="3126740" y="3472180"/>
            <a:ext cx="342900" cy="170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EB59D984-43AA-DE07-525B-B8CD7A72AE25}"/>
              </a:ext>
            </a:extLst>
          </p:cNvPr>
          <p:cNvCxnSpPr/>
          <p:nvPr/>
        </p:nvCxnSpPr>
        <p:spPr>
          <a:xfrm>
            <a:off x="3106420" y="5824220"/>
            <a:ext cx="363220" cy="58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149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8B52F-6B14-4F28-E3E4-8A312299D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A927601-F3CF-6EEC-402E-49DA083A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2542" y="6356350"/>
            <a:ext cx="898236" cy="365125"/>
          </a:xfrm>
        </p:spPr>
        <p:txBody>
          <a:bodyPr/>
          <a:lstStyle/>
          <a:p>
            <a:fld id="{8333041F-D0D6-4D3D-8E25-7D523F96878C}" type="datetimeFigureOut">
              <a:rPr lang="pl-PL" smtClean="0"/>
              <a:t>09.09.2025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EA15410-561F-387B-8B10-F5F333A80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78" y="6356350"/>
            <a:ext cx="593436" cy="365125"/>
          </a:xfrm>
        </p:spPr>
        <p:txBody>
          <a:bodyPr/>
          <a:lstStyle/>
          <a:p>
            <a:fld id="{98A8FD3A-C883-4585-83BF-5935BA16C442}" type="slidenum">
              <a:rPr lang="pl-PL" smtClean="0"/>
              <a:t>9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1FC5565-B559-BE48-B602-7C6BE5CC9284}"/>
              </a:ext>
            </a:extLst>
          </p:cNvPr>
          <p:cNvSpPr/>
          <p:nvPr/>
        </p:nvSpPr>
        <p:spPr>
          <a:xfrm>
            <a:off x="1811274" y="602020"/>
            <a:ext cx="8569452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C7254399-F4F9-586C-2142-2A485DB48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68" y="6356350"/>
            <a:ext cx="5695374" cy="365125"/>
          </a:xfrm>
        </p:spPr>
        <p:txBody>
          <a:bodyPr/>
          <a:lstStyle/>
          <a:p>
            <a:r>
              <a:rPr lang="pl-PL" b="1" dirty="0"/>
              <a:t>Przemysław Tchórz (IPPLM) </a:t>
            </a:r>
            <a:br>
              <a:rPr lang="pl-PL" b="1" dirty="0"/>
            </a:br>
            <a:r>
              <a:rPr lang="pl-PL" b="1" dirty="0"/>
              <a:t>5</a:t>
            </a:r>
            <a:r>
              <a:rPr lang="pl-PL" dirty="0"/>
              <a:t>th International Workshop on Proton-</a:t>
            </a:r>
            <a:r>
              <a:rPr lang="pl-PL" dirty="0" err="1"/>
              <a:t>Boron</a:t>
            </a:r>
            <a:r>
              <a:rPr lang="pl-PL" dirty="0"/>
              <a:t> Fusion, </a:t>
            </a:r>
            <a:r>
              <a:rPr lang="pl-PL" dirty="0" err="1"/>
              <a:t>Belgrade</a:t>
            </a:r>
            <a:r>
              <a:rPr lang="pl-PL" dirty="0"/>
              <a:t>, 08.09.2025 – 11.09.2025</a:t>
            </a: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E43E3DB5-4BC9-617F-0030-8C5406923384}"/>
              </a:ext>
            </a:extLst>
          </p:cNvPr>
          <p:cNvSpPr txBox="1"/>
          <p:nvPr/>
        </p:nvSpPr>
        <p:spPr>
          <a:xfrm>
            <a:off x="-31331" y="4491532"/>
            <a:ext cx="3685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/>
              <a:t>CR 39 </a:t>
            </a:r>
            <a:r>
              <a:rPr lang="pl-PL" sz="1600" b="1" dirty="0" err="1"/>
              <a:t>detector</a:t>
            </a:r>
            <a:r>
              <a:rPr lang="pl-PL" sz="1600" b="1" dirty="0"/>
              <a:t> </a:t>
            </a:r>
            <a:r>
              <a:rPr lang="pl-PL" sz="1600" b="1" dirty="0" err="1"/>
              <a:t>measurements</a:t>
            </a:r>
            <a:r>
              <a:rPr lang="pl-PL" sz="1600" b="1" dirty="0"/>
              <a:t> 50 cm </a:t>
            </a:r>
            <a:r>
              <a:rPr lang="pl-PL" sz="1600" b="1" dirty="0" err="1"/>
              <a:t>away</a:t>
            </a:r>
            <a:r>
              <a:rPr lang="pl-PL" sz="1600" b="1" dirty="0"/>
              <a:t> from target, 30 </a:t>
            </a:r>
            <a:r>
              <a:rPr lang="pl-PL" sz="1600" b="1" dirty="0" err="1"/>
              <a:t>deg</a:t>
            </a:r>
            <a:r>
              <a:rPr lang="pl-PL" sz="1600" b="1" dirty="0"/>
              <a:t> (</a:t>
            </a:r>
            <a:r>
              <a:rPr lang="pl-PL" sz="1600" b="1" dirty="0" err="1"/>
              <a:t>under</a:t>
            </a:r>
            <a:r>
              <a:rPr lang="pl-PL" sz="1600" b="1" dirty="0"/>
              <a:t> TPS </a:t>
            </a:r>
            <a:r>
              <a:rPr lang="pl-PL" sz="1600" b="1" dirty="0" err="1"/>
              <a:t>line</a:t>
            </a:r>
            <a:r>
              <a:rPr lang="pl-PL" sz="1600" b="1" dirty="0"/>
              <a:t> of </a:t>
            </a:r>
            <a:r>
              <a:rPr lang="pl-PL" sz="1600" b="1" dirty="0" err="1"/>
              <a:t>sight</a:t>
            </a:r>
            <a:r>
              <a:rPr lang="pl-PL" sz="1600" b="1" dirty="0"/>
              <a:t>) – </a:t>
            </a:r>
            <a:r>
              <a:rPr lang="pl-PL" sz="1600" b="1" dirty="0" err="1">
                <a:solidFill>
                  <a:srgbClr val="C00000"/>
                </a:solidFill>
              </a:rPr>
              <a:t>below</a:t>
            </a:r>
            <a:r>
              <a:rPr lang="pl-PL" sz="1600" b="1" dirty="0">
                <a:solidFill>
                  <a:srgbClr val="C00000"/>
                </a:solidFill>
              </a:rPr>
              <a:t> 65𝜇𝑚 </a:t>
            </a:r>
            <a:r>
              <a:rPr lang="pl-PL" sz="1600" b="1" dirty="0" err="1"/>
              <a:t>filter</a:t>
            </a:r>
            <a:r>
              <a:rPr lang="pl-PL" sz="1600" b="1" dirty="0"/>
              <a:t> </a:t>
            </a:r>
            <a:r>
              <a:rPr lang="pl-PL" sz="1600" b="1" dirty="0" err="1"/>
              <a:t>thickness</a:t>
            </a:r>
            <a:r>
              <a:rPr lang="pl-PL" sz="1600" b="1" dirty="0"/>
              <a:t> </a:t>
            </a:r>
            <a:r>
              <a:rPr lang="pl-PL" sz="1600" b="1" dirty="0" err="1">
                <a:solidFill>
                  <a:srgbClr val="C00000"/>
                </a:solidFill>
              </a:rPr>
              <a:t>strong</a:t>
            </a:r>
            <a:r>
              <a:rPr lang="pl-PL" sz="1600" b="1" dirty="0">
                <a:solidFill>
                  <a:srgbClr val="C00000"/>
                </a:solidFill>
              </a:rPr>
              <a:t> </a:t>
            </a:r>
            <a:r>
              <a:rPr lang="pl-PL" sz="1600" b="1" dirty="0" err="1">
                <a:solidFill>
                  <a:srgbClr val="C00000"/>
                </a:solidFill>
              </a:rPr>
              <a:t>saturation</a:t>
            </a:r>
            <a:endParaRPr lang="pl-PL" sz="1600" b="1" dirty="0">
              <a:solidFill>
                <a:srgbClr val="C00000"/>
              </a:solidFill>
            </a:endParaRPr>
          </a:p>
        </p:txBody>
      </p:sp>
      <p:pic>
        <p:nvPicPr>
          <p:cNvPr id="13" name="Obraz 12" descr="Obraz zawierający zrzut ekranu, natura, szary, ziemia&#10;&#10;Zawartość wygenerowana przez AI może być niepoprawna.">
            <a:extLst>
              <a:ext uri="{FF2B5EF4-FFF2-40B4-BE49-F238E27FC236}">
                <a16:creationId xmlns:a16="http://schemas.microsoft.com/office/drawing/2014/main" id="{972690FF-5925-DA36-8028-CEE3A2248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43" y="690411"/>
            <a:ext cx="8503857" cy="5314911"/>
          </a:xfrm>
          <a:prstGeom prst="rect">
            <a:avLst/>
          </a:prstGeom>
        </p:spPr>
      </p:pic>
      <p:pic>
        <p:nvPicPr>
          <p:cNvPr id="18" name="Obraz 17" descr="Obraz zawierający kreskówka, design, ilustracja, czarne i białe&#10;&#10;Zawartość wygenerowana przez AI może być niepoprawna.">
            <a:extLst>
              <a:ext uri="{FF2B5EF4-FFF2-40B4-BE49-F238E27FC236}">
                <a16:creationId xmlns:a16="http://schemas.microsoft.com/office/drawing/2014/main" id="{F62C4691-046E-E39A-DF02-2D3293294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7" y="1505202"/>
            <a:ext cx="690414" cy="2154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ela 18">
                <a:extLst>
                  <a:ext uri="{FF2B5EF4-FFF2-40B4-BE49-F238E27FC236}">
                    <a16:creationId xmlns:a16="http://schemas.microsoft.com/office/drawing/2014/main" id="{2251DC58-D9AD-A436-13E7-8EF4D8469B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7859528"/>
                  </p:ext>
                </p:extLst>
              </p:nvPr>
            </p:nvGraphicFramePr>
            <p:xfrm>
              <a:off x="1064062" y="1495691"/>
              <a:ext cx="2412290" cy="2164080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1478598">
                      <a:extLst>
                        <a:ext uri="{9D8B030D-6E8A-4147-A177-3AD203B41FA5}">
                          <a16:colId xmlns:a16="http://schemas.microsoft.com/office/drawing/2014/main" val="1103477443"/>
                        </a:ext>
                      </a:extLst>
                    </a:gridCol>
                    <a:gridCol w="933692">
                      <a:extLst>
                        <a:ext uri="{9D8B030D-6E8A-4147-A177-3AD203B41FA5}">
                          <a16:colId xmlns:a16="http://schemas.microsoft.com/office/drawing/2014/main" val="1142558474"/>
                        </a:ext>
                      </a:extLst>
                    </a:gridCol>
                  </a:tblGrid>
                  <a:tr h="65492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 err="1"/>
                            <a:t>Thickness</a:t>
                          </a:r>
                          <a:r>
                            <a:rPr lang="pl-PL" sz="1600" b="0" u="none" strike="noStrike" baseline="0" dirty="0"/>
                            <a:t> [</a:t>
                          </a:r>
                          <a14:m>
                            <m:oMath xmlns:m="http://schemas.openxmlformats.org/officeDocument/2006/math">
                              <m:r>
                                <a:rPr lang="pl-PL" sz="1600" b="0" u="none" strike="noStrike" baseline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pl-PL" sz="1600" b="0" u="none" strike="noStrike" baseline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pl-PL" sz="1600" b="0" u="none" strike="noStrike" baseline="0" dirty="0"/>
                            <a:t>]</a:t>
                          </a:r>
                          <a:endParaRPr lang="en-US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 err="1"/>
                            <a:t>Cut</a:t>
                          </a:r>
                          <a:r>
                            <a:rPr lang="pl-PL" sz="1600" b="0" u="none" strike="noStrike" baseline="0" dirty="0"/>
                            <a:t>-off Energy </a:t>
                          </a:r>
                          <a:r>
                            <a:rPr lang="en-US" sz="1600" b="0" u="none" strike="noStrike" baseline="0" dirty="0"/>
                            <a:t>[MeV]</a:t>
                          </a:r>
                          <a:endParaRPr lang="en-US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275731"/>
                      </a:ext>
                    </a:extLst>
                  </a:tr>
                  <a:tr h="2668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1" u="none" strike="noStrike" baseline="0" dirty="0"/>
                            <a:t>20</a:t>
                          </a:r>
                          <a:endParaRPr lang="pl-PL" sz="1600" b="1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1" u="none" strike="noStrike" baseline="0" dirty="0"/>
                            <a:t> 1.75</a:t>
                          </a:r>
                          <a:endParaRPr lang="pl-PL" sz="1600" b="1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15116624"/>
                      </a:ext>
                    </a:extLst>
                  </a:tr>
                  <a:tr h="2668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50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 2.25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41612904"/>
                      </a:ext>
                    </a:extLst>
                  </a:tr>
                  <a:tr h="2668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65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2.65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40497681"/>
                      </a:ext>
                    </a:extLst>
                  </a:tr>
                  <a:tr h="2668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dirty="0"/>
                            <a:t>83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 3</a:t>
                          </a:r>
                          <a:endParaRPr lang="pl-PL" sz="16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840809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ela 18">
                <a:extLst>
                  <a:ext uri="{FF2B5EF4-FFF2-40B4-BE49-F238E27FC236}">
                    <a16:creationId xmlns:a16="http://schemas.microsoft.com/office/drawing/2014/main" id="{2251DC58-D9AD-A436-13E7-8EF4D8469B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7859528"/>
                  </p:ext>
                </p:extLst>
              </p:nvPr>
            </p:nvGraphicFramePr>
            <p:xfrm>
              <a:off x="1064062" y="1495691"/>
              <a:ext cx="2412290" cy="2164080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1478598">
                      <a:extLst>
                        <a:ext uri="{9D8B030D-6E8A-4147-A177-3AD203B41FA5}">
                          <a16:colId xmlns:a16="http://schemas.microsoft.com/office/drawing/2014/main" val="1103477443"/>
                        </a:ext>
                      </a:extLst>
                    </a:gridCol>
                    <a:gridCol w="933692">
                      <a:extLst>
                        <a:ext uri="{9D8B030D-6E8A-4147-A177-3AD203B41FA5}">
                          <a16:colId xmlns:a16="http://schemas.microsoft.com/office/drawing/2014/main" val="1142558474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12" t="-2222" r="-64198" b="-17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 err="1"/>
                            <a:t>Cut</a:t>
                          </a:r>
                          <a:r>
                            <a:rPr lang="pl-PL" sz="1600" b="0" u="none" strike="noStrike" baseline="0" dirty="0"/>
                            <a:t>-off Energy </a:t>
                          </a:r>
                          <a:r>
                            <a:rPr lang="en-US" sz="1600" b="0" u="none" strike="noStrike" baseline="0" dirty="0"/>
                            <a:t>[MeV]</a:t>
                          </a:r>
                          <a:endParaRPr lang="en-US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27573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1" u="none" strike="noStrike" baseline="0" dirty="0"/>
                            <a:t>20</a:t>
                          </a:r>
                          <a:endParaRPr lang="pl-PL" sz="1600" b="1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1" u="none" strike="noStrike" baseline="0" dirty="0"/>
                            <a:t> 1.75</a:t>
                          </a:r>
                          <a:endParaRPr lang="pl-PL" sz="1600" b="1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1511662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50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 2.25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4161290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65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2.65</a:t>
                          </a:r>
                          <a:endParaRPr lang="pl-PL" sz="1600" b="0" i="0" u="none" strike="noStrike" baseline="0" dirty="0">
                            <a:latin typeface="URWPalladioL-Roma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4049768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dirty="0"/>
                            <a:t>83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600" b="0" u="none" strike="noStrike" baseline="0" dirty="0"/>
                            <a:t> 3</a:t>
                          </a:r>
                          <a:endParaRPr lang="pl-PL" sz="16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8408096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Owal 21">
            <a:extLst>
              <a:ext uri="{FF2B5EF4-FFF2-40B4-BE49-F238E27FC236}">
                <a16:creationId xmlns:a16="http://schemas.microsoft.com/office/drawing/2014/main" id="{66144F61-B9ED-A04F-F274-475A040249F9}"/>
              </a:ext>
            </a:extLst>
          </p:cNvPr>
          <p:cNvSpPr/>
          <p:nvPr/>
        </p:nvSpPr>
        <p:spPr>
          <a:xfrm>
            <a:off x="285681" y="1773602"/>
            <a:ext cx="400050" cy="381000"/>
          </a:xfrm>
          <a:prstGeom prst="ellipse">
            <a:avLst/>
          </a:prstGeom>
          <a:gradFill>
            <a:gsLst>
              <a:gs pos="20128">
                <a:srgbClr val="C0000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rgbClr val="FFC000"/>
              </a:gs>
              <a:gs pos="83000">
                <a:schemeClr val="accent2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id="{ABE312BB-1EB4-2771-45A9-FD0BD7DBEC82}"/>
                  </a:ext>
                </a:extLst>
              </p:cNvPr>
              <p:cNvSpPr txBox="1"/>
              <p:nvPr/>
            </p:nvSpPr>
            <p:spPr>
              <a:xfrm>
                <a:off x="230987" y="1833297"/>
                <a:ext cx="42155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1100" b="0" i="1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pl-PL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pl-PL" sz="11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pl-PL" sz="1100" dirty="0"/>
              </a:p>
            </p:txBody>
          </p:sp>
        </mc:Choice>
        <mc:Fallback xmlns=""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id="{ABE312BB-1EB4-2771-45A9-FD0BD7DBE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87" y="1833297"/>
                <a:ext cx="421556" cy="261610"/>
              </a:xfrm>
              <a:prstGeom prst="rect">
                <a:avLst/>
              </a:prstGeom>
              <a:blipFill>
                <a:blip r:embed="rId5"/>
                <a:stretch>
                  <a:fillRect r="-1449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70A5800-E714-E88B-0CA1-3E9E080C3F26}"/>
              </a:ext>
            </a:extLst>
          </p:cNvPr>
          <p:cNvSpPr txBox="1"/>
          <p:nvPr/>
        </p:nvSpPr>
        <p:spPr>
          <a:xfrm>
            <a:off x="-116731" y="-29987"/>
            <a:ext cx="12425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pl-PL" b="1" dirty="0" err="1"/>
              <a:t>Introduction</a:t>
            </a:r>
            <a:r>
              <a:rPr lang="pl-PL" b="1" dirty="0"/>
              <a:t>: </a:t>
            </a:r>
            <a:r>
              <a:rPr lang="en-US" dirty="0"/>
              <a:t>Latest experimental results – products of DD reaction by means of CPA method on PALS laser system</a:t>
            </a:r>
            <a:endParaRPr lang="pl-PL" dirty="0"/>
          </a:p>
          <a:p>
            <a:pPr algn="ctr"/>
            <a:r>
              <a:rPr lang="en-US" dirty="0"/>
              <a:t>(Prague, Czech Republic)</a:t>
            </a:r>
          </a:p>
          <a:p>
            <a:endParaRPr lang="pl-PL" dirty="0"/>
          </a:p>
          <a:p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53748126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_IFPiLM_wzor" id="{642249C5-39AC-48C6-A5A9-1842D69FD3F1}" vid="{97AFB85B-1D2F-42F3-953C-BF95CC6D2561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10125</TotalTime>
  <Words>2200</Words>
  <Application>Microsoft Office PowerPoint</Application>
  <PresentationFormat>Widescreen</PresentationFormat>
  <Paragraphs>367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-apple-system</vt:lpstr>
      <vt:lpstr>Aptos</vt:lpstr>
      <vt:lpstr>Arial</vt:lpstr>
      <vt:lpstr>Calibri</vt:lpstr>
      <vt:lpstr>Calibri Light</vt:lpstr>
      <vt:lpstr>Cambria Math</vt:lpstr>
      <vt:lpstr>Times New Roman</vt:lpstr>
      <vt:lpstr>URWPalladioL-Roma</vt:lpstr>
      <vt:lpstr>Motyw pakietu Office</vt:lpstr>
      <vt:lpstr>1_Motyw pakietu Office</vt:lpstr>
      <vt:lpstr>Cavity Pressure Acceleration in laser-induced, mixed-fuel fusion reactions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Cavity Pressure Acceleration – PROBONO experiment</dc:title>
  <dc:creator>Przemysław Tchórz</dc:creator>
  <cp:lastModifiedBy>Korisnik 661</cp:lastModifiedBy>
  <cp:revision>6</cp:revision>
  <dcterms:created xsi:type="dcterms:W3CDTF">2024-01-04T10:24:05Z</dcterms:created>
  <dcterms:modified xsi:type="dcterms:W3CDTF">2025-09-09T08:53:35Z</dcterms:modified>
</cp:coreProperties>
</file>