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8" r:id="rId3"/>
    <p:sldId id="259" r:id="rId4"/>
    <p:sldId id="260" r:id="rId5"/>
    <p:sldId id="261" r:id="rId6"/>
    <p:sldId id="262" r:id="rId7"/>
    <p:sldId id="263" r:id="rId8"/>
    <p:sldId id="266" r:id="rId9"/>
    <p:sldId id="267" r:id="rId10"/>
    <p:sldId id="264" r:id="rId11"/>
    <p:sldId id="269" r:id="rId12"/>
    <p:sldId id="270" r:id="rId13"/>
    <p:sldId id="265" r:id="rId14"/>
    <p:sldId id="268" r:id="rId15"/>
    <p:sldId id="271" r:id="rId16"/>
    <p:sldId id="272" r:id="rId17"/>
    <p:sldId id="273" r:id="rId18"/>
    <p:sldId id="274" r:id="rId19"/>
    <p:sldId id="275" r:id="rId20"/>
    <p:sldId id="276"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94093"/>
  </p:normalViewPr>
  <p:slideViewPr>
    <p:cSldViewPr snapToGrid="0">
      <p:cViewPr varScale="1">
        <p:scale>
          <a:sx n="79" d="100"/>
          <a:sy n="79" d="100"/>
        </p:scale>
        <p:origin x="108" y="8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AC8465-48DB-6542-8B80-C3DF986D5557}" type="datetimeFigureOut">
              <a:rPr lang="en-US" smtClean="0"/>
              <a:t>10-Sep-25</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6C57E-4ABB-C544-BEA0-EB1791DE3EA8}" type="slidenum">
              <a:rPr lang="en-US" smtClean="0"/>
              <a:t>‹#›</a:t>
            </a:fld>
            <a:endParaRPr lang="en-US"/>
          </a:p>
        </p:txBody>
      </p:sp>
    </p:spTree>
    <p:extLst>
      <p:ext uri="{BB962C8B-B14F-4D97-AF65-F5344CB8AC3E}">
        <p14:creationId xmlns:p14="http://schemas.microsoft.com/office/powerpoint/2010/main" val="39100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9476C57E-4ABB-C544-BEA0-EB1791DE3EA8}" type="slidenum">
              <a:rPr lang="en-US" smtClean="0"/>
              <a:t>5</a:t>
            </a:fld>
            <a:endParaRPr lang="en-US"/>
          </a:p>
        </p:txBody>
      </p:sp>
    </p:spTree>
    <p:extLst>
      <p:ext uri="{BB962C8B-B14F-4D97-AF65-F5344CB8AC3E}">
        <p14:creationId xmlns:p14="http://schemas.microsoft.com/office/powerpoint/2010/main" val="3963394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9476C57E-4ABB-C544-BEA0-EB1791DE3EA8}" type="slidenum">
              <a:rPr lang="en-US" smtClean="0"/>
              <a:t>14</a:t>
            </a:fld>
            <a:endParaRPr lang="en-US"/>
          </a:p>
        </p:txBody>
      </p:sp>
    </p:spTree>
    <p:extLst>
      <p:ext uri="{BB962C8B-B14F-4D97-AF65-F5344CB8AC3E}">
        <p14:creationId xmlns:p14="http://schemas.microsoft.com/office/powerpoint/2010/main" val="787328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8E3DE-2A96-CFFA-32BC-77E2023EC8C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DB67B31-6F60-1989-FF8C-16123BA96D7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33A2EEB-8169-2168-3EC0-7A387133F061}"/>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248EE4D0-E096-96C4-8B80-2CDDEB926633}"/>
              </a:ext>
            </a:extLst>
          </p:cNvPr>
          <p:cNvSpPr>
            <a:spLocks noGrp="1"/>
          </p:cNvSpPr>
          <p:nvPr>
            <p:ph type="sldNum" sz="quarter" idx="5"/>
          </p:nvPr>
        </p:nvSpPr>
        <p:spPr/>
        <p:txBody>
          <a:bodyPr/>
          <a:lstStyle/>
          <a:p>
            <a:fld id="{9476C57E-4ABB-C544-BEA0-EB1791DE3EA8}" type="slidenum">
              <a:rPr lang="en-US" smtClean="0"/>
              <a:t>15</a:t>
            </a:fld>
            <a:endParaRPr lang="en-US"/>
          </a:p>
        </p:txBody>
      </p:sp>
    </p:spTree>
    <p:extLst>
      <p:ext uri="{BB962C8B-B14F-4D97-AF65-F5344CB8AC3E}">
        <p14:creationId xmlns:p14="http://schemas.microsoft.com/office/powerpoint/2010/main" val="2612694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14AFA-CFAD-9AE7-25B5-A1C42B2EB4C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6FFBC6D-CE08-F3E3-82C2-24A99D0508A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8778005-4570-B21F-EE90-AEC78FFDEEB1}"/>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23E1022D-BC7F-3DFA-86E5-AD2B8C925A8A}"/>
              </a:ext>
            </a:extLst>
          </p:cNvPr>
          <p:cNvSpPr>
            <a:spLocks noGrp="1"/>
          </p:cNvSpPr>
          <p:nvPr>
            <p:ph type="sldNum" sz="quarter" idx="5"/>
          </p:nvPr>
        </p:nvSpPr>
        <p:spPr/>
        <p:txBody>
          <a:bodyPr/>
          <a:lstStyle/>
          <a:p>
            <a:fld id="{9476C57E-4ABB-C544-BEA0-EB1791DE3EA8}" type="slidenum">
              <a:rPr lang="en-US" smtClean="0"/>
              <a:t>16</a:t>
            </a:fld>
            <a:endParaRPr lang="en-US"/>
          </a:p>
        </p:txBody>
      </p:sp>
    </p:spTree>
    <p:extLst>
      <p:ext uri="{BB962C8B-B14F-4D97-AF65-F5344CB8AC3E}">
        <p14:creationId xmlns:p14="http://schemas.microsoft.com/office/powerpoint/2010/main" val="533371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8A9BE-D716-D75D-9387-7412DD6CDA4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D7E27D3-8832-E9CB-380A-78E78491E59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10380F9-4440-D2A6-59AF-8ABEA66A1214}"/>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866217C1-33AB-2802-68AC-B7E0650E22DF}"/>
              </a:ext>
            </a:extLst>
          </p:cNvPr>
          <p:cNvSpPr>
            <a:spLocks noGrp="1"/>
          </p:cNvSpPr>
          <p:nvPr>
            <p:ph type="sldNum" sz="quarter" idx="5"/>
          </p:nvPr>
        </p:nvSpPr>
        <p:spPr/>
        <p:txBody>
          <a:bodyPr/>
          <a:lstStyle/>
          <a:p>
            <a:fld id="{9476C57E-4ABB-C544-BEA0-EB1791DE3EA8}" type="slidenum">
              <a:rPr lang="en-US" smtClean="0"/>
              <a:t>17</a:t>
            </a:fld>
            <a:endParaRPr lang="en-US"/>
          </a:p>
        </p:txBody>
      </p:sp>
    </p:spTree>
    <p:extLst>
      <p:ext uri="{BB962C8B-B14F-4D97-AF65-F5344CB8AC3E}">
        <p14:creationId xmlns:p14="http://schemas.microsoft.com/office/powerpoint/2010/main" val="265578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245E6-CE30-118F-F79F-3F886C9E0AA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62EA4FE-4C24-81C8-8FC4-88116F47932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94B879F-857D-8E49-7074-AAAEB07333EC}"/>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7D02C13F-769C-5C0B-6DFE-EAC5D868901E}"/>
              </a:ext>
            </a:extLst>
          </p:cNvPr>
          <p:cNvSpPr>
            <a:spLocks noGrp="1"/>
          </p:cNvSpPr>
          <p:nvPr>
            <p:ph type="sldNum" sz="quarter" idx="5"/>
          </p:nvPr>
        </p:nvSpPr>
        <p:spPr/>
        <p:txBody>
          <a:bodyPr/>
          <a:lstStyle/>
          <a:p>
            <a:fld id="{9476C57E-4ABB-C544-BEA0-EB1791DE3EA8}" type="slidenum">
              <a:rPr lang="en-US" smtClean="0"/>
              <a:t>18</a:t>
            </a:fld>
            <a:endParaRPr lang="en-US"/>
          </a:p>
        </p:txBody>
      </p:sp>
    </p:spTree>
    <p:extLst>
      <p:ext uri="{BB962C8B-B14F-4D97-AF65-F5344CB8AC3E}">
        <p14:creationId xmlns:p14="http://schemas.microsoft.com/office/powerpoint/2010/main" val="4290969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5E805-DD7D-B575-2AF2-E097B1317F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F0BBBFC-0508-94F8-2126-73507DC0339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F3AECF7-3A8F-7DA9-6A5B-A9EAA969CDA9}"/>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5885DA29-9CEE-2C4B-14D3-B2E07BDBD04D}"/>
              </a:ext>
            </a:extLst>
          </p:cNvPr>
          <p:cNvSpPr>
            <a:spLocks noGrp="1"/>
          </p:cNvSpPr>
          <p:nvPr>
            <p:ph type="sldNum" sz="quarter" idx="5"/>
          </p:nvPr>
        </p:nvSpPr>
        <p:spPr/>
        <p:txBody>
          <a:bodyPr/>
          <a:lstStyle/>
          <a:p>
            <a:fld id="{9476C57E-4ABB-C544-BEA0-EB1791DE3EA8}" type="slidenum">
              <a:rPr lang="en-US" smtClean="0"/>
              <a:t>19</a:t>
            </a:fld>
            <a:endParaRPr lang="en-US"/>
          </a:p>
        </p:txBody>
      </p:sp>
    </p:spTree>
    <p:extLst>
      <p:ext uri="{BB962C8B-B14F-4D97-AF65-F5344CB8AC3E}">
        <p14:creationId xmlns:p14="http://schemas.microsoft.com/office/powerpoint/2010/main" val="332166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948CD8-3A10-C8B2-4235-59579FEFE30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BE910101-2801-D289-9CF7-0AF219C134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5C682059-6944-BEA1-F9C4-E852ED6C6F81}"/>
              </a:ext>
            </a:extLst>
          </p:cNvPr>
          <p:cNvSpPr>
            <a:spLocks noGrp="1"/>
          </p:cNvSpPr>
          <p:nvPr>
            <p:ph type="dt" sz="half" idx="10"/>
          </p:nvPr>
        </p:nvSpPr>
        <p:spPr/>
        <p:txBody>
          <a:bodyPr/>
          <a:lstStyle/>
          <a:p>
            <a:fld id="{57488FFF-97E2-494D-A729-2E1C701F9478}" type="datetimeFigureOut">
              <a:rPr lang="en-US" smtClean="0"/>
              <a:t>10-Sep-25</a:t>
            </a:fld>
            <a:endParaRPr lang="en-US"/>
          </a:p>
        </p:txBody>
      </p:sp>
      <p:sp>
        <p:nvSpPr>
          <p:cNvPr id="5" name="Segnaposto piè di pagina 4">
            <a:extLst>
              <a:ext uri="{FF2B5EF4-FFF2-40B4-BE49-F238E27FC236}">
                <a16:creationId xmlns:a16="http://schemas.microsoft.com/office/drawing/2014/main" id="{F53D4195-4DC5-C211-322E-ED0CB9126002}"/>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2B79D744-0EF8-BAB0-C74C-9459BD89568A}"/>
              </a:ext>
            </a:extLst>
          </p:cNvPr>
          <p:cNvSpPr>
            <a:spLocks noGrp="1"/>
          </p:cNvSpPr>
          <p:nvPr>
            <p:ph type="sldNum" sz="quarter" idx="12"/>
          </p:nvPr>
        </p:nvSpPr>
        <p:spPr/>
        <p:txBody>
          <a:bodyPr/>
          <a:lstStyle/>
          <a:p>
            <a:fld id="{B386B2C2-DBEE-1B44-A71F-EEA52EB469B4}" type="slidenum">
              <a:rPr lang="en-US" smtClean="0"/>
              <a:t>‹#›</a:t>
            </a:fld>
            <a:endParaRPr lang="en-US"/>
          </a:p>
        </p:txBody>
      </p:sp>
    </p:spTree>
    <p:extLst>
      <p:ext uri="{BB962C8B-B14F-4D97-AF65-F5344CB8AC3E}">
        <p14:creationId xmlns:p14="http://schemas.microsoft.com/office/powerpoint/2010/main" val="4268398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FDE2AB-A2E8-2074-08C9-0961DD5A7E80}"/>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6D201EF4-B007-7381-319C-FE778E2C0FA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4B8AD72F-5806-9672-2A81-F83474E12D0F}"/>
              </a:ext>
            </a:extLst>
          </p:cNvPr>
          <p:cNvSpPr>
            <a:spLocks noGrp="1"/>
          </p:cNvSpPr>
          <p:nvPr>
            <p:ph type="dt" sz="half" idx="10"/>
          </p:nvPr>
        </p:nvSpPr>
        <p:spPr/>
        <p:txBody>
          <a:bodyPr/>
          <a:lstStyle/>
          <a:p>
            <a:fld id="{57488FFF-97E2-494D-A729-2E1C701F9478}" type="datetimeFigureOut">
              <a:rPr lang="en-US" smtClean="0"/>
              <a:t>10-Sep-25</a:t>
            </a:fld>
            <a:endParaRPr lang="en-US"/>
          </a:p>
        </p:txBody>
      </p:sp>
      <p:sp>
        <p:nvSpPr>
          <p:cNvPr id="5" name="Segnaposto piè di pagina 4">
            <a:extLst>
              <a:ext uri="{FF2B5EF4-FFF2-40B4-BE49-F238E27FC236}">
                <a16:creationId xmlns:a16="http://schemas.microsoft.com/office/drawing/2014/main" id="{87030ED6-252F-9B0A-04A9-2538B6A4ACFD}"/>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542AD59B-C3FC-B23C-5BD3-16D687A38DBC}"/>
              </a:ext>
            </a:extLst>
          </p:cNvPr>
          <p:cNvSpPr>
            <a:spLocks noGrp="1"/>
          </p:cNvSpPr>
          <p:nvPr>
            <p:ph type="sldNum" sz="quarter" idx="12"/>
          </p:nvPr>
        </p:nvSpPr>
        <p:spPr/>
        <p:txBody>
          <a:bodyPr/>
          <a:lstStyle/>
          <a:p>
            <a:fld id="{B386B2C2-DBEE-1B44-A71F-EEA52EB469B4}" type="slidenum">
              <a:rPr lang="en-US" smtClean="0"/>
              <a:t>‹#›</a:t>
            </a:fld>
            <a:endParaRPr lang="en-US"/>
          </a:p>
        </p:txBody>
      </p:sp>
    </p:spTree>
    <p:extLst>
      <p:ext uri="{BB962C8B-B14F-4D97-AF65-F5344CB8AC3E}">
        <p14:creationId xmlns:p14="http://schemas.microsoft.com/office/powerpoint/2010/main" val="3942879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C8B80F4-A2DE-AFA9-643B-7B03BD9046B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345D3417-0747-641E-8860-BB6BE081A73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AF6B9D92-AD5D-DD75-236C-6450693ABA40}"/>
              </a:ext>
            </a:extLst>
          </p:cNvPr>
          <p:cNvSpPr>
            <a:spLocks noGrp="1"/>
          </p:cNvSpPr>
          <p:nvPr>
            <p:ph type="dt" sz="half" idx="10"/>
          </p:nvPr>
        </p:nvSpPr>
        <p:spPr/>
        <p:txBody>
          <a:bodyPr/>
          <a:lstStyle/>
          <a:p>
            <a:fld id="{57488FFF-97E2-494D-A729-2E1C701F9478}" type="datetimeFigureOut">
              <a:rPr lang="en-US" smtClean="0"/>
              <a:t>10-Sep-25</a:t>
            </a:fld>
            <a:endParaRPr lang="en-US"/>
          </a:p>
        </p:txBody>
      </p:sp>
      <p:sp>
        <p:nvSpPr>
          <p:cNvPr id="5" name="Segnaposto piè di pagina 4">
            <a:extLst>
              <a:ext uri="{FF2B5EF4-FFF2-40B4-BE49-F238E27FC236}">
                <a16:creationId xmlns:a16="http://schemas.microsoft.com/office/drawing/2014/main" id="{B76BF058-9B7C-DCD4-07AF-C7F18292AD1D}"/>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757FB881-200A-19C3-34AD-D5EF179AE91D}"/>
              </a:ext>
            </a:extLst>
          </p:cNvPr>
          <p:cNvSpPr>
            <a:spLocks noGrp="1"/>
          </p:cNvSpPr>
          <p:nvPr>
            <p:ph type="sldNum" sz="quarter" idx="12"/>
          </p:nvPr>
        </p:nvSpPr>
        <p:spPr/>
        <p:txBody>
          <a:bodyPr/>
          <a:lstStyle/>
          <a:p>
            <a:fld id="{B386B2C2-DBEE-1B44-A71F-EEA52EB469B4}" type="slidenum">
              <a:rPr lang="en-US" smtClean="0"/>
              <a:t>‹#›</a:t>
            </a:fld>
            <a:endParaRPr lang="en-US"/>
          </a:p>
        </p:txBody>
      </p:sp>
    </p:spTree>
    <p:extLst>
      <p:ext uri="{BB962C8B-B14F-4D97-AF65-F5344CB8AC3E}">
        <p14:creationId xmlns:p14="http://schemas.microsoft.com/office/powerpoint/2010/main" val="4160368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82A5BD-68E7-0DD6-7C08-EE404A885D39}"/>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C80106D4-115A-B2EB-FE2A-FE0239F687F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EEE458A4-31CE-1D9A-C3BC-706A30485EAE}"/>
              </a:ext>
            </a:extLst>
          </p:cNvPr>
          <p:cNvSpPr>
            <a:spLocks noGrp="1"/>
          </p:cNvSpPr>
          <p:nvPr>
            <p:ph type="dt" sz="half" idx="10"/>
          </p:nvPr>
        </p:nvSpPr>
        <p:spPr/>
        <p:txBody>
          <a:bodyPr/>
          <a:lstStyle/>
          <a:p>
            <a:fld id="{57488FFF-97E2-494D-A729-2E1C701F9478}" type="datetimeFigureOut">
              <a:rPr lang="en-US" smtClean="0"/>
              <a:t>10-Sep-25</a:t>
            </a:fld>
            <a:endParaRPr lang="en-US"/>
          </a:p>
        </p:txBody>
      </p:sp>
      <p:sp>
        <p:nvSpPr>
          <p:cNvPr id="5" name="Segnaposto piè di pagina 4">
            <a:extLst>
              <a:ext uri="{FF2B5EF4-FFF2-40B4-BE49-F238E27FC236}">
                <a16:creationId xmlns:a16="http://schemas.microsoft.com/office/drawing/2014/main" id="{FCE12D60-5485-F50B-BF41-ECDF534F348E}"/>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3FC196AA-9979-4A9D-E100-5B0E18A7637C}"/>
              </a:ext>
            </a:extLst>
          </p:cNvPr>
          <p:cNvSpPr>
            <a:spLocks noGrp="1"/>
          </p:cNvSpPr>
          <p:nvPr>
            <p:ph type="sldNum" sz="quarter" idx="12"/>
          </p:nvPr>
        </p:nvSpPr>
        <p:spPr/>
        <p:txBody>
          <a:bodyPr/>
          <a:lstStyle/>
          <a:p>
            <a:fld id="{B386B2C2-DBEE-1B44-A71F-EEA52EB469B4}" type="slidenum">
              <a:rPr lang="en-US" smtClean="0"/>
              <a:t>‹#›</a:t>
            </a:fld>
            <a:endParaRPr lang="en-US"/>
          </a:p>
        </p:txBody>
      </p:sp>
    </p:spTree>
    <p:extLst>
      <p:ext uri="{BB962C8B-B14F-4D97-AF65-F5344CB8AC3E}">
        <p14:creationId xmlns:p14="http://schemas.microsoft.com/office/powerpoint/2010/main" val="3252607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56FAA9-39A1-8130-0324-3C3CC25061A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8C9ABB66-BCA8-560A-CE79-C72777C73C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7F0305C-0C39-D1C1-5E31-DEDF73FA4A54}"/>
              </a:ext>
            </a:extLst>
          </p:cNvPr>
          <p:cNvSpPr>
            <a:spLocks noGrp="1"/>
          </p:cNvSpPr>
          <p:nvPr>
            <p:ph type="dt" sz="half" idx="10"/>
          </p:nvPr>
        </p:nvSpPr>
        <p:spPr/>
        <p:txBody>
          <a:bodyPr/>
          <a:lstStyle/>
          <a:p>
            <a:fld id="{57488FFF-97E2-494D-A729-2E1C701F9478}" type="datetimeFigureOut">
              <a:rPr lang="en-US" smtClean="0"/>
              <a:t>10-Sep-25</a:t>
            </a:fld>
            <a:endParaRPr lang="en-US"/>
          </a:p>
        </p:txBody>
      </p:sp>
      <p:sp>
        <p:nvSpPr>
          <p:cNvPr id="5" name="Segnaposto piè di pagina 4">
            <a:extLst>
              <a:ext uri="{FF2B5EF4-FFF2-40B4-BE49-F238E27FC236}">
                <a16:creationId xmlns:a16="http://schemas.microsoft.com/office/drawing/2014/main" id="{2C5FA5E9-9514-D1DE-3681-B41E73072B88}"/>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5F62569F-A8FC-9F40-B205-DD4586E32678}"/>
              </a:ext>
            </a:extLst>
          </p:cNvPr>
          <p:cNvSpPr>
            <a:spLocks noGrp="1"/>
          </p:cNvSpPr>
          <p:nvPr>
            <p:ph type="sldNum" sz="quarter" idx="12"/>
          </p:nvPr>
        </p:nvSpPr>
        <p:spPr/>
        <p:txBody>
          <a:bodyPr/>
          <a:lstStyle/>
          <a:p>
            <a:fld id="{B386B2C2-DBEE-1B44-A71F-EEA52EB469B4}" type="slidenum">
              <a:rPr lang="en-US" smtClean="0"/>
              <a:t>‹#›</a:t>
            </a:fld>
            <a:endParaRPr lang="en-US"/>
          </a:p>
        </p:txBody>
      </p:sp>
    </p:spTree>
    <p:extLst>
      <p:ext uri="{BB962C8B-B14F-4D97-AF65-F5344CB8AC3E}">
        <p14:creationId xmlns:p14="http://schemas.microsoft.com/office/powerpoint/2010/main" val="1727860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14DEF8-4981-101D-ACC5-CABB38F5AFB4}"/>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411FAE3F-D32B-FEC6-9D7C-DD7AAFCCE8E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AA04C8C5-7801-99AA-B5D5-32812846320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5F013FCC-FFF8-AC9A-138A-89E1D0F7D383}"/>
              </a:ext>
            </a:extLst>
          </p:cNvPr>
          <p:cNvSpPr>
            <a:spLocks noGrp="1"/>
          </p:cNvSpPr>
          <p:nvPr>
            <p:ph type="dt" sz="half" idx="10"/>
          </p:nvPr>
        </p:nvSpPr>
        <p:spPr/>
        <p:txBody>
          <a:bodyPr/>
          <a:lstStyle/>
          <a:p>
            <a:fld id="{57488FFF-97E2-494D-A729-2E1C701F9478}" type="datetimeFigureOut">
              <a:rPr lang="en-US" smtClean="0"/>
              <a:t>10-Sep-25</a:t>
            </a:fld>
            <a:endParaRPr lang="en-US"/>
          </a:p>
        </p:txBody>
      </p:sp>
      <p:sp>
        <p:nvSpPr>
          <p:cNvPr id="6" name="Segnaposto piè di pagina 5">
            <a:extLst>
              <a:ext uri="{FF2B5EF4-FFF2-40B4-BE49-F238E27FC236}">
                <a16:creationId xmlns:a16="http://schemas.microsoft.com/office/drawing/2014/main" id="{EE56F521-FEEF-A55C-FEDC-78913160FB5C}"/>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18B8A742-F9E7-40D5-6E5E-713E2517F304}"/>
              </a:ext>
            </a:extLst>
          </p:cNvPr>
          <p:cNvSpPr>
            <a:spLocks noGrp="1"/>
          </p:cNvSpPr>
          <p:nvPr>
            <p:ph type="sldNum" sz="quarter" idx="12"/>
          </p:nvPr>
        </p:nvSpPr>
        <p:spPr/>
        <p:txBody>
          <a:bodyPr/>
          <a:lstStyle/>
          <a:p>
            <a:fld id="{B386B2C2-DBEE-1B44-A71F-EEA52EB469B4}" type="slidenum">
              <a:rPr lang="en-US" smtClean="0"/>
              <a:t>‹#›</a:t>
            </a:fld>
            <a:endParaRPr lang="en-US"/>
          </a:p>
        </p:txBody>
      </p:sp>
    </p:spTree>
    <p:extLst>
      <p:ext uri="{BB962C8B-B14F-4D97-AF65-F5344CB8AC3E}">
        <p14:creationId xmlns:p14="http://schemas.microsoft.com/office/powerpoint/2010/main" val="2982482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9AC89D-8814-00EF-76B7-C4CF5F4CD7E4}"/>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1ACE64F8-6184-D827-E79D-88EDC1B018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CB4E35A-AEF0-1A6C-7DB5-0FC03AB84E2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602FF08D-0577-41B6-CAEC-16EB2E8C60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B194A22-BEBD-7EC9-92AA-088C7996877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CAADB382-B6F2-9B81-F2AA-4A3B3C0C5FDF}"/>
              </a:ext>
            </a:extLst>
          </p:cNvPr>
          <p:cNvSpPr>
            <a:spLocks noGrp="1"/>
          </p:cNvSpPr>
          <p:nvPr>
            <p:ph type="dt" sz="half" idx="10"/>
          </p:nvPr>
        </p:nvSpPr>
        <p:spPr/>
        <p:txBody>
          <a:bodyPr/>
          <a:lstStyle/>
          <a:p>
            <a:fld id="{57488FFF-97E2-494D-A729-2E1C701F9478}" type="datetimeFigureOut">
              <a:rPr lang="en-US" smtClean="0"/>
              <a:t>10-Sep-25</a:t>
            </a:fld>
            <a:endParaRPr lang="en-US"/>
          </a:p>
        </p:txBody>
      </p:sp>
      <p:sp>
        <p:nvSpPr>
          <p:cNvPr id="8" name="Segnaposto piè di pagina 7">
            <a:extLst>
              <a:ext uri="{FF2B5EF4-FFF2-40B4-BE49-F238E27FC236}">
                <a16:creationId xmlns:a16="http://schemas.microsoft.com/office/drawing/2014/main" id="{6C499388-E566-AF59-D248-76AA16985C49}"/>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69AB541C-2275-C626-4F91-59659E9DA609}"/>
              </a:ext>
            </a:extLst>
          </p:cNvPr>
          <p:cNvSpPr>
            <a:spLocks noGrp="1"/>
          </p:cNvSpPr>
          <p:nvPr>
            <p:ph type="sldNum" sz="quarter" idx="12"/>
          </p:nvPr>
        </p:nvSpPr>
        <p:spPr/>
        <p:txBody>
          <a:bodyPr/>
          <a:lstStyle/>
          <a:p>
            <a:fld id="{B386B2C2-DBEE-1B44-A71F-EEA52EB469B4}" type="slidenum">
              <a:rPr lang="en-US" smtClean="0"/>
              <a:t>‹#›</a:t>
            </a:fld>
            <a:endParaRPr lang="en-US"/>
          </a:p>
        </p:txBody>
      </p:sp>
    </p:spTree>
    <p:extLst>
      <p:ext uri="{BB962C8B-B14F-4D97-AF65-F5344CB8AC3E}">
        <p14:creationId xmlns:p14="http://schemas.microsoft.com/office/powerpoint/2010/main" val="2375897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0C8AA3-FFD6-C337-6CFD-2A565040B4D1}"/>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2D2D0D60-0796-A4EE-DEB5-C09F5CA09F6B}"/>
              </a:ext>
            </a:extLst>
          </p:cNvPr>
          <p:cNvSpPr>
            <a:spLocks noGrp="1"/>
          </p:cNvSpPr>
          <p:nvPr>
            <p:ph type="dt" sz="half" idx="10"/>
          </p:nvPr>
        </p:nvSpPr>
        <p:spPr/>
        <p:txBody>
          <a:bodyPr/>
          <a:lstStyle/>
          <a:p>
            <a:fld id="{57488FFF-97E2-494D-A729-2E1C701F9478}" type="datetimeFigureOut">
              <a:rPr lang="en-US" smtClean="0"/>
              <a:t>10-Sep-25</a:t>
            </a:fld>
            <a:endParaRPr lang="en-US"/>
          </a:p>
        </p:txBody>
      </p:sp>
      <p:sp>
        <p:nvSpPr>
          <p:cNvPr id="4" name="Segnaposto piè di pagina 3">
            <a:extLst>
              <a:ext uri="{FF2B5EF4-FFF2-40B4-BE49-F238E27FC236}">
                <a16:creationId xmlns:a16="http://schemas.microsoft.com/office/drawing/2014/main" id="{950359BD-51BB-70F7-9C07-8A0E494E359D}"/>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3E7DFAD2-BB5D-FAA7-4F05-D07D47A937B3}"/>
              </a:ext>
            </a:extLst>
          </p:cNvPr>
          <p:cNvSpPr>
            <a:spLocks noGrp="1"/>
          </p:cNvSpPr>
          <p:nvPr>
            <p:ph type="sldNum" sz="quarter" idx="12"/>
          </p:nvPr>
        </p:nvSpPr>
        <p:spPr/>
        <p:txBody>
          <a:bodyPr/>
          <a:lstStyle/>
          <a:p>
            <a:fld id="{B386B2C2-DBEE-1B44-A71F-EEA52EB469B4}" type="slidenum">
              <a:rPr lang="en-US" smtClean="0"/>
              <a:t>‹#›</a:t>
            </a:fld>
            <a:endParaRPr lang="en-US"/>
          </a:p>
        </p:txBody>
      </p:sp>
    </p:spTree>
    <p:extLst>
      <p:ext uri="{BB962C8B-B14F-4D97-AF65-F5344CB8AC3E}">
        <p14:creationId xmlns:p14="http://schemas.microsoft.com/office/powerpoint/2010/main" val="1241957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742DDDF-5213-F582-6AA1-67E1335C6A52}"/>
              </a:ext>
            </a:extLst>
          </p:cNvPr>
          <p:cNvSpPr>
            <a:spLocks noGrp="1"/>
          </p:cNvSpPr>
          <p:nvPr>
            <p:ph type="dt" sz="half" idx="10"/>
          </p:nvPr>
        </p:nvSpPr>
        <p:spPr/>
        <p:txBody>
          <a:bodyPr/>
          <a:lstStyle/>
          <a:p>
            <a:fld id="{57488FFF-97E2-494D-A729-2E1C701F9478}" type="datetimeFigureOut">
              <a:rPr lang="en-US" smtClean="0"/>
              <a:t>10-Sep-25</a:t>
            </a:fld>
            <a:endParaRPr lang="en-US"/>
          </a:p>
        </p:txBody>
      </p:sp>
      <p:sp>
        <p:nvSpPr>
          <p:cNvPr id="3" name="Segnaposto piè di pagina 2">
            <a:extLst>
              <a:ext uri="{FF2B5EF4-FFF2-40B4-BE49-F238E27FC236}">
                <a16:creationId xmlns:a16="http://schemas.microsoft.com/office/drawing/2014/main" id="{4A316C09-D5F5-C37E-CB45-BD9D42967869}"/>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7090E35A-6897-B47F-3FD2-0E42AC37517E}"/>
              </a:ext>
            </a:extLst>
          </p:cNvPr>
          <p:cNvSpPr>
            <a:spLocks noGrp="1"/>
          </p:cNvSpPr>
          <p:nvPr>
            <p:ph type="sldNum" sz="quarter" idx="12"/>
          </p:nvPr>
        </p:nvSpPr>
        <p:spPr/>
        <p:txBody>
          <a:bodyPr/>
          <a:lstStyle/>
          <a:p>
            <a:fld id="{B386B2C2-DBEE-1B44-A71F-EEA52EB469B4}" type="slidenum">
              <a:rPr lang="en-US" smtClean="0"/>
              <a:t>‹#›</a:t>
            </a:fld>
            <a:endParaRPr lang="en-US"/>
          </a:p>
        </p:txBody>
      </p:sp>
    </p:spTree>
    <p:extLst>
      <p:ext uri="{BB962C8B-B14F-4D97-AF65-F5344CB8AC3E}">
        <p14:creationId xmlns:p14="http://schemas.microsoft.com/office/powerpoint/2010/main" val="539344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D8F642-152B-2B65-24F1-86E6A9173B9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35173EBF-2F5A-29F1-52D1-30A9F8DB92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FD31DEC0-C9F3-2F7C-45DF-EB5F8CDE36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6FE401D-860F-BDA6-20D8-7AC893372042}"/>
              </a:ext>
            </a:extLst>
          </p:cNvPr>
          <p:cNvSpPr>
            <a:spLocks noGrp="1"/>
          </p:cNvSpPr>
          <p:nvPr>
            <p:ph type="dt" sz="half" idx="10"/>
          </p:nvPr>
        </p:nvSpPr>
        <p:spPr/>
        <p:txBody>
          <a:bodyPr/>
          <a:lstStyle/>
          <a:p>
            <a:fld id="{57488FFF-97E2-494D-A729-2E1C701F9478}" type="datetimeFigureOut">
              <a:rPr lang="en-US" smtClean="0"/>
              <a:t>10-Sep-25</a:t>
            </a:fld>
            <a:endParaRPr lang="en-US"/>
          </a:p>
        </p:txBody>
      </p:sp>
      <p:sp>
        <p:nvSpPr>
          <p:cNvPr id="6" name="Segnaposto piè di pagina 5">
            <a:extLst>
              <a:ext uri="{FF2B5EF4-FFF2-40B4-BE49-F238E27FC236}">
                <a16:creationId xmlns:a16="http://schemas.microsoft.com/office/drawing/2014/main" id="{580C6144-71EC-1A8D-406A-38BC25FE1EB2}"/>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2CCBF069-82AB-F50B-A682-35DD48986ABA}"/>
              </a:ext>
            </a:extLst>
          </p:cNvPr>
          <p:cNvSpPr>
            <a:spLocks noGrp="1"/>
          </p:cNvSpPr>
          <p:nvPr>
            <p:ph type="sldNum" sz="quarter" idx="12"/>
          </p:nvPr>
        </p:nvSpPr>
        <p:spPr/>
        <p:txBody>
          <a:bodyPr/>
          <a:lstStyle/>
          <a:p>
            <a:fld id="{B386B2C2-DBEE-1B44-A71F-EEA52EB469B4}" type="slidenum">
              <a:rPr lang="en-US" smtClean="0"/>
              <a:t>‹#›</a:t>
            </a:fld>
            <a:endParaRPr lang="en-US"/>
          </a:p>
        </p:txBody>
      </p:sp>
    </p:spTree>
    <p:extLst>
      <p:ext uri="{BB962C8B-B14F-4D97-AF65-F5344CB8AC3E}">
        <p14:creationId xmlns:p14="http://schemas.microsoft.com/office/powerpoint/2010/main" val="27213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444E1A-FD59-0516-EB45-AE150371B02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B0F5E50B-E917-63EC-AC4B-D5A96A707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EF4DD93E-C46C-0E25-AD61-0799ECC55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0B8E42D-5834-6BC8-C7DF-3B5931660A85}"/>
              </a:ext>
            </a:extLst>
          </p:cNvPr>
          <p:cNvSpPr>
            <a:spLocks noGrp="1"/>
          </p:cNvSpPr>
          <p:nvPr>
            <p:ph type="dt" sz="half" idx="10"/>
          </p:nvPr>
        </p:nvSpPr>
        <p:spPr/>
        <p:txBody>
          <a:bodyPr/>
          <a:lstStyle/>
          <a:p>
            <a:fld id="{57488FFF-97E2-494D-A729-2E1C701F9478}" type="datetimeFigureOut">
              <a:rPr lang="en-US" smtClean="0"/>
              <a:t>10-Sep-25</a:t>
            </a:fld>
            <a:endParaRPr lang="en-US"/>
          </a:p>
        </p:txBody>
      </p:sp>
      <p:sp>
        <p:nvSpPr>
          <p:cNvPr id="6" name="Segnaposto piè di pagina 5">
            <a:extLst>
              <a:ext uri="{FF2B5EF4-FFF2-40B4-BE49-F238E27FC236}">
                <a16:creationId xmlns:a16="http://schemas.microsoft.com/office/drawing/2014/main" id="{6B91374D-640B-FE77-34DE-345C0A60681A}"/>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6FCC8831-5EFC-880A-609B-74E861582BC6}"/>
              </a:ext>
            </a:extLst>
          </p:cNvPr>
          <p:cNvSpPr>
            <a:spLocks noGrp="1"/>
          </p:cNvSpPr>
          <p:nvPr>
            <p:ph type="sldNum" sz="quarter" idx="12"/>
          </p:nvPr>
        </p:nvSpPr>
        <p:spPr/>
        <p:txBody>
          <a:bodyPr/>
          <a:lstStyle/>
          <a:p>
            <a:fld id="{B386B2C2-DBEE-1B44-A71F-EEA52EB469B4}" type="slidenum">
              <a:rPr lang="en-US" smtClean="0"/>
              <a:t>‹#›</a:t>
            </a:fld>
            <a:endParaRPr lang="en-US"/>
          </a:p>
        </p:txBody>
      </p:sp>
    </p:spTree>
    <p:extLst>
      <p:ext uri="{BB962C8B-B14F-4D97-AF65-F5344CB8AC3E}">
        <p14:creationId xmlns:p14="http://schemas.microsoft.com/office/powerpoint/2010/main" val="2009239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365FE4A-8DCC-9140-6E0B-5C140252EB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12592D2C-9C1B-EF00-A641-083688690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65A5E3FF-25A5-A43F-24DF-7F4466D701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488FFF-97E2-494D-A729-2E1C701F9478}" type="datetimeFigureOut">
              <a:rPr lang="en-US" smtClean="0"/>
              <a:t>10-Sep-25</a:t>
            </a:fld>
            <a:endParaRPr lang="en-US"/>
          </a:p>
        </p:txBody>
      </p:sp>
      <p:sp>
        <p:nvSpPr>
          <p:cNvPr id="5" name="Segnaposto piè di pagina 4">
            <a:extLst>
              <a:ext uri="{FF2B5EF4-FFF2-40B4-BE49-F238E27FC236}">
                <a16:creationId xmlns:a16="http://schemas.microsoft.com/office/drawing/2014/main" id="{AF2D92D5-0AE9-3E4A-CBB9-8870EF809D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egnaposto numero diapositiva 5">
            <a:extLst>
              <a:ext uri="{FF2B5EF4-FFF2-40B4-BE49-F238E27FC236}">
                <a16:creationId xmlns:a16="http://schemas.microsoft.com/office/drawing/2014/main" id="{7D2C6C7D-C325-54B5-3B24-EC420A51A8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86B2C2-DBEE-1B44-A71F-EEA52EB469B4}" type="slidenum">
              <a:rPr lang="en-US" smtClean="0"/>
              <a:t>‹#›</a:t>
            </a:fld>
            <a:endParaRPr lang="en-US"/>
          </a:p>
        </p:txBody>
      </p:sp>
    </p:spTree>
    <p:extLst>
      <p:ext uri="{BB962C8B-B14F-4D97-AF65-F5344CB8AC3E}">
        <p14:creationId xmlns:p14="http://schemas.microsoft.com/office/powerpoint/2010/main" val="2883697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8" Type="http://schemas.openxmlformats.org/officeDocument/2006/relationships/image" Target="../media/image480.png"/><Relationship Id="rId13"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20.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10.png"/><Relationship Id="rId5" Type="http://schemas.openxmlformats.org/officeDocument/2006/relationships/image" Target="../media/image49.png"/><Relationship Id="rId10" Type="http://schemas.openxmlformats.org/officeDocument/2006/relationships/image" Target="../media/image500.png"/><Relationship Id="rId4" Type="http://schemas.openxmlformats.org/officeDocument/2006/relationships/image" Target="../media/image48.png"/><Relationship Id="rId9" Type="http://schemas.openxmlformats.org/officeDocument/2006/relationships/image" Target="../media/image49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2.png"/><Relationship Id="rId4" Type="http://schemas.openxmlformats.org/officeDocument/2006/relationships/image" Target="../media/image57.jpe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8.png"/><Relationship Id="rId7"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69.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9.png"/><Relationship Id="rId7"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4.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0.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4134DD-07F7-335A-84D8-4D9173B9D68A}"/>
              </a:ext>
            </a:extLst>
          </p:cNvPr>
          <p:cNvSpPr>
            <a:spLocks noGrp="1"/>
          </p:cNvSpPr>
          <p:nvPr>
            <p:ph type="ctrTitle"/>
          </p:nvPr>
        </p:nvSpPr>
        <p:spPr>
          <a:xfrm>
            <a:off x="428844" y="197710"/>
            <a:ext cx="11334307" cy="2813828"/>
          </a:xfrm>
        </p:spPr>
        <p:txBody>
          <a:bodyPr>
            <a:noAutofit/>
          </a:bodyPr>
          <a:lstStyle/>
          <a:p>
            <a:r>
              <a:rPr lang="en-US" sz="3900" b="1" noProof="0" dirty="0">
                <a:solidFill>
                  <a:srgbClr val="000000"/>
                </a:solidFill>
                <a:effectLst/>
              </a:rPr>
              <a:t>Investigation of Laser driven proton-boron reaction in</a:t>
            </a:r>
            <a:r>
              <a:rPr lang="en-US" sz="3900" noProof="0" dirty="0">
                <a:solidFill>
                  <a:srgbClr val="000000"/>
                </a:solidFill>
                <a:effectLst/>
              </a:rPr>
              <a:t/>
            </a:r>
            <a:br>
              <a:rPr lang="en-US" sz="3900" noProof="0" dirty="0">
                <a:solidFill>
                  <a:srgbClr val="000000"/>
                </a:solidFill>
                <a:effectLst/>
              </a:rPr>
            </a:br>
            <a:r>
              <a:rPr lang="en-US" sz="3900" b="1" noProof="0" dirty="0">
                <a:solidFill>
                  <a:srgbClr val="000000"/>
                </a:solidFill>
                <a:effectLst/>
              </a:rPr>
              <a:t>Pitcher-Catcher configuration: CR39 and activation</a:t>
            </a:r>
            <a:r>
              <a:rPr lang="en-US" sz="3900" noProof="0" dirty="0">
                <a:solidFill>
                  <a:srgbClr val="000000"/>
                </a:solidFill>
                <a:effectLst/>
              </a:rPr>
              <a:t/>
            </a:r>
            <a:br>
              <a:rPr lang="en-US" sz="3900" noProof="0" dirty="0">
                <a:solidFill>
                  <a:srgbClr val="000000"/>
                </a:solidFill>
                <a:effectLst/>
              </a:rPr>
            </a:br>
            <a:r>
              <a:rPr lang="en-US" sz="3900" b="1" noProof="0" dirty="0">
                <a:solidFill>
                  <a:srgbClr val="000000"/>
                </a:solidFill>
                <a:effectLst/>
              </a:rPr>
              <a:t>measurements with Monte Carlo validation</a:t>
            </a:r>
            <a:r>
              <a:rPr lang="en-US" sz="4000" noProof="0" dirty="0">
                <a:solidFill>
                  <a:srgbClr val="000000"/>
                </a:solidFill>
                <a:effectLst/>
              </a:rPr>
              <a:t/>
            </a:r>
            <a:br>
              <a:rPr lang="en-US" sz="4000" noProof="0" dirty="0">
                <a:solidFill>
                  <a:srgbClr val="000000"/>
                </a:solidFill>
                <a:effectLst/>
              </a:rPr>
            </a:br>
            <a:endParaRPr lang="en-US" sz="4000" dirty="0"/>
          </a:p>
        </p:txBody>
      </p:sp>
      <p:sp>
        <p:nvSpPr>
          <p:cNvPr id="3" name="Sottotitolo 2">
            <a:extLst>
              <a:ext uri="{FF2B5EF4-FFF2-40B4-BE49-F238E27FC236}">
                <a16:creationId xmlns:a16="http://schemas.microsoft.com/office/drawing/2014/main" id="{2A11DFF7-385D-5B25-56E8-9B55B6C6D5E3}"/>
              </a:ext>
            </a:extLst>
          </p:cNvPr>
          <p:cNvSpPr>
            <a:spLocks noGrp="1"/>
          </p:cNvSpPr>
          <p:nvPr>
            <p:ph type="subTitle" idx="1"/>
          </p:nvPr>
        </p:nvSpPr>
        <p:spPr>
          <a:xfrm>
            <a:off x="702633" y="3218934"/>
            <a:ext cx="10786731" cy="1390135"/>
          </a:xfrm>
        </p:spPr>
        <p:txBody>
          <a:bodyPr>
            <a:normAutofit fontScale="92500"/>
          </a:bodyPr>
          <a:lstStyle/>
          <a:p>
            <a:r>
              <a:rPr lang="it-IT" sz="1900" b="1" dirty="0">
                <a:solidFill>
                  <a:srgbClr val="000000"/>
                </a:solidFill>
                <a:effectLst/>
                <a:latin typeface="Times New Roman" panose="02020603050405020304" pitchFamily="18" charset="0"/>
                <a:ea typeface="Times New Roman" panose="02020603050405020304" pitchFamily="18" charset="0"/>
              </a:rPr>
              <a:t>N. Macaluso</a:t>
            </a:r>
            <a:r>
              <a:rPr lang="it-IT" sz="1800" dirty="0">
                <a:solidFill>
                  <a:srgbClr val="000000"/>
                </a:solidFill>
                <a:effectLst/>
                <a:latin typeface="Times New Roman" panose="02020603050405020304" pitchFamily="18" charset="0"/>
                <a:ea typeface="Times New Roman" panose="02020603050405020304" pitchFamily="18" charset="0"/>
              </a:rPr>
              <a:t>, G. </a:t>
            </a:r>
            <a:r>
              <a:rPr lang="it-IT" sz="1800" dirty="0" err="1">
                <a:solidFill>
                  <a:srgbClr val="000000"/>
                </a:solidFill>
                <a:effectLst/>
                <a:latin typeface="Times New Roman" panose="02020603050405020304" pitchFamily="18" charset="0"/>
                <a:ea typeface="Times New Roman" panose="02020603050405020304" pitchFamily="18" charset="0"/>
              </a:rPr>
              <a:t>Petringa</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err="1">
                <a:solidFill>
                  <a:srgbClr val="000000"/>
                </a:solidFill>
                <a:effectLst/>
                <a:latin typeface="Times New Roman" panose="02020603050405020304" pitchFamily="18" charset="0"/>
                <a:ea typeface="Times New Roman" panose="02020603050405020304" pitchFamily="18" charset="0"/>
              </a:rPr>
              <a:t>F</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err="1">
                <a:solidFill>
                  <a:srgbClr val="000000"/>
                </a:solidFill>
                <a:effectLst/>
                <a:latin typeface="Times New Roman" panose="02020603050405020304" pitchFamily="18" charset="0"/>
                <a:ea typeface="Times New Roman" panose="02020603050405020304" pitchFamily="18" charset="0"/>
              </a:rPr>
              <a:t>Abubaker</a:t>
            </a:r>
            <a:r>
              <a:rPr lang="it-IT" sz="1800" dirty="0">
                <a:solidFill>
                  <a:srgbClr val="000000"/>
                </a:solidFill>
                <a:effectLst/>
                <a:latin typeface="Times New Roman" panose="02020603050405020304" pitchFamily="18" charset="0"/>
                <a:ea typeface="Times New Roman" panose="02020603050405020304" pitchFamily="18" charset="0"/>
              </a:rPr>
              <a:t>, L. Guardo, M. La Cognata, E. Pagano, G. Rapisarda, D. Santonocito, </a:t>
            </a:r>
            <a:r>
              <a:rPr lang="it-IT" sz="1800" dirty="0">
                <a:solidFill>
                  <a:srgbClr val="000000"/>
                </a:solidFill>
                <a:effectLst/>
                <a:latin typeface="Times New Roman" panose="02020603050405020304" pitchFamily="18" charset="0"/>
                <a:ea typeface="Calibri" panose="020F0502020204030204" pitchFamily="34" charset="0"/>
              </a:rPr>
              <a:t>S. </a:t>
            </a:r>
            <a:r>
              <a:rPr lang="it-IT" sz="1800" dirty="0" err="1">
                <a:solidFill>
                  <a:srgbClr val="000000"/>
                </a:solidFill>
                <a:effectLst/>
                <a:latin typeface="Times New Roman" panose="02020603050405020304" pitchFamily="18" charset="0"/>
                <a:ea typeface="Calibri" panose="020F0502020204030204" pitchFamily="34" charset="0"/>
              </a:rPr>
              <a:t>Agarwal</a:t>
            </a:r>
            <a:r>
              <a:rPr lang="it-IT" sz="1800" dirty="0">
                <a:solidFill>
                  <a:srgbClr val="000000"/>
                </a:solidFill>
                <a:effectLst/>
                <a:latin typeface="Times New Roman" panose="02020603050405020304" pitchFamily="18" charset="0"/>
                <a:ea typeface="Calibri" panose="020F0502020204030204" pitchFamily="34" charset="0"/>
              </a:rPr>
              <a:t>,</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M. Alonzo</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C. Altana</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S. </a:t>
            </a:r>
            <a:r>
              <a:rPr lang="it-IT" sz="1800" dirty="0" err="1">
                <a:solidFill>
                  <a:srgbClr val="000000"/>
                </a:solidFill>
                <a:effectLst/>
                <a:latin typeface="Times New Roman" panose="02020603050405020304" pitchFamily="18" charset="0"/>
                <a:ea typeface="Calibri" panose="020F0502020204030204" pitchFamily="34" charset="0"/>
              </a:rPr>
              <a:t>Arjmand</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D. Bortot</a:t>
            </a:r>
            <a:r>
              <a:rPr lang="it-IT" sz="1800" dirty="0">
                <a:solidFill>
                  <a:srgbClr val="000000"/>
                </a:solidFill>
                <a:effectLst/>
                <a:latin typeface="Times New Roman" panose="02020603050405020304" pitchFamily="18" charset="0"/>
                <a:ea typeface="Times New Roman" panose="02020603050405020304" pitchFamily="18" charset="0"/>
              </a:rPr>
              <a:t>, G. Cantone, </a:t>
            </a:r>
            <a:r>
              <a:rPr lang="it-IT" sz="1800" dirty="0" err="1">
                <a:solidFill>
                  <a:srgbClr val="000000"/>
                </a:solidFill>
                <a:effectLst/>
                <a:latin typeface="Times New Roman" panose="02020603050405020304" pitchFamily="18" charset="0"/>
                <a:ea typeface="Calibri" panose="020F0502020204030204" pitchFamily="34" charset="0"/>
              </a:rPr>
              <a:t>R</a:t>
            </a:r>
            <a:r>
              <a:rPr lang="it-IT" sz="1800" dirty="0">
                <a:solidFill>
                  <a:srgbClr val="000000"/>
                </a:solidFill>
                <a:effectLst/>
                <a:latin typeface="Times New Roman" panose="02020603050405020304" pitchFamily="18" charset="0"/>
                <a:ea typeface="Calibri" panose="020F0502020204030204" pitchFamily="34" charset="0"/>
              </a:rPr>
              <a:t>. Catalano</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M. </a:t>
            </a:r>
            <a:r>
              <a:rPr lang="it-IT" sz="1800" dirty="0" err="1">
                <a:solidFill>
                  <a:srgbClr val="000000"/>
                </a:solidFill>
                <a:effectLst/>
                <a:latin typeface="Times New Roman" panose="02020603050405020304" pitchFamily="18" charset="0"/>
                <a:ea typeface="Calibri" panose="020F0502020204030204" pitchFamily="34" charset="0"/>
              </a:rPr>
              <a:t>Cervenak</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C. Ciampi</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M. Cipriani</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G. A. P. Cirrone</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err="1">
                <a:solidFill>
                  <a:srgbClr val="000000"/>
                </a:solidFill>
                <a:effectLst/>
                <a:latin typeface="Times New Roman" panose="02020603050405020304" pitchFamily="18" charset="0"/>
                <a:ea typeface="Calibri" panose="020F0502020204030204" pitchFamily="34" charset="0"/>
              </a:rPr>
              <a:t>F</a:t>
            </a:r>
            <a:r>
              <a:rPr lang="it-IT" sz="1800" dirty="0">
                <a:solidFill>
                  <a:srgbClr val="000000"/>
                </a:solidFill>
                <a:effectLst/>
                <a:latin typeface="Times New Roman" panose="02020603050405020304" pitchFamily="18" charset="0"/>
                <a:ea typeface="Calibri" panose="020F0502020204030204" pitchFamily="34" charset="0"/>
              </a:rPr>
              <a:t>. Consoli</a:t>
            </a:r>
            <a:r>
              <a:rPr lang="it-IT" sz="1800" dirty="0">
                <a:solidFill>
                  <a:srgbClr val="000000"/>
                </a:solidFill>
                <a:effectLst/>
                <a:latin typeface="Times New Roman" panose="02020603050405020304" pitchFamily="18" charset="0"/>
                <a:ea typeface="Times New Roman" panose="02020603050405020304" pitchFamily="18" charset="0"/>
              </a:rPr>
              <a:t>, P. Devi, </a:t>
            </a:r>
            <a:r>
              <a:rPr lang="it-IT" sz="1800" dirty="0">
                <a:solidFill>
                  <a:srgbClr val="000000"/>
                </a:solidFill>
                <a:effectLst/>
                <a:latin typeface="Times New Roman" panose="02020603050405020304" pitchFamily="18" charset="0"/>
                <a:ea typeface="Calibri" panose="020F0502020204030204" pitchFamily="34" charset="0"/>
              </a:rPr>
              <a:t>E. </a:t>
            </a:r>
            <a:r>
              <a:rPr lang="it-IT" sz="1800" dirty="0" err="1">
                <a:solidFill>
                  <a:srgbClr val="000000"/>
                </a:solidFill>
                <a:effectLst/>
                <a:latin typeface="Times New Roman" panose="02020603050405020304" pitchFamily="18" charset="0"/>
                <a:ea typeface="Calibri" panose="020F0502020204030204" pitchFamily="34" charset="0"/>
              </a:rPr>
              <a:t>Domenicone</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err="1">
                <a:solidFill>
                  <a:srgbClr val="000000"/>
                </a:solidFill>
                <a:effectLst/>
                <a:latin typeface="Times New Roman" panose="02020603050405020304" pitchFamily="18" charset="0"/>
                <a:ea typeface="Calibri" panose="020F0502020204030204" pitchFamily="34" charset="0"/>
              </a:rPr>
              <a:t>R</a:t>
            </a:r>
            <a:r>
              <a:rPr lang="it-IT" sz="1800" dirty="0">
                <a:solidFill>
                  <a:srgbClr val="000000"/>
                </a:solidFill>
                <a:effectLst/>
                <a:latin typeface="Times New Roman" panose="02020603050405020304" pitchFamily="18" charset="0"/>
                <a:ea typeface="Calibri" panose="020F0502020204030204" pitchFamily="34" charset="0"/>
              </a:rPr>
              <a:t>. </a:t>
            </a:r>
            <a:r>
              <a:rPr lang="it-IT" sz="1800" dirty="0" err="1">
                <a:solidFill>
                  <a:srgbClr val="000000"/>
                </a:solidFill>
                <a:effectLst/>
                <a:latin typeface="Times New Roman" panose="02020603050405020304" pitchFamily="18" charset="0"/>
                <a:ea typeface="Calibri" panose="020F0502020204030204" pitchFamily="34" charset="0"/>
              </a:rPr>
              <a:t>Dudzak</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D. </a:t>
            </a:r>
            <a:r>
              <a:rPr lang="it-IT" sz="1800" dirty="0" err="1">
                <a:solidFill>
                  <a:srgbClr val="000000"/>
                </a:solidFill>
                <a:effectLst/>
                <a:latin typeface="Times New Roman" panose="02020603050405020304" pitchFamily="18" charset="0"/>
                <a:ea typeface="Calibri" panose="020F0502020204030204" pitchFamily="34" charset="0"/>
              </a:rPr>
              <a:t>Ettel</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P. </a:t>
            </a:r>
            <a:r>
              <a:rPr lang="it-IT" sz="1800" dirty="0" err="1">
                <a:solidFill>
                  <a:srgbClr val="000000"/>
                </a:solidFill>
                <a:effectLst/>
                <a:latin typeface="Times New Roman" panose="02020603050405020304" pitchFamily="18" charset="0"/>
                <a:ea typeface="Calibri" panose="020F0502020204030204" pitchFamily="34" charset="0"/>
              </a:rPr>
              <a:t>Gajdos</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B. Grau</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L. Giuffrida</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err="1">
                <a:solidFill>
                  <a:srgbClr val="000000"/>
                </a:solidFill>
                <a:effectLst/>
                <a:latin typeface="Times New Roman" panose="02020603050405020304" pitchFamily="18" charset="0"/>
                <a:ea typeface="Calibri" panose="020F0502020204030204" pitchFamily="34" charset="0"/>
              </a:rPr>
              <a:t>J</a:t>
            </a:r>
            <a:r>
              <a:rPr lang="it-IT" sz="1800" dirty="0">
                <a:solidFill>
                  <a:srgbClr val="000000"/>
                </a:solidFill>
                <a:effectLst/>
                <a:latin typeface="Times New Roman" panose="02020603050405020304" pitchFamily="18" charset="0"/>
                <a:ea typeface="Calibri" panose="020F0502020204030204" pitchFamily="34" charset="0"/>
              </a:rPr>
              <a:t>. </a:t>
            </a:r>
            <a:r>
              <a:rPr lang="it-IT" sz="1800" dirty="0" err="1">
                <a:solidFill>
                  <a:srgbClr val="000000"/>
                </a:solidFill>
                <a:effectLst/>
                <a:latin typeface="Times New Roman" panose="02020603050405020304" pitchFamily="18" charset="0"/>
                <a:ea typeface="Calibri" panose="020F0502020204030204" pitchFamily="34" charset="0"/>
              </a:rPr>
              <a:t>Krasa</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M. </a:t>
            </a:r>
            <a:r>
              <a:rPr lang="it-IT" sz="1800" dirty="0" err="1">
                <a:solidFill>
                  <a:srgbClr val="000000"/>
                </a:solidFill>
                <a:effectLst/>
                <a:latin typeface="Times New Roman" panose="02020603050405020304" pitchFamily="18" charset="0"/>
                <a:ea typeface="Calibri" panose="020F0502020204030204" pitchFamily="34" charset="0"/>
              </a:rPr>
              <a:t>Krupka</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M. </a:t>
            </a:r>
            <a:r>
              <a:rPr lang="it-IT" sz="1800" dirty="0" err="1">
                <a:solidFill>
                  <a:srgbClr val="000000"/>
                </a:solidFill>
                <a:effectLst/>
                <a:latin typeface="Times New Roman" panose="02020603050405020304" pitchFamily="18" charset="0"/>
                <a:ea typeface="Calibri" panose="020F0502020204030204" pitchFamily="34" charset="0"/>
              </a:rPr>
              <a:t>Krus</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L. Juha</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L. </a:t>
            </a:r>
            <a:r>
              <a:rPr lang="it-IT" sz="1800" dirty="0" err="1">
                <a:solidFill>
                  <a:srgbClr val="000000"/>
                </a:solidFill>
                <a:effectLst/>
                <a:latin typeface="Times New Roman" panose="02020603050405020304" pitchFamily="18" charset="0"/>
                <a:ea typeface="Calibri" panose="020F0502020204030204" pitchFamily="34" charset="0"/>
              </a:rPr>
              <a:t>Malferrari</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D. Margarone</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G. Messina</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S. Mirabella</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G. Morello</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A. D. Pappalardo</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A. Picciotto</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A.M. Raso</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err="1">
                <a:solidFill>
                  <a:srgbClr val="000000"/>
                </a:solidFill>
                <a:effectLst/>
                <a:latin typeface="Times New Roman" panose="02020603050405020304" pitchFamily="18" charset="0"/>
                <a:ea typeface="Calibri" panose="020F0502020204030204" pitchFamily="34" charset="0"/>
              </a:rPr>
              <a:t>R</a:t>
            </a:r>
            <a:r>
              <a:rPr lang="it-IT" sz="1800" dirty="0">
                <a:solidFill>
                  <a:srgbClr val="000000"/>
                </a:solidFill>
                <a:effectLst/>
                <a:latin typeface="Times New Roman" panose="02020603050405020304" pitchFamily="18" charset="0"/>
                <a:ea typeface="Calibri" panose="020F0502020204030204" pitchFamily="34" charset="0"/>
              </a:rPr>
              <a:t>. Rinaldi</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M. </a:t>
            </a:r>
            <a:r>
              <a:rPr lang="it-IT" sz="1800" dirty="0" err="1">
                <a:solidFill>
                  <a:srgbClr val="000000"/>
                </a:solidFill>
                <a:effectLst/>
                <a:latin typeface="Times New Roman" panose="02020603050405020304" pitchFamily="18" charset="0"/>
                <a:ea typeface="Calibri" panose="020F0502020204030204" pitchFamily="34" charset="0"/>
              </a:rPr>
              <a:t>Rosinski</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M. </a:t>
            </a:r>
            <a:r>
              <a:rPr lang="it-IT" sz="1800" dirty="0" err="1">
                <a:solidFill>
                  <a:srgbClr val="000000"/>
                </a:solidFill>
                <a:effectLst/>
                <a:latin typeface="Times New Roman" panose="02020603050405020304" pitchFamily="18" charset="0"/>
                <a:ea typeface="Calibri" panose="020F0502020204030204" pitchFamily="34" charset="0"/>
              </a:rPr>
              <a:t>Scisciò</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A. Scandurra</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S. Singh</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P. </a:t>
            </a:r>
            <a:r>
              <a:rPr lang="it-IT" sz="1800" dirty="0" err="1">
                <a:solidFill>
                  <a:srgbClr val="000000"/>
                </a:solidFill>
                <a:effectLst/>
                <a:latin typeface="Times New Roman" panose="02020603050405020304" pitchFamily="18" charset="0"/>
                <a:ea typeface="Calibri" panose="020F0502020204030204" pitchFamily="34" charset="0"/>
              </a:rPr>
              <a:t>Tchórz</a:t>
            </a:r>
            <a:r>
              <a:rPr lang="it-IT" sz="1800" dirty="0">
                <a:solidFill>
                  <a:srgbClr val="000000"/>
                </a:solidFill>
                <a:effectLst/>
                <a:latin typeface="Times New Roman" panose="02020603050405020304" pitchFamily="18" charset="0"/>
                <a:ea typeface="Times New Roman" panose="02020603050405020304" pitchFamily="18" charset="0"/>
              </a:rPr>
              <a:t>, </a:t>
            </a:r>
            <a:r>
              <a:rPr lang="it-IT" sz="1800" dirty="0">
                <a:solidFill>
                  <a:srgbClr val="000000"/>
                </a:solidFill>
                <a:effectLst/>
                <a:latin typeface="Times New Roman" panose="02020603050405020304" pitchFamily="18" charset="0"/>
                <a:ea typeface="Calibri" panose="020F0502020204030204" pitchFamily="34" charset="0"/>
              </a:rPr>
              <a:t>A. </a:t>
            </a:r>
            <a:r>
              <a:rPr lang="it-IT" sz="1800" dirty="0" err="1">
                <a:solidFill>
                  <a:srgbClr val="000000"/>
                </a:solidFill>
                <a:effectLst/>
                <a:latin typeface="Times New Roman" panose="02020603050405020304" pitchFamily="18" charset="0"/>
                <a:ea typeface="Calibri" panose="020F0502020204030204" pitchFamily="34" charset="0"/>
              </a:rPr>
              <a:t>Trifirò</a:t>
            </a:r>
            <a:r>
              <a:rPr lang="it-IT" sz="1800" dirty="0">
                <a:solidFill>
                  <a:srgbClr val="000000"/>
                </a:solidFill>
                <a:effectLst/>
                <a:latin typeface="Times New Roman" panose="02020603050405020304" pitchFamily="18" charset="0"/>
                <a:ea typeface="Times New Roman" panose="02020603050405020304" pitchFamily="18" charset="0"/>
              </a:rPr>
              <a:t> and </a:t>
            </a:r>
            <a:r>
              <a:rPr lang="it-IT" sz="1800" dirty="0">
                <a:solidFill>
                  <a:srgbClr val="000000"/>
                </a:solidFill>
                <a:effectLst/>
                <a:latin typeface="Times New Roman" panose="02020603050405020304" pitchFamily="18" charset="0"/>
                <a:ea typeface="Calibri" panose="020F0502020204030204" pitchFamily="34" charset="0"/>
              </a:rPr>
              <a:t>C. Verona</a:t>
            </a:r>
          </a:p>
          <a:p>
            <a:endParaRPr lang="en-US" dirty="0"/>
          </a:p>
        </p:txBody>
      </p:sp>
      <p:pic>
        <p:nvPicPr>
          <p:cNvPr id="5" name="Immagine 4">
            <a:extLst>
              <a:ext uri="{FF2B5EF4-FFF2-40B4-BE49-F238E27FC236}">
                <a16:creationId xmlns:a16="http://schemas.microsoft.com/office/drawing/2014/main" id="{AE6CB1CA-7072-0598-F5C7-017AA594C8C6}"/>
              </a:ext>
            </a:extLst>
          </p:cNvPr>
          <p:cNvPicPr>
            <a:picLocks noChangeAspect="1"/>
          </p:cNvPicPr>
          <p:nvPr/>
        </p:nvPicPr>
        <p:blipFill>
          <a:blip r:embed="rId2"/>
          <a:stretch>
            <a:fillRect/>
          </a:stretch>
        </p:blipFill>
        <p:spPr>
          <a:xfrm>
            <a:off x="9726711" y="4958785"/>
            <a:ext cx="1828800" cy="1828800"/>
          </a:xfrm>
          <a:prstGeom prst="rect">
            <a:avLst/>
          </a:prstGeom>
        </p:spPr>
      </p:pic>
      <p:pic>
        <p:nvPicPr>
          <p:cNvPr id="8" name="Immagine 7" descr="Immagine che contiene cerchio&#10;&#10;Il contenuto generato dall'IA potrebbe non essere corretto.">
            <a:extLst>
              <a:ext uri="{FF2B5EF4-FFF2-40B4-BE49-F238E27FC236}">
                <a16:creationId xmlns:a16="http://schemas.microsoft.com/office/drawing/2014/main" id="{3E2DAC10-16C3-0E38-8A20-7540E01B8B9C}"/>
              </a:ext>
            </a:extLst>
          </p:cNvPr>
          <p:cNvPicPr>
            <a:picLocks noChangeAspect="1"/>
          </p:cNvPicPr>
          <p:nvPr/>
        </p:nvPicPr>
        <p:blipFill>
          <a:blip r:embed="rId3"/>
          <a:stretch>
            <a:fillRect/>
          </a:stretch>
        </p:blipFill>
        <p:spPr>
          <a:xfrm>
            <a:off x="7555464" y="4951557"/>
            <a:ext cx="1828800" cy="1836028"/>
          </a:xfrm>
          <a:prstGeom prst="rect">
            <a:avLst/>
          </a:prstGeom>
        </p:spPr>
      </p:pic>
      <p:pic>
        <p:nvPicPr>
          <p:cNvPr id="10" name="Immagine 9" descr="Immagine che contiene testo, Carattere, schermata, Elementi grafici&#10;&#10;Il contenuto generato dall'IA potrebbe non essere corretto.">
            <a:extLst>
              <a:ext uri="{FF2B5EF4-FFF2-40B4-BE49-F238E27FC236}">
                <a16:creationId xmlns:a16="http://schemas.microsoft.com/office/drawing/2014/main" id="{E83E2F39-133B-391E-6EAB-16B237126EAE}"/>
              </a:ext>
            </a:extLst>
          </p:cNvPr>
          <p:cNvPicPr>
            <a:picLocks noChangeAspect="1"/>
          </p:cNvPicPr>
          <p:nvPr/>
        </p:nvPicPr>
        <p:blipFill>
          <a:blip r:embed="rId4"/>
          <a:stretch>
            <a:fillRect/>
          </a:stretch>
        </p:blipFill>
        <p:spPr>
          <a:xfrm>
            <a:off x="2423077" y="5006384"/>
            <a:ext cx="2213457" cy="1783610"/>
          </a:xfrm>
          <a:prstGeom prst="rect">
            <a:avLst/>
          </a:prstGeom>
        </p:spPr>
      </p:pic>
      <p:pic>
        <p:nvPicPr>
          <p:cNvPr id="12" name="Immagine 11" descr="Immagine che contiene simbolo, logo, Carattere, emblema&#10;&#10;Il contenuto generato dall'IA potrebbe non essere corretto.">
            <a:extLst>
              <a:ext uri="{FF2B5EF4-FFF2-40B4-BE49-F238E27FC236}">
                <a16:creationId xmlns:a16="http://schemas.microsoft.com/office/drawing/2014/main" id="{1A48A597-774E-8E7F-7DB7-D6DFFAE8B9DA}"/>
              </a:ext>
            </a:extLst>
          </p:cNvPr>
          <p:cNvPicPr>
            <a:picLocks noChangeAspect="1"/>
          </p:cNvPicPr>
          <p:nvPr/>
        </p:nvPicPr>
        <p:blipFill>
          <a:blip r:embed="rId5"/>
          <a:stretch>
            <a:fillRect/>
          </a:stretch>
        </p:blipFill>
        <p:spPr>
          <a:xfrm>
            <a:off x="235774" y="5006385"/>
            <a:ext cx="2229513" cy="1783610"/>
          </a:xfrm>
          <a:prstGeom prst="rect">
            <a:avLst/>
          </a:prstGeom>
        </p:spPr>
      </p:pic>
      <p:pic>
        <p:nvPicPr>
          <p:cNvPr id="14" name="Immagine 13" descr="Immagine che contiene testo, compact disk, cerchio, logo&#10;&#10;Il contenuto generato dall'IA potrebbe non essere corretto.">
            <a:extLst>
              <a:ext uri="{FF2B5EF4-FFF2-40B4-BE49-F238E27FC236}">
                <a16:creationId xmlns:a16="http://schemas.microsoft.com/office/drawing/2014/main" id="{3300B765-F6D5-D6D6-016C-F3BF6CCBA09B}"/>
              </a:ext>
            </a:extLst>
          </p:cNvPr>
          <p:cNvPicPr>
            <a:picLocks noChangeAspect="1"/>
          </p:cNvPicPr>
          <p:nvPr/>
        </p:nvPicPr>
        <p:blipFill>
          <a:blip r:embed="rId6"/>
          <a:stretch>
            <a:fillRect/>
          </a:stretch>
        </p:blipFill>
        <p:spPr>
          <a:xfrm>
            <a:off x="4734477" y="4816466"/>
            <a:ext cx="2723044" cy="1971119"/>
          </a:xfrm>
          <a:prstGeom prst="rect">
            <a:avLst/>
          </a:prstGeom>
        </p:spPr>
      </p:pic>
    </p:spTree>
    <p:extLst>
      <p:ext uri="{BB962C8B-B14F-4D97-AF65-F5344CB8AC3E}">
        <p14:creationId xmlns:p14="http://schemas.microsoft.com/office/powerpoint/2010/main" val="6985193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357C2-07B2-E1FF-B159-4CBAB729B45B}"/>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AE90919-0D61-5E09-A9B6-59F3432A7508}"/>
              </a:ext>
            </a:extLst>
          </p:cNvPr>
          <p:cNvSpPr txBox="1"/>
          <p:nvPr/>
        </p:nvSpPr>
        <p:spPr>
          <a:xfrm>
            <a:off x="358345" y="321274"/>
            <a:ext cx="2948381" cy="954107"/>
          </a:xfrm>
          <a:prstGeom prst="rect">
            <a:avLst/>
          </a:prstGeom>
          <a:noFill/>
        </p:spPr>
        <p:txBody>
          <a:bodyPr wrap="square" rtlCol="0">
            <a:spAutoFit/>
          </a:bodyPr>
          <a:lstStyle/>
          <a:p>
            <a:r>
              <a:rPr lang="en-US" sz="2800" dirty="0"/>
              <a:t>CR39 measurements:</a:t>
            </a:r>
          </a:p>
        </p:txBody>
      </p:sp>
      <p:sp>
        <p:nvSpPr>
          <p:cNvPr id="3" name="CasellaDiTesto 2">
            <a:extLst>
              <a:ext uri="{FF2B5EF4-FFF2-40B4-BE49-F238E27FC236}">
                <a16:creationId xmlns:a16="http://schemas.microsoft.com/office/drawing/2014/main" id="{67650DE6-D6F5-6D30-7B65-1C5870070E85}"/>
              </a:ext>
            </a:extLst>
          </p:cNvPr>
          <p:cNvSpPr txBox="1"/>
          <p:nvPr/>
        </p:nvSpPr>
        <p:spPr>
          <a:xfrm>
            <a:off x="501445" y="1415845"/>
            <a:ext cx="5009279" cy="3785652"/>
          </a:xfrm>
          <a:prstGeom prst="rect">
            <a:avLst/>
          </a:prstGeom>
          <a:noFill/>
        </p:spPr>
        <p:txBody>
          <a:bodyPr wrap="square" rtlCol="0">
            <a:spAutoFit/>
          </a:bodyPr>
          <a:lstStyle/>
          <a:p>
            <a:pPr marL="285750" indent="-285750">
              <a:buFont typeface="Wingdings" pitchFamily="2" charset="2"/>
              <a:buChar char="Ø"/>
            </a:pPr>
            <a:r>
              <a:rPr lang="en-US" sz="1600" dirty="0"/>
              <a:t>Sold state passive detector</a:t>
            </a:r>
          </a:p>
          <a:p>
            <a:pPr marL="285750" indent="-285750">
              <a:buFont typeface="Wingdings" pitchFamily="2" charset="2"/>
              <a:buChar char="Ø"/>
            </a:pPr>
            <a:r>
              <a:rPr lang="en-US" sz="1600" dirty="0"/>
              <a:t>Particle discrimination based on the track area left by the particle interacting with the detector</a:t>
            </a:r>
          </a:p>
          <a:p>
            <a:pPr marL="285750" indent="-285750">
              <a:buFont typeface="Wingdings" pitchFamily="2" charset="2"/>
              <a:buChar char="Ø"/>
            </a:pPr>
            <a:r>
              <a:rPr lang="en-US" sz="1600" dirty="0"/>
              <a:t>Use of Al filters to stop the low energetic particle</a:t>
            </a:r>
          </a:p>
          <a:p>
            <a:pPr marL="285750" indent="-285750">
              <a:buFont typeface="Wingdings" pitchFamily="2" charset="2"/>
              <a:buChar char="Ø"/>
            </a:pPr>
            <a:r>
              <a:rPr lang="en-US" sz="1600" dirty="0"/>
              <a:t>Calibration with mono energetic sources of protons and alpha particles</a:t>
            </a:r>
          </a:p>
          <a:p>
            <a:pPr marL="285750" indent="-285750">
              <a:buFont typeface="Wingdings" pitchFamily="2" charset="2"/>
              <a:buChar char="Ø"/>
            </a:pPr>
            <a:r>
              <a:rPr lang="en-US" sz="1600" dirty="0"/>
              <a:t>Etching method with acid solution (NaOH), to increase the diameter of the particle track areas and be able to count them with optical microscope </a:t>
            </a:r>
          </a:p>
          <a:p>
            <a:endParaRPr lang="en-US" sz="1600" dirty="0"/>
          </a:p>
          <a:p>
            <a:pPr marL="285750" indent="-285750">
              <a:buFont typeface="Wingdings" pitchFamily="2" charset="2"/>
              <a:buChar char="Ø"/>
            </a:pPr>
            <a:r>
              <a:rPr lang="en-US" sz="1600" dirty="0"/>
              <a:t>Issues: the calibration curve doesn’t give an univocal discrimination between protons and alphas.</a:t>
            </a:r>
          </a:p>
          <a:p>
            <a:pPr marL="285750" indent="-285750">
              <a:buFont typeface="Wingdings" pitchFamily="2" charset="2"/>
              <a:buChar char="Ø"/>
            </a:pPr>
            <a:r>
              <a:rPr lang="en-US" sz="1600" dirty="0"/>
              <a:t>Solution: we refer only to a small region in which we are sure that we see only alpha particles</a:t>
            </a:r>
          </a:p>
        </p:txBody>
      </p:sp>
      <p:pic>
        <p:nvPicPr>
          <p:cNvPr id="7" name="Immagine 6" descr="Immagine che contiene testo, diagramma, linea, Diagramma&#10;&#10;Il contenuto generato dall'IA potrebbe non essere corretto.">
            <a:extLst>
              <a:ext uri="{FF2B5EF4-FFF2-40B4-BE49-F238E27FC236}">
                <a16:creationId xmlns:a16="http://schemas.microsoft.com/office/drawing/2014/main" id="{422F1111-644C-D383-9F77-C9BD44BA77A0}"/>
              </a:ext>
            </a:extLst>
          </p:cNvPr>
          <p:cNvPicPr>
            <a:picLocks noChangeAspect="1"/>
          </p:cNvPicPr>
          <p:nvPr/>
        </p:nvPicPr>
        <p:blipFill>
          <a:blip r:embed="rId2"/>
          <a:stretch>
            <a:fillRect/>
          </a:stretch>
        </p:blipFill>
        <p:spPr>
          <a:xfrm>
            <a:off x="8587823" y="2827577"/>
            <a:ext cx="3526214" cy="3263736"/>
          </a:xfrm>
          <a:prstGeom prst="rect">
            <a:avLst/>
          </a:prstGeom>
        </p:spPr>
      </p:pic>
      <p:sp>
        <p:nvSpPr>
          <p:cNvPr id="8" name="CasellaDiTesto 7">
            <a:extLst>
              <a:ext uri="{FF2B5EF4-FFF2-40B4-BE49-F238E27FC236}">
                <a16:creationId xmlns:a16="http://schemas.microsoft.com/office/drawing/2014/main" id="{8024B5D6-F5B8-5184-F0D9-02D16BE2913A}"/>
              </a:ext>
            </a:extLst>
          </p:cNvPr>
          <p:cNvSpPr txBox="1"/>
          <p:nvPr/>
        </p:nvSpPr>
        <p:spPr>
          <a:xfrm>
            <a:off x="11522794" y="3149842"/>
            <a:ext cx="707101" cy="246221"/>
          </a:xfrm>
          <a:prstGeom prst="rect">
            <a:avLst/>
          </a:prstGeom>
          <a:noFill/>
        </p:spPr>
        <p:txBody>
          <a:bodyPr wrap="square" rtlCol="0">
            <a:spAutoFit/>
          </a:bodyPr>
          <a:lstStyle/>
          <a:p>
            <a:r>
              <a:rPr lang="en-US" sz="1000" dirty="0">
                <a:highlight>
                  <a:srgbClr val="FFFF00"/>
                </a:highlight>
              </a:rPr>
              <a:t>60 mins</a:t>
            </a:r>
          </a:p>
        </p:txBody>
      </p:sp>
      <p:sp>
        <p:nvSpPr>
          <p:cNvPr id="10" name="CasellaDiTesto 9">
            <a:extLst>
              <a:ext uri="{FF2B5EF4-FFF2-40B4-BE49-F238E27FC236}">
                <a16:creationId xmlns:a16="http://schemas.microsoft.com/office/drawing/2014/main" id="{3F92B8EA-E694-CD82-AF53-D50A2B3FAE7F}"/>
              </a:ext>
            </a:extLst>
          </p:cNvPr>
          <p:cNvSpPr txBox="1"/>
          <p:nvPr/>
        </p:nvSpPr>
        <p:spPr>
          <a:xfrm>
            <a:off x="11550635" y="4124677"/>
            <a:ext cx="694267" cy="246221"/>
          </a:xfrm>
          <a:prstGeom prst="rect">
            <a:avLst/>
          </a:prstGeom>
          <a:noFill/>
        </p:spPr>
        <p:txBody>
          <a:bodyPr wrap="square">
            <a:spAutoFit/>
          </a:bodyPr>
          <a:lstStyle/>
          <a:p>
            <a:r>
              <a:rPr lang="en-US" sz="1000" dirty="0">
                <a:highlight>
                  <a:srgbClr val="FFFF00"/>
                </a:highlight>
              </a:rPr>
              <a:t>90 mins</a:t>
            </a:r>
          </a:p>
        </p:txBody>
      </p:sp>
      <p:sp>
        <p:nvSpPr>
          <p:cNvPr id="12" name="CasellaDiTesto 11">
            <a:extLst>
              <a:ext uri="{FF2B5EF4-FFF2-40B4-BE49-F238E27FC236}">
                <a16:creationId xmlns:a16="http://schemas.microsoft.com/office/drawing/2014/main" id="{B2E7BC37-6000-6B20-C9F0-A5B19906941A}"/>
              </a:ext>
            </a:extLst>
          </p:cNvPr>
          <p:cNvSpPr txBox="1"/>
          <p:nvPr/>
        </p:nvSpPr>
        <p:spPr>
          <a:xfrm>
            <a:off x="11428237" y="5261652"/>
            <a:ext cx="685800" cy="246221"/>
          </a:xfrm>
          <a:prstGeom prst="rect">
            <a:avLst/>
          </a:prstGeom>
          <a:noFill/>
        </p:spPr>
        <p:txBody>
          <a:bodyPr wrap="square">
            <a:spAutoFit/>
          </a:bodyPr>
          <a:lstStyle/>
          <a:p>
            <a:r>
              <a:rPr lang="en-US" sz="1000" dirty="0">
                <a:highlight>
                  <a:srgbClr val="FFFF00"/>
                </a:highlight>
              </a:rPr>
              <a:t>120 mins</a:t>
            </a:r>
          </a:p>
        </p:txBody>
      </p:sp>
      <p:pic>
        <p:nvPicPr>
          <p:cNvPr id="16" name="Immagine 15" descr="Immagine che contiene testo, schermata, Carattere, numero&#10;&#10;Il contenuto generato dall'IA potrebbe non essere corretto.">
            <a:extLst>
              <a:ext uri="{FF2B5EF4-FFF2-40B4-BE49-F238E27FC236}">
                <a16:creationId xmlns:a16="http://schemas.microsoft.com/office/drawing/2014/main" id="{4BDF4140-EC76-7D70-52FD-E6D2931BDEA2}"/>
              </a:ext>
            </a:extLst>
          </p:cNvPr>
          <p:cNvPicPr>
            <a:picLocks noChangeAspect="1"/>
          </p:cNvPicPr>
          <p:nvPr/>
        </p:nvPicPr>
        <p:blipFill>
          <a:blip r:embed="rId3"/>
          <a:stretch>
            <a:fillRect/>
          </a:stretch>
        </p:blipFill>
        <p:spPr>
          <a:xfrm>
            <a:off x="5629477" y="2701215"/>
            <a:ext cx="2857824" cy="2431693"/>
          </a:xfrm>
          <a:prstGeom prst="rect">
            <a:avLst/>
          </a:prstGeom>
        </p:spPr>
      </p:pic>
      <p:pic>
        <p:nvPicPr>
          <p:cNvPr id="18" name="Immagine 17" descr="Immagine che contiene testo, schermata, strumento, design&#10;&#10;Il contenuto generato dall'IA potrebbe non essere corretto.">
            <a:extLst>
              <a:ext uri="{FF2B5EF4-FFF2-40B4-BE49-F238E27FC236}">
                <a16:creationId xmlns:a16="http://schemas.microsoft.com/office/drawing/2014/main" id="{5BEC6232-0ADF-7530-0432-A3EC615E8ABD}"/>
              </a:ext>
            </a:extLst>
          </p:cNvPr>
          <p:cNvPicPr>
            <a:picLocks noChangeAspect="1"/>
          </p:cNvPicPr>
          <p:nvPr/>
        </p:nvPicPr>
        <p:blipFill>
          <a:blip r:embed="rId4"/>
          <a:srcRect l="-1" r="43116"/>
          <a:stretch/>
        </p:blipFill>
        <p:spPr>
          <a:xfrm>
            <a:off x="5668629" y="366535"/>
            <a:ext cx="3041670" cy="1817691"/>
          </a:xfrm>
          <a:prstGeom prst="rect">
            <a:avLst/>
          </a:prstGeom>
        </p:spPr>
      </p:pic>
      <p:pic>
        <p:nvPicPr>
          <p:cNvPr id="20" name="Immagine 19" descr="Immagine che contiene schermata, astronomia&#10;&#10;Il contenuto generato dall'IA potrebbe non essere corretto.">
            <a:extLst>
              <a:ext uri="{FF2B5EF4-FFF2-40B4-BE49-F238E27FC236}">
                <a16:creationId xmlns:a16="http://schemas.microsoft.com/office/drawing/2014/main" id="{062F8415-CEAF-1231-565B-E8CBE964AB3D}"/>
              </a:ext>
            </a:extLst>
          </p:cNvPr>
          <p:cNvPicPr>
            <a:picLocks noChangeAspect="1"/>
          </p:cNvPicPr>
          <p:nvPr/>
        </p:nvPicPr>
        <p:blipFill>
          <a:blip r:embed="rId5"/>
          <a:stretch>
            <a:fillRect/>
          </a:stretch>
        </p:blipFill>
        <p:spPr>
          <a:xfrm>
            <a:off x="8868205" y="321274"/>
            <a:ext cx="2965450" cy="2241550"/>
          </a:xfrm>
          <a:prstGeom prst="rect">
            <a:avLst/>
          </a:prstGeom>
        </p:spPr>
      </p:pic>
      <p:sp>
        <p:nvSpPr>
          <p:cNvPr id="21" name="CasellaDiTesto 20">
            <a:extLst>
              <a:ext uri="{FF2B5EF4-FFF2-40B4-BE49-F238E27FC236}">
                <a16:creationId xmlns:a16="http://schemas.microsoft.com/office/drawing/2014/main" id="{256223E7-1F0E-589A-25C9-67D2215A4FA7}"/>
              </a:ext>
            </a:extLst>
          </p:cNvPr>
          <p:cNvSpPr txBox="1"/>
          <p:nvPr/>
        </p:nvSpPr>
        <p:spPr>
          <a:xfrm>
            <a:off x="9104812" y="6214466"/>
            <a:ext cx="2728844" cy="584775"/>
          </a:xfrm>
          <a:prstGeom prst="rect">
            <a:avLst/>
          </a:prstGeom>
          <a:noFill/>
        </p:spPr>
        <p:txBody>
          <a:bodyPr wrap="square" rtlCol="0">
            <a:spAutoFit/>
          </a:bodyPr>
          <a:lstStyle/>
          <a:p>
            <a:pPr algn="just"/>
            <a:r>
              <a:rPr lang="it-IT" sz="800" b="0" i="0" dirty="0" err="1">
                <a:solidFill>
                  <a:srgbClr val="222222"/>
                </a:solidFill>
                <a:effectLst/>
                <a:highlight>
                  <a:srgbClr val="FF00FF"/>
                </a:highlight>
                <a:latin typeface="Arial" panose="020B0604020202020204" pitchFamily="34" charset="0"/>
              </a:rPr>
              <a:t>Scisciò</a:t>
            </a:r>
            <a:r>
              <a:rPr lang="it-IT" sz="800" b="0" i="0" dirty="0">
                <a:solidFill>
                  <a:srgbClr val="222222"/>
                </a:solidFill>
                <a:effectLst/>
                <a:highlight>
                  <a:srgbClr val="FF00FF"/>
                </a:highlight>
                <a:latin typeface="Arial" panose="020B0604020202020204" pitchFamily="34" charset="0"/>
              </a:rPr>
              <a:t>, M., et al. "Laser-</a:t>
            </a:r>
            <a:r>
              <a:rPr lang="it-IT" sz="800" b="0" i="0" dirty="0" err="1">
                <a:solidFill>
                  <a:srgbClr val="222222"/>
                </a:solidFill>
                <a:effectLst/>
                <a:highlight>
                  <a:srgbClr val="FF00FF"/>
                </a:highlight>
                <a:latin typeface="Arial" panose="020B0604020202020204" pitchFamily="34" charset="0"/>
              </a:rPr>
              <a:t>initiated</a:t>
            </a:r>
            <a:r>
              <a:rPr lang="it-IT" sz="800" b="0" i="0" dirty="0">
                <a:solidFill>
                  <a:srgbClr val="222222"/>
                </a:solidFill>
                <a:effectLst/>
                <a:highlight>
                  <a:srgbClr val="FF00FF"/>
                </a:highlight>
                <a:latin typeface="Arial" panose="020B0604020202020204" pitchFamily="34" charset="0"/>
              </a:rPr>
              <a:t> </a:t>
            </a:r>
            <a:r>
              <a:rPr lang="it-IT" sz="800" b="0" i="0" dirty="0" err="1">
                <a:solidFill>
                  <a:srgbClr val="222222"/>
                </a:solidFill>
                <a:effectLst/>
                <a:highlight>
                  <a:srgbClr val="FF00FF"/>
                </a:highlight>
                <a:latin typeface="Arial" panose="020B0604020202020204" pitchFamily="34" charset="0"/>
              </a:rPr>
              <a:t>p</a:t>
            </a:r>
            <a:r>
              <a:rPr lang="it-IT" sz="800" b="0" i="0" dirty="0">
                <a:solidFill>
                  <a:srgbClr val="222222"/>
                </a:solidFill>
                <a:effectLst/>
                <a:highlight>
                  <a:srgbClr val="FF00FF"/>
                </a:highlight>
                <a:latin typeface="Arial" panose="020B0604020202020204" pitchFamily="34" charset="0"/>
              </a:rPr>
              <a:t>–11B fusion reactions in </a:t>
            </a:r>
            <a:r>
              <a:rPr lang="it-IT" sz="800" b="0" i="0" dirty="0" err="1">
                <a:solidFill>
                  <a:srgbClr val="222222"/>
                </a:solidFill>
                <a:effectLst/>
                <a:highlight>
                  <a:srgbClr val="FF00FF"/>
                </a:highlight>
                <a:latin typeface="Arial" panose="020B0604020202020204" pitchFamily="34" charset="0"/>
              </a:rPr>
              <a:t>petawatt</a:t>
            </a:r>
            <a:r>
              <a:rPr lang="it-IT" sz="800" b="0" i="0" dirty="0">
                <a:solidFill>
                  <a:srgbClr val="222222"/>
                </a:solidFill>
                <a:effectLst/>
                <a:highlight>
                  <a:srgbClr val="FF00FF"/>
                </a:highlight>
                <a:latin typeface="Arial" panose="020B0604020202020204" pitchFamily="34" charset="0"/>
              </a:rPr>
              <a:t> high-</a:t>
            </a:r>
            <a:r>
              <a:rPr lang="it-IT" sz="800" b="0" i="0" dirty="0" err="1">
                <a:solidFill>
                  <a:srgbClr val="222222"/>
                </a:solidFill>
                <a:effectLst/>
                <a:highlight>
                  <a:srgbClr val="FF00FF"/>
                </a:highlight>
                <a:latin typeface="Arial" panose="020B0604020202020204" pitchFamily="34" charset="0"/>
              </a:rPr>
              <a:t>repetition</a:t>
            </a:r>
            <a:r>
              <a:rPr lang="it-IT" sz="800" b="0" i="0" dirty="0">
                <a:solidFill>
                  <a:srgbClr val="222222"/>
                </a:solidFill>
                <a:effectLst/>
                <a:highlight>
                  <a:srgbClr val="FF00FF"/>
                </a:highlight>
                <a:latin typeface="Arial" panose="020B0604020202020204" pitchFamily="34" charset="0"/>
              </a:rPr>
              <a:t>-rate laser facilities." </a:t>
            </a:r>
            <a:r>
              <a:rPr lang="it-IT" sz="800" b="0" i="1" dirty="0">
                <a:solidFill>
                  <a:srgbClr val="222222"/>
                </a:solidFill>
                <a:effectLst/>
                <a:highlight>
                  <a:srgbClr val="FF00FF"/>
                </a:highlight>
                <a:latin typeface="Arial" panose="020B0604020202020204" pitchFamily="34" charset="0"/>
              </a:rPr>
              <a:t>Matter and </a:t>
            </a:r>
            <a:r>
              <a:rPr lang="it-IT" sz="800" b="0" i="1" dirty="0" err="1">
                <a:solidFill>
                  <a:srgbClr val="222222"/>
                </a:solidFill>
                <a:effectLst/>
                <a:highlight>
                  <a:srgbClr val="FF00FF"/>
                </a:highlight>
                <a:latin typeface="Arial" panose="020B0604020202020204" pitchFamily="34" charset="0"/>
              </a:rPr>
              <a:t>Radiation</a:t>
            </a:r>
            <a:r>
              <a:rPr lang="it-IT" sz="800" b="0" i="1" dirty="0">
                <a:solidFill>
                  <a:srgbClr val="222222"/>
                </a:solidFill>
                <a:effectLst/>
                <a:highlight>
                  <a:srgbClr val="FF00FF"/>
                </a:highlight>
                <a:latin typeface="Arial" panose="020B0604020202020204" pitchFamily="34" charset="0"/>
              </a:rPr>
              <a:t> </a:t>
            </a:r>
            <a:r>
              <a:rPr lang="it-IT" sz="800" b="0" i="1" dirty="0" err="1">
                <a:solidFill>
                  <a:srgbClr val="222222"/>
                </a:solidFill>
                <a:effectLst/>
                <a:highlight>
                  <a:srgbClr val="FF00FF"/>
                </a:highlight>
                <a:latin typeface="Arial" panose="020B0604020202020204" pitchFamily="34" charset="0"/>
              </a:rPr>
              <a:t>at</a:t>
            </a:r>
            <a:r>
              <a:rPr lang="it-IT" sz="800" b="0" i="1" dirty="0">
                <a:solidFill>
                  <a:srgbClr val="222222"/>
                </a:solidFill>
                <a:effectLst/>
                <a:highlight>
                  <a:srgbClr val="FF00FF"/>
                </a:highlight>
                <a:latin typeface="Arial" panose="020B0604020202020204" pitchFamily="34" charset="0"/>
              </a:rPr>
              <a:t> </a:t>
            </a:r>
            <a:r>
              <a:rPr lang="it-IT" sz="800" b="0" i="1" dirty="0" err="1">
                <a:solidFill>
                  <a:srgbClr val="222222"/>
                </a:solidFill>
                <a:effectLst/>
                <a:highlight>
                  <a:srgbClr val="FF00FF"/>
                </a:highlight>
                <a:latin typeface="Arial" panose="020B0604020202020204" pitchFamily="34" charset="0"/>
              </a:rPr>
              <a:t>Extremes</a:t>
            </a:r>
            <a:r>
              <a:rPr lang="it-IT" sz="800" b="0" i="0" dirty="0">
                <a:solidFill>
                  <a:srgbClr val="222222"/>
                </a:solidFill>
                <a:effectLst/>
                <a:highlight>
                  <a:srgbClr val="FF00FF"/>
                </a:highlight>
                <a:latin typeface="Arial" panose="020B0604020202020204" pitchFamily="34" charset="0"/>
              </a:rPr>
              <a:t> 10.3 (2025).</a:t>
            </a:r>
            <a:endParaRPr lang="en-US" sz="800" dirty="0">
              <a:highlight>
                <a:srgbClr val="FF00FF"/>
              </a:highlight>
            </a:endParaRPr>
          </a:p>
        </p:txBody>
      </p:sp>
    </p:spTree>
    <p:extLst>
      <p:ext uri="{BB962C8B-B14F-4D97-AF65-F5344CB8AC3E}">
        <p14:creationId xmlns:p14="http://schemas.microsoft.com/office/powerpoint/2010/main" val="28349383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3CE66-BE5A-B55D-B007-3AF6C8013711}"/>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008882B-9E7E-653E-8AA7-F1E0950942FA}"/>
              </a:ext>
            </a:extLst>
          </p:cNvPr>
          <p:cNvSpPr txBox="1"/>
          <p:nvPr/>
        </p:nvSpPr>
        <p:spPr>
          <a:xfrm>
            <a:off x="-1" y="0"/>
            <a:ext cx="11756571" cy="523220"/>
          </a:xfrm>
          <a:prstGeom prst="rect">
            <a:avLst/>
          </a:prstGeom>
          <a:noFill/>
        </p:spPr>
        <p:txBody>
          <a:bodyPr wrap="square" rtlCol="0">
            <a:spAutoFit/>
          </a:bodyPr>
          <a:lstStyle/>
          <a:p>
            <a:r>
              <a:rPr lang="en-US" sz="2800" dirty="0"/>
              <a:t>CR39 measurements, shot 60736: 60 mins etching, x40 magnification</a:t>
            </a:r>
          </a:p>
        </p:txBody>
      </p:sp>
      <p:pic>
        <p:nvPicPr>
          <p:cNvPr id="7" name="Immagine 6" descr="Immagine che contiene edificio, Rettangolo, finestra&#10;&#10;Il contenuto generato dall'IA potrebbe non essere corretto.">
            <a:extLst>
              <a:ext uri="{FF2B5EF4-FFF2-40B4-BE49-F238E27FC236}">
                <a16:creationId xmlns:a16="http://schemas.microsoft.com/office/drawing/2014/main" id="{D5008095-950C-BB06-BE37-A17E0A0DC3A1}"/>
              </a:ext>
            </a:extLst>
          </p:cNvPr>
          <p:cNvPicPr>
            <a:picLocks noChangeAspect="1"/>
          </p:cNvPicPr>
          <p:nvPr/>
        </p:nvPicPr>
        <p:blipFill>
          <a:blip r:embed="rId2"/>
          <a:stretch>
            <a:fillRect/>
          </a:stretch>
        </p:blipFill>
        <p:spPr>
          <a:xfrm>
            <a:off x="160258" y="1290410"/>
            <a:ext cx="5068966" cy="4877755"/>
          </a:xfrm>
          <a:prstGeom prst="rect">
            <a:avLst/>
          </a:prstGeom>
        </p:spPr>
      </p:pic>
      <p:grpSp>
        <p:nvGrpSpPr>
          <p:cNvPr id="20" name="Gruppo 19">
            <a:extLst>
              <a:ext uri="{FF2B5EF4-FFF2-40B4-BE49-F238E27FC236}">
                <a16:creationId xmlns:a16="http://schemas.microsoft.com/office/drawing/2014/main" id="{06AA25CA-AC74-FB9D-4E78-32660C00EC99}"/>
              </a:ext>
            </a:extLst>
          </p:cNvPr>
          <p:cNvGrpSpPr/>
          <p:nvPr/>
        </p:nvGrpSpPr>
        <p:grpSpPr>
          <a:xfrm>
            <a:off x="5229224" y="523217"/>
            <a:ext cx="6802518" cy="6143034"/>
            <a:chOff x="6096000" y="862962"/>
            <a:chExt cx="5927332" cy="6326512"/>
          </a:xfrm>
        </p:grpSpPr>
        <p:pic>
          <p:nvPicPr>
            <p:cNvPr id="11" name="Immagine 10" descr="Immagine che contiene testo, diagramma, linea, Diagramma&#10;&#10;Il contenuto generato dall'IA potrebbe non essere corretto.">
              <a:extLst>
                <a:ext uri="{FF2B5EF4-FFF2-40B4-BE49-F238E27FC236}">
                  <a16:creationId xmlns:a16="http://schemas.microsoft.com/office/drawing/2014/main" id="{D890353B-3552-7A96-AAA2-F24D98031609}"/>
                </a:ext>
              </a:extLst>
            </p:cNvPr>
            <p:cNvPicPr>
              <a:picLocks noChangeAspect="1"/>
            </p:cNvPicPr>
            <p:nvPr/>
          </p:nvPicPr>
          <p:blipFill>
            <a:blip r:embed="rId3"/>
            <a:srcRect r="1788"/>
            <a:stretch/>
          </p:blipFill>
          <p:spPr>
            <a:xfrm>
              <a:off x="9059666" y="862962"/>
              <a:ext cx="2963666" cy="2108836"/>
            </a:xfrm>
            <a:prstGeom prst="rect">
              <a:avLst/>
            </a:prstGeom>
          </p:spPr>
        </p:pic>
        <p:pic>
          <p:nvPicPr>
            <p:cNvPr id="13" name="Immagine 12" descr="Immagine che contiene testo, linea, Diagramma, diagramma&#10;&#10;Il contenuto generato dall'IA potrebbe non essere corretto.">
              <a:extLst>
                <a:ext uri="{FF2B5EF4-FFF2-40B4-BE49-F238E27FC236}">
                  <a16:creationId xmlns:a16="http://schemas.microsoft.com/office/drawing/2014/main" id="{5022EA3C-4DF8-232E-C91F-3DEB495E451E}"/>
                </a:ext>
              </a:extLst>
            </p:cNvPr>
            <p:cNvPicPr>
              <a:picLocks noChangeAspect="1"/>
            </p:cNvPicPr>
            <p:nvPr/>
          </p:nvPicPr>
          <p:blipFill>
            <a:blip r:embed="rId4"/>
            <a:srcRect t="3298" r="1695"/>
            <a:stretch/>
          </p:blipFill>
          <p:spPr>
            <a:xfrm>
              <a:off x="6096000" y="2971798"/>
              <a:ext cx="2963666" cy="2108836"/>
            </a:xfrm>
            <a:prstGeom prst="rect">
              <a:avLst/>
            </a:prstGeom>
          </p:spPr>
        </p:pic>
        <p:pic>
          <p:nvPicPr>
            <p:cNvPr id="15" name="Immagine 14" descr="Immagine che contiene testo, linea, schermata, Diagramma&#10;&#10;Il contenuto generato dall'IA potrebbe non essere corretto.">
              <a:extLst>
                <a:ext uri="{FF2B5EF4-FFF2-40B4-BE49-F238E27FC236}">
                  <a16:creationId xmlns:a16="http://schemas.microsoft.com/office/drawing/2014/main" id="{D7C5AB75-004D-B451-81AA-82ADAC2FCDEB}"/>
                </a:ext>
              </a:extLst>
            </p:cNvPr>
            <p:cNvPicPr>
              <a:picLocks noChangeAspect="1"/>
            </p:cNvPicPr>
            <p:nvPr/>
          </p:nvPicPr>
          <p:blipFill>
            <a:blip r:embed="rId5"/>
            <a:srcRect r="1266"/>
            <a:stretch/>
          </p:blipFill>
          <p:spPr>
            <a:xfrm>
              <a:off x="9059666" y="2971800"/>
              <a:ext cx="2963666" cy="2108837"/>
            </a:xfrm>
            <a:prstGeom prst="rect">
              <a:avLst/>
            </a:prstGeom>
          </p:spPr>
        </p:pic>
        <p:pic>
          <p:nvPicPr>
            <p:cNvPr id="17" name="Immagine 16" descr="Immagine che contiene testo, linea, Diagramma, schermata&#10;&#10;Il contenuto generato dall'IA potrebbe non essere corretto.">
              <a:extLst>
                <a:ext uri="{FF2B5EF4-FFF2-40B4-BE49-F238E27FC236}">
                  <a16:creationId xmlns:a16="http://schemas.microsoft.com/office/drawing/2014/main" id="{B205C0AE-7FD2-8B71-32AC-15D153749AF4}"/>
                </a:ext>
              </a:extLst>
            </p:cNvPr>
            <p:cNvPicPr>
              <a:picLocks noChangeAspect="1"/>
            </p:cNvPicPr>
            <p:nvPr/>
          </p:nvPicPr>
          <p:blipFill>
            <a:blip r:embed="rId6"/>
            <a:srcRect t="1759" r="776"/>
            <a:stretch/>
          </p:blipFill>
          <p:spPr>
            <a:xfrm>
              <a:off x="6096000" y="5080636"/>
              <a:ext cx="2963666" cy="2108838"/>
            </a:xfrm>
            <a:prstGeom prst="rect">
              <a:avLst/>
            </a:prstGeom>
          </p:spPr>
        </p:pic>
        <p:pic>
          <p:nvPicPr>
            <p:cNvPr id="19" name="Immagine 18" descr="Immagine che contiene testo, schermata, diagramma, linea&#10;&#10;Il contenuto generato dall'IA potrebbe non essere corretto.">
              <a:extLst>
                <a:ext uri="{FF2B5EF4-FFF2-40B4-BE49-F238E27FC236}">
                  <a16:creationId xmlns:a16="http://schemas.microsoft.com/office/drawing/2014/main" id="{5E22A8FB-1559-8017-646D-8E753BD54468}"/>
                </a:ext>
              </a:extLst>
            </p:cNvPr>
            <p:cNvPicPr>
              <a:picLocks noChangeAspect="1"/>
            </p:cNvPicPr>
            <p:nvPr/>
          </p:nvPicPr>
          <p:blipFill>
            <a:blip r:embed="rId7"/>
            <a:srcRect t="2233" r="4420" b="2837"/>
            <a:stretch/>
          </p:blipFill>
          <p:spPr>
            <a:xfrm>
              <a:off x="9059666" y="5080636"/>
              <a:ext cx="2963666" cy="2108837"/>
            </a:xfrm>
            <a:prstGeom prst="rect">
              <a:avLst/>
            </a:prstGeom>
          </p:spPr>
        </p:pic>
      </p:grpSp>
      <mc:AlternateContent xmlns:mc="http://schemas.openxmlformats.org/markup-compatibility/2006" xmlns:a14="http://schemas.microsoft.com/office/drawing/2010/main">
        <mc:Choice Requires="a14">
          <p:sp>
            <p:nvSpPr>
              <p:cNvPr id="22" name="Rettangolo 21">
                <a:extLst>
                  <a:ext uri="{FF2B5EF4-FFF2-40B4-BE49-F238E27FC236}">
                    <a16:creationId xmlns:a16="http://schemas.microsoft.com/office/drawing/2014/main" id="{EAA2A9ED-9ED6-8666-67F7-23A3ECCBDF30}"/>
                  </a:ext>
                </a:extLst>
              </p:cNvPr>
              <p:cNvSpPr/>
              <p:nvPr/>
            </p:nvSpPr>
            <p:spPr>
              <a:xfrm>
                <a:off x="1742739" y="1430767"/>
                <a:ext cx="900794" cy="527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R1, </a:t>
                </a:r>
                <a14:m>
                  <m:oMath xmlns:m="http://schemas.openxmlformats.org/officeDocument/2006/math">
                    <m:r>
                      <a:rPr lang="it-IT" b="0" i="1" smtClean="0">
                        <a:latin typeface="Cambria Math" panose="02040503050406030204" pitchFamily="18" charset="0"/>
                      </a:rPr>
                      <m:t>0 </m:t>
                    </m:r>
                    <m:r>
                      <a:rPr lang="it-IT" b="0" i="1" smtClean="0">
                        <a:latin typeface="Cambria Math" panose="02040503050406030204" pitchFamily="18" charset="0"/>
                      </a:rPr>
                      <m:t>𝜇</m:t>
                    </m:r>
                    <m:r>
                      <a:rPr lang="it-IT" b="0" i="1" smtClean="0">
                        <a:latin typeface="Cambria Math" panose="02040503050406030204" pitchFamily="18" charset="0"/>
                      </a:rPr>
                      <m:t>𝑚</m:t>
                    </m:r>
                  </m:oMath>
                </a14:m>
                <a:endParaRPr lang="en-US" dirty="0"/>
              </a:p>
            </p:txBody>
          </p:sp>
        </mc:Choice>
        <mc:Fallback xmlns="">
          <p:sp>
            <p:nvSpPr>
              <p:cNvPr id="22" name="Rettangolo 21">
                <a:extLst>
                  <a:ext uri="{FF2B5EF4-FFF2-40B4-BE49-F238E27FC236}">
                    <a16:creationId xmlns:a16="http://schemas.microsoft.com/office/drawing/2014/main" id="{EAA2A9ED-9ED6-8666-67F7-23A3ECCBDF30}"/>
                  </a:ext>
                </a:extLst>
              </p:cNvPr>
              <p:cNvSpPr>
                <a:spLocks noRot="1" noChangeAspect="1" noMove="1" noResize="1" noEditPoints="1" noAdjustHandles="1" noChangeArrowheads="1" noChangeShapeType="1" noTextEdit="1"/>
              </p:cNvSpPr>
              <p:nvPr/>
            </p:nvSpPr>
            <p:spPr>
              <a:xfrm>
                <a:off x="1742739" y="1430767"/>
                <a:ext cx="900794" cy="527125"/>
              </a:xfrm>
              <a:prstGeom prst="rect">
                <a:avLst/>
              </a:prstGeom>
              <a:blipFill>
                <a:blip r:embed="rId8"/>
                <a:stretch>
                  <a:fillRect t="-13636"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ttangolo 25">
                <a:extLst>
                  <a:ext uri="{FF2B5EF4-FFF2-40B4-BE49-F238E27FC236}">
                    <a16:creationId xmlns:a16="http://schemas.microsoft.com/office/drawing/2014/main" id="{9BA47BEA-6D5B-10EF-7906-EAB62AD76BDB}"/>
                  </a:ext>
                </a:extLst>
              </p:cNvPr>
              <p:cNvSpPr/>
              <p:nvPr/>
            </p:nvSpPr>
            <p:spPr>
              <a:xfrm>
                <a:off x="4226014" y="1430767"/>
                <a:ext cx="900794" cy="527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R2, </a:t>
                </a:r>
                <a14:m>
                  <m:oMath xmlns:m="http://schemas.openxmlformats.org/officeDocument/2006/math">
                    <m:r>
                      <a:rPr lang="it-IT" i="1">
                        <a:latin typeface="Cambria Math" panose="02040503050406030204" pitchFamily="18" charset="0"/>
                      </a:rPr>
                      <m:t>3</m:t>
                    </m:r>
                    <m:r>
                      <a:rPr lang="it-IT" b="0" i="1" smtClean="0">
                        <a:latin typeface="Cambria Math" panose="02040503050406030204" pitchFamily="18" charset="0"/>
                      </a:rPr>
                      <m:t> </m:t>
                    </m:r>
                    <m:r>
                      <a:rPr lang="it-IT" b="0" i="1" smtClean="0">
                        <a:latin typeface="Cambria Math" panose="02040503050406030204" pitchFamily="18" charset="0"/>
                      </a:rPr>
                      <m:t>𝜇</m:t>
                    </m:r>
                    <m:r>
                      <a:rPr lang="it-IT" b="0" i="1" smtClean="0">
                        <a:latin typeface="Cambria Math" panose="02040503050406030204" pitchFamily="18" charset="0"/>
                      </a:rPr>
                      <m:t>𝑚</m:t>
                    </m:r>
                  </m:oMath>
                </a14:m>
                <a:endParaRPr lang="en-US" dirty="0"/>
              </a:p>
            </p:txBody>
          </p:sp>
        </mc:Choice>
        <mc:Fallback xmlns="">
          <p:sp>
            <p:nvSpPr>
              <p:cNvPr id="26" name="Rettangolo 25">
                <a:extLst>
                  <a:ext uri="{FF2B5EF4-FFF2-40B4-BE49-F238E27FC236}">
                    <a16:creationId xmlns:a16="http://schemas.microsoft.com/office/drawing/2014/main" id="{9BA47BEA-6D5B-10EF-7906-EAB62AD76BDB}"/>
                  </a:ext>
                </a:extLst>
              </p:cNvPr>
              <p:cNvSpPr>
                <a:spLocks noRot="1" noChangeAspect="1" noMove="1" noResize="1" noEditPoints="1" noAdjustHandles="1" noChangeArrowheads="1" noChangeShapeType="1" noTextEdit="1"/>
              </p:cNvSpPr>
              <p:nvPr/>
            </p:nvSpPr>
            <p:spPr>
              <a:xfrm>
                <a:off x="4226014" y="1430767"/>
                <a:ext cx="900794" cy="527125"/>
              </a:xfrm>
              <a:prstGeom prst="rect">
                <a:avLst/>
              </a:prstGeom>
              <a:blipFill>
                <a:blip r:embed="rId9"/>
                <a:stretch>
                  <a:fillRect t="-13636"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ttangolo 26">
                <a:extLst>
                  <a:ext uri="{FF2B5EF4-FFF2-40B4-BE49-F238E27FC236}">
                    <a16:creationId xmlns:a16="http://schemas.microsoft.com/office/drawing/2014/main" id="{DB9A9494-9601-B823-723D-F0F1FDB08295}"/>
                  </a:ext>
                </a:extLst>
              </p:cNvPr>
              <p:cNvSpPr/>
              <p:nvPr/>
            </p:nvSpPr>
            <p:spPr>
              <a:xfrm>
                <a:off x="1742739" y="3067610"/>
                <a:ext cx="900794" cy="527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R1, </a:t>
                </a:r>
                <a14:m>
                  <m:oMath xmlns:m="http://schemas.openxmlformats.org/officeDocument/2006/math">
                    <m:r>
                      <a:rPr lang="it-IT" i="1">
                        <a:latin typeface="Cambria Math" panose="02040503050406030204" pitchFamily="18" charset="0"/>
                      </a:rPr>
                      <m:t>6</m:t>
                    </m:r>
                    <m:r>
                      <a:rPr lang="it-IT" b="0" i="1" smtClean="0">
                        <a:latin typeface="Cambria Math" panose="02040503050406030204" pitchFamily="18" charset="0"/>
                      </a:rPr>
                      <m:t> </m:t>
                    </m:r>
                    <m:r>
                      <a:rPr lang="it-IT" b="0" i="1" smtClean="0">
                        <a:latin typeface="Cambria Math" panose="02040503050406030204" pitchFamily="18" charset="0"/>
                      </a:rPr>
                      <m:t>𝜇</m:t>
                    </m:r>
                    <m:r>
                      <a:rPr lang="it-IT" b="0" i="1" smtClean="0">
                        <a:latin typeface="Cambria Math" panose="02040503050406030204" pitchFamily="18" charset="0"/>
                      </a:rPr>
                      <m:t>𝑚</m:t>
                    </m:r>
                  </m:oMath>
                </a14:m>
                <a:endParaRPr lang="en-US" dirty="0"/>
              </a:p>
            </p:txBody>
          </p:sp>
        </mc:Choice>
        <mc:Fallback xmlns="">
          <p:sp>
            <p:nvSpPr>
              <p:cNvPr id="27" name="Rettangolo 26">
                <a:extLst>
                  <a:ext uri="{FF2B5EF4-FFF2-40B4-BE49-F238E27FC236}">
                    <a16:creationId xmlns:a16="http://schemas.microsoft.com/office/drawing/2014/main" id="{DB9A9494-9601-B823-723D-F0F1FDB08295}"/>
                  </a:ext>
                </a:extLst>
              </p:cNvPr>
              <p:cNvSpPr>
                <a:spLocks noRot="1" noChangeAspect="1" noMove="1" noResize="1" noEditPoints="1" noAdjustHandles="1" noChangeArrowheads="1" noChangeShapeType="1" noTextEdit="1"/>
              </p:cNvSpPr>
              <p:nvPr/>
            </p:nvSpPr>
            <p:spPr>
              <a:xfrm>
                <a:off x="1742739" y="3067610"/>
                <a:ext cx="900794" cy="527125"/>
              </a:xfrm>
              <a:prstGeom prst="rect">
                <a:avLst/>
              </a:prstGeom>
              <a:blipFill>
                <a:blip r:embed="rId10"/>
                <a:stretch>
                  <a:fillRect t="-13333"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ttangolo 27">
                <a:extLst>
                  <a:ext uri="{FF2B5EF4-FFF2-40B4-BE49-F238E27FC236}">
                    <a16:creationId xmlns:a16="http://schemas.microsoft.com/office/drawing/2014/main" id="{C191C394-92BE-37EF-8610-D14ECFBEEF4B}"/>
                  </a:ext>
                </a:extLst>
              </p:cNvPr>
              <p:cNvSpPr/>
              <p:nvPr/>
            </p:nvSpPr>
            <p:spPr>
              <a:xfrm>
                <a:off x="4226014" y="3067609"/>
                <a:ext cx="900794" cy="527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R1, </a:t>
                </a:r>
                <a14:m>
                  <m:oMath xmlns:m="http://schemas.openxmlformats.org/officeDocument/2006/math">
                    <m:r>
                      <a:rPr lang="it-IT" b="0" i="0" smtClean="0">
                        <a:latin typeface="Cambria Math" panose="02040503050406030204" pitchFamily="18" charset="0"/>
                      </a:rPr>
                      <m:t>1</m:t>
                    </m:r>
                    <m:r>
                      <a:rPr lang="it-IT" b="0" i="1" smtClean="0">
                        <a:latin typeface="Cambria Math" panose="02040503050406030204" pitchFamily="18" charset="0"/>
                      </a:rPr>
                      <m:t>0 </m:t>
                    </m:r>
                    <m:r>
                      <a:rPr lang="it-IT" b="0" i="1" smtClean="0">
                        <a:latin typeface="Cambria Math" panose="02040503050406030204" pitchFamily="18" charset="0"/>
                      </a:rPr>
                      <m:t>𝜇</m:t>
                    </m:r>
                    <m:r>
                      <a:rPr lang="it-IT" b="0" i="1" smtClean="0">
                        <a:latin typeface="Cambria Math" panose="02040503050406030204" pitchFamily="18" charset="0"/>
                      </a:rPr>
                      <m:t>𝑚</m:t>
                    </m:r>
                  </m:oMath>
                </a14:m>
                <a:endParaRPr lang="en-US" dirty="0"/>
              </a:p>
            </p:txBody>
          </p:sp>
        </mc:Choice>
        <mc:Fallback xmlns="">
          <p:sp>
            <p:nvSpPr>
              <p:cNvPr id="28" name="Rettangolo 27">
                <a:extLst>
                  <a:ext uri="{FF2B5EF4-FFF2-40B4-BE49-F238E27FC236}">
                    <a16:creationId xmlns:a16="http://schemas.microsoft.com/office/drawing/2014/main" id="{C191C394-92BE-37EF-8610-D14ECFBEEF4B}"/>
                  </a:ext>
                </a:extLst>
              </p:cNvPr>
              <p:cNvSpPr>
                <a:spLocks noRot="1" noChangeAspect="1" noMove="1" noResize="1" noEditPoints="1" noAdjustHandles="1" noChangeArrowheads="1" noChangeShapeType="1" noTextEdit="1"/>
              </p:cNvSpPr>
              <p:nvPr/>
            </p:nvSpPr>
            <p:spPr>
              <a:xfrm>
                <a:off x="4226014" y="3067609"/>
                <a:ext cx="900794" cy="527125"/>
              </a:xfrm>
              <a:prstGeom prst="rect">
                <a:avLst/>
              </a:prstGeom>
              <a:blipFill>
                <a:blip r:embed="rId11"/>
                <a:stretch>
                  <a:fillRect t="-13333"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ttangolo 28">
                <a:extLst>
                  <a:ext uri="{FF2B5EF4-FFF2-40B4-BE49-F238E27FC236}">
                    <a16:creationId xmlns:a16="http://schemas.microsoft.com/office/drawing/2014/main" id="{ED7313C0-FB35-F297-6396-6AAD13D50C4F}"/>
                  </a:ext>
                </a:extLst>
              </p:cNvPr>
              <p:cNvSpPr/>
              <p:nvPr/>
            </p:nvSpPr>
            <p:spPr>
              <a:xfrm>
                <a:off x="1742739" y="4690966"/>
                <a:ext cx="900794" cy="527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R1, </a:t>
                </a:r>
                <a14:m>
                  <m:oMath xmlns:m="http://schemas.openxmlformats.org/officeDocument/2006/math">
                    <m:r>
                      <a:rPr lang="it-IT" b="0" i="0" smtClean="0">
                        <a:latin typeface="Cambria Math" panose="02040503050406030204" pitchFamily="18" charset="0"/>
                      </a:rPr>
                      <m:t>2</m:t>
                    </m:r>
                    <m:r>
                      <a:rPr lang="it-IT" b="0" i="1" smtClean="0">
                        <a:latin typeface="Cambria Math" panose="02040503050406030204" pitchFamily="18" charset="0"/>
                      </a:rPr>
                      <m:t>0 </m:t>
                    </m:r>
                    <m:r>
                      <a:rPr lang="it-IT" b="0" i="1" smtClean="0">
                        <a:latin typeface="Cambria Math" panose="02040503050406030204" pitchFamily="18" charset="0"/>
                      </a:rPr>
                      <m:t>𝜇</m:t>
                    </m:r>
                    <m:r>
                      <a:rPr lang="it-IT" b="0" i="1" smtClean="0">
                        <a:latin typeface="Cambria Math" panose="02040503050406030204" pitchFamily="18" charset="0"/>
                      </a:rPr>
                      <m:t>𝑚</m:t>
                    </m:r>
                  </m:oMath>
                </a14:m>
                <a:endParaRPr lang="en-US" dirty="0"/>
              </a:p>
            </p:txBody>
          </p:sp>
        </mc:Choice>
        <mc:Fallback xmlns="">
          <p:sp>
            <p:nvSpPr>
              <p:cNvPr id="29" name="Rettangolo 28">
                <a:extLst>
                  <a:ext uri="{FF2B5EF4-FFF2-40B4-BE49-F238E27FC236}">
                    <a16:creationId xmlns:a16="http://schemas.microsoft.com/office/drawing/2014/main" id="{ED7313C0-FB35-F297-6396-6AAD13D50C4F}"/>
                  </a:ext>
                </a:extLst>
              </p:cNvPr>
              <p:cNvSpPr>
                <a:spLocks noRot="1" noChangeAspect="1" noMove="1" noResize="1" noEditPoints="1" noAdjustHandles="1" noChangeArrowheads="1" noChangeShapeType="1" noTextEdit="1"/>
              </p:cNvSpPr>
              <p:nvPr/>
            </p:nvSpPr>
            <p:spPr>
              <a:xfrm>
                <a:off x="1742739" y="4690966"/>
                <a:ext cx="900794" cy="527125"/>
              </a:xfrm>
              <a:prstGeom prst="rect">
                <a:avLst/>
              </a:prstGeom>
              <a:blipFill>
                <a:blip r:embed="rId12"/>
                <a:stretch>
                  <a:fillRect t="-16279" b="-186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ttangolo 29">
                <a:extLst>
                  <a:ext uri="{FF2B5EF4-FFF2-40B4-BE49-F238E27FC236}">
                    <a16:creationId xmlns:a16="http://schemas.microsoft.com/office/drawing/2014/main" id="{8C9BE07F-4C68-F817-B40B-539FD7545BBB}"/>
                  </a:ext>
                </a:extLst>
              </p:cNvPr>
              <p:cNvSpPr/>
              <p:nvPr/>
            </p:nvSpPr>
            <p:spPr>
              <a:xfrm>
                <a:off x="4226014" y="4656650"/>
                <a:ext cx="900794" cy="527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R1, </a:t>
                </a:r>
                <a14:m>
                  <m:oMath xmlns:m="http://schemas.openxmlformats.org/officeDocument/2006/math">
                    <m:r>
                      <a:rPr lang="it-IT" i="1">
                        <a:latin typeface="Cambria Math" panose="02040503050406030204" pitchFamily="18" charset="0"/>
                      </a:rPr>
                      <m:t>3</m:t>
                    </m:r>
                    <m:r>
                      <a:rPr lang="it-IT" b="0" i="1" smtClean="0">
                        <a:latin typeface="Cambria Math" panose="02040503050406030204" pitchFamily="18" charset="0"/>
                      </a:rPr>
                      <m:t>5 </m:t>
                    </m:r>
                    <m:r>
                      <a:rPr lang="it-IT" b="0" i="1" smtClean="0">
                        <a:latin typeface="Cambria Math" panose="02040503050406030204" pitchFamily="18" charset="0"/>
                      </a:rPr>
                      <m:t>𝜇</m:t>
                    </m:r>
                    <m:r>
                      <a:rPr lang="it-IT" b="0" i="1" smtClean="0">
                        <a:latin typeface="Cambria Math" panose="02040503050406030204" pitchFamily="18" charset="0"/>
                      </a:rPr>
                      <m:t>𝑚</m:t>
                    </m:r>
                  </m:oMath>
                </a14:m>
                <a:endParaRPr lang="en-US" dirty="0"/>
              </a:p>
            </p:txBody>
          </p:sp>
        </mc:Choice>
        <mc:Fallback xmlns="">
          <p:sp>
            <p:nvSpPr>
              <p:cNvPr id="30" name="Rettangolo 29">
                <a:extLst>
                  <a:ext uri="{FF2B5EF4-FFF2-40B4-BE49-F238E27FC236}">
                    <a16:creationId xmlns:a16="http://schemas.microsoft.com/office/drawing/2014/main" id="{8C9BE07F-4C68-F817-B40B-539FD7545BBB}"/>
                  </a:ext>
                </a:extLst>
              </p:cNvPr>
              <p:cNvSpPr>
                <a:spLocks noRot="1" noChangeAspect="1" noMove="1" noResize="1" noEditPoints="1" noAdjustHandles="1" noChangeArrowheads="1" noChangeShapeType="1" noTextEdit="1"/>
              </p:cNvSpPr>
              <p:nvPr/>
            </p:nvSpPr>
            <p:spPr>
              <a:xfrm>
                <a:off x="4226014" y="4656650"/>
                <a:ext cx="900794" cy="527125"/>
              </a:xfrm>
              <a:prstGeom prst="rect">
                <a:avLst/>
              </a:prstGeom>
              <a:blipFill>
                <a:blip r:embed="rId13"/>
                <a:stretch>
                  <a:fillRect t="-13953" b="-20930"/>
                </a:stretch>
              </a:blipFill>
            </p:spPr>
            <p:txBody>
              <a:bodyPr/>
              <a:lstStyle/>
              <a:p>
                <a:r>
                  <a:rPr lang="en-US">
                    <a:noFill/>
                  </a:rPr>
                  <a:t> </a:t>
                </a:r>
              </a:p>
            </p:txBody>
          </p:sp>
        </mc:Fallback>
      </mc:AlternateContent>
      <p:sp>
        <p:nvSpPr>
          <p:cNvPr id="31" name="CasellaDiTesto 30">
            <a:extLst>
              <a:ext uri="{FF2B5EF4-FFF2-40B4-BE49-F238E27FC236}">
                <a16:creationId xmlns:a16="http://schemas.microsoft.com/office/drawing/2014/main" id="{44C4FEE3-C231-026B-9897-1C4A08C97F82}"/>
              </a:ext>
            </a:extLst>
          </p:cNvPr>
          <p:cNvSpPr txBox="1"/>
          <p:nvPr/>
        </p:nvSpPr>
        <p:spPr>
          <a:xfrm rot="20273363">
            <a:off x="588085" y="2130014"/>
            <a:ext cx="1757082" cy="369332"/>
          </a:xfrm>
          <a:prstGeom prst="rect">
            <a:avLst/>
          </a:prstGeom>
          <a:noFill/>
        </p:spPr>
        <p:txBody>
          <a:bodyPr wrap="square" rtlCol="0">
            <a:spAutoFit/>
          </a:bodyPr>
          <a:lstStyle/>
          <a:p>
            <a:r>
              <a:rPr lang="en-US" b="1" dirty="0">
                <a:solidFill>
                  <a:schemeClr val="accent5"/>
                </a:solidFill>
              </a:rPr>
              <a:t>SATURATED</a:t>
            </a:r>
          </a:p>
        </p:txBody>
      </p:sp>
    </p:spTree>
    <p:extLst>
      <p:ext uri="{BB962C8B-B14F-4D97-AF65-F5344CB8AC3E}">
        <p14:creationId xmlns:p14="http://schemas.microsoft.com/office/powerpoint/2010/main" val="41831704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6D4A7-3494-C02D-8900-063617D66FCD}"/>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7C67C68-519A-D732-5B64-0B367DCE1021}"/>
              </a:ext>
            </a:extLst>
          </p:cNvPr>
          <p:cNvSpPr txBox="1"/>
          <p:nvPr/>
        </p:nvSpPr>
        <p:spPr>
          <a:xfrm>
            <a:off x="0" y="0"/>
            <a:ext cx="10315576" cy="523220"/>
          </a:xfrm>
          <a:prstGeom prst="rect">
            <a:avLst/>
          </a:prstGeom>
          <a:noFill/>
        </p:spPr>
        <p:txBody>
          <a:bodyPr wrap="square" rtlCol="0">
            <a:spAutoFit/>
          </a:bodyPr>
          <a:lstStyle/>
          <a:p>
            <a:r>
              <a:rPr lang="en-US" sz="2800" dirty="0"/>
              <a:t>CR39 measurements, shot 60736: Calibration curve applied</a:t>
            </a:r>
          </a:p>
        </p:txBody>
      </p:sp>
      <p:pic>
        <p:nvPicPr>
          <p:cNvPr id="4" name="Immagine 3" descr="Immagine che contiene testo, diagramma, linea, Diagramma&#10;&#10;Il contenuto generato dall'IA potrebbe non essere corretto.">
            <a:extLst>
              <a:ext uri="{FF2B5EF4-FFF2-40B4-BE49-F238E27FC236}">
                <a16:creationId xmlns:a16="http://schemas.microsoft.com/office/drawing/2014/main" id="{3513F1EA-769C-2D00-8F21-C1C69D220047}"/>
              </a:ext>
            </a:extLst>
          </p:cNvPr>
          <p:cNvPicPr>
            <a:picLocks noChangeAspect="1"/>
          </p:cNvPicPr>
          <p:nvPr/>
        </p:nvPicPr>
        <p:blipFill>
          <a:blip r:embed="rId2"/>
          <a:stretch>
            <a:fillRect/>
          </a:stretch>
        </p:blipFill>
        <p:spPr>
          <a:xfrm>
            <a:off x="424141" y="908982"/>
            <a:ext cx="3903969" cy="2876923"/>
          </a:xfrm>
          <a:prstGeom prst="rect">
            <a:avLst/>
          </a:prstGeom>
        </p:spPr>
      </p:pic>
      <p:pic>
        <p:nvPicPr>
          <p:cNvPr id="6" name="Immagine 5" descr="Immagine che contiene testo, schermata, Diagramma, Carattere&#10;&#10;Il contenuto generato dall'IA potrebbe non essere corretto.">
            <a:extLst>
              <a:ext uri="{FF2B5EF4-FFF2-40B4-BE49-F238E27FC236}">
                <a16:creationId xmlns:a16="http://schemas.microsoft.com/office/drawing/2014/main" id="{943CFC5A-3BD5-66C0-BDBA-7BC831492107}"/>
              </a:ext>
            </a:extLst>
          </p:cNvPr>
          <p:cNvPicPr>
            <a:picLocks noChangeAspect="1"/>
          </p:cNvPicPr>
          <p:nvPr/>
        </p:nvPicPr>
        <p:blipFill>
          <a:blip r:embed="rId3"/>
          <a:stretch>
            <a:fillRect/>
          </a:stretch>
        </p:blipFill>
        <p:spPr>
          <a:xfrm>
            <a:off x="7897654" y="716101"/>
            <a:ext cx="3946355" cy="2876923"/>
          </a:xfrm>
          <a:prstGeom prst="rect">
            <a:avLst/>
          </a:prstGeom>
        </p:spPr>
      </p:pic>
      <p:pic>
        <p:nvPicPr>
          <p:cNvPr id="9" name="Immagine 8" descr="Immagine che contiene testo, linea, Diagramma, diagramma&#10;&#10;Il contenuto generato dall'IA potrebbe non essere corretto.">
            <a:extLst>
              <a:ext uri="{FF2B5EF4-FFF2-40B4-BE49-F238E27FC236}">
                <a16:creationId xmlns:a16="http://schemas.microsoft.com/office/drawing/2014/main" id="{0231BD90-B0F5-3B1A-B85A-BC770C92E576}"/>
              </a:ext>
            </a:extLst>
          </p:cNvPr>
          <p:cNvPicPr>
            <a:picLocks noChangeAspect="1"/>
          </p:cNvPicPr>
          <p:nvPr/>
        </p:nvPicPr>
        <p:blipFill>
          <a:blip r:embed="rId4"/>
          <a:stretch>
            <a:fillRect/>
          </a:stretch>
        </p:blipFill>
        <p:spPr>
          <a:xfrm>
            <a:off x="424141" y="3785904"/>
            <a:ext cx="3903969" cy="2876923"/>
          </a:xfrm>
          <a:prstGeom prst="rect">
            <a:avLst/>
          </a:prstGeom>
        </p:spPr>
      </p:pic>
      <p:pic>
        <p:nvPicPr>
          <p:cNvPr id="12" name="Immagine 11" descr="Immagine che contiene testo, schermata, Diagramma, Carattere&#10;&#10;Il contenuto generato dall'IA potrebbe non essere corretto.">
            <a:extLst>
              <a:ext uri="{FF2B5EF4-FFF2-40B4-BE49-F238E27FC236}">
                <a16:creationId xmlns:a16="http://schemas.microsoft.com/office/drawing/2014/main" id="{BBEABEB3-D9CB-7698-A17E-B79454655ADB}"/>
              </a:ext>
            </a:extLst>
          </p:cNvPr>
          <p:cNvPicPr>
            <a:picLocks noChangeAspect="1"/>
          </p:cNvPicPr>
          <p:nvPr/>
        </p:nvPicPr>
        <p:blipFill>
          <a:blip r:embed="rId5"/>
          <a:stretch>
            <a:fillRect/>
          </a:stretch>
        </p:blipFill>
        <p:spPr>
          <a:xfrm>
            <a:off x="7897653" y="3785905"/>
            <a:ext cx="3946355" cy="2876923"/>
          </a:xfrm>
          <a:prstGeom prst="rect">
            <a:avLst/>
          </a:prstGeom>
        </p:spPr>
      </p:pic>
      <p:cxnSp>
        <p:nvCxnSpPr>
          <p:cNvPr id="16" name="Connettore 2 15">
            <a:extLst>
              <a:ext uri="{FF2B5EF4-FFF2-40B4-BE49-F238E27FC236}">
                <a16:creationId xmlns:a16="http://schemas.microsoft.com/office/drawing/2014/main" id="{5C315B0C-0DFE-6C95-9C3C-4ADD3AEDD215}"/>
              </a:ext>
            </a:extLst>
          </p:cNvPr>
          <p:cNvCxnSpPr/>
          <p:nvPr/>
        </p:nvCxnSpPr>
        <p:spPr>
          <a:xfrm>
            <a:off x="4584550" y="3785904"/>
            <a:ext cx="3022899" cy="0"/>
          </a:xfrm>
          <a:prstGeom prst="straightConnector1">
            <a:avLst/>
          </a:prstGeom>
          <a:ln w="889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7174" name="Picture 6">
            <a:extLst>
              <a:ext uri="{FF2B5EF4-FFF2-40B4-BE49-F238E27FC236}">
                <a16:creationId xmlns:a16="http://schemas.microsoft.com/office/drawing/2014/main" id="{0745FB8B-9DAD-49AD-0EF7-FB0B01C782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5975" t="7630" r="8252" b="53233"/>
          <a:stretch/>
        </p:blipFill>
        <p:spPr bwMode="auto">
          <a:xfrm>
            <a:off x="4930072" y="1666913"/>
            <a:ext cx="2145050" cy="19261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A42108CA-ADDD-6674-CA56-FD851C937A43}"/>
                  </a:ext>
                </a:extLst>
              </p:cNvPr>
              <p:cNvSpPr txBox="1"/>
              <p:nvPr/>
            </p:nvSpPr>
            <p:spPr>
              <a:xfrm>
                <a:off x="4805785" y="4316424"/>
                <a:ext cx="2580428"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Based on the two calibration curve for </a:t>
                </a:r>
                <a:r>
                  <a:rPr lang="en-US" sz="1600" b="1" dirty="0">
                    <a:solidFill>
                      <a:srgbClr val="0070C0"/>
                    </a:solidFill>
                  </a:rPr>
                  <a:t>protons</a:t>
                </a:r>
                <a:r>
                  <a:rPr lang="en-US" sz="1600" dirty="0"/>
                  <a:t> and </a:t>
                </a:r>
                <a:r>
                  <a:rPr lang="en-US" sz="1600" b="1" dirty="0">
                    <a:solidFill>
                      <a:srgbClr val="FF0000"/>
                    </a:solidFill>
                  </a:rPr>
                  <a:t>alphas</a:t>
                </a:r>
                <a:r>
                  <a:rPr lang="en-US" sz="1600" dirty="0"/>
                  <a:t>, we selected a threshold area (</a:t>
                </a:r>
                <a14:m>
                  <m:oMath xmlns:m="http://schemas.openxmlformats.org/officeDocument/2006/math">
                    <m:r>
                      <a:rPr lang="it-IT" sz="1600" b="0" i="1" smtClean="0">
                        <a:latin typeface="Cambria Math" panose="02040503050406030204" pitchFamily="18" charset="0"/>
                      </a:rPr>
                      <m:t>3.6 </m:t>
                    </m:r>
                    <m:r>
                      <a:rPr lang="it-IT" sz="1600" b="0" i="1" smtClean="0">
                        <a:latin typeface="Cambria Math" panose="02040503050406030204" pitchFamily="18" charset="0"/>
                      </a:rPr>
                      <m:t>𝜇</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r>
                  <a:rPr lang="en-US" sz="1600" dirty="0"/>
                  <a:t>) for which we are sure to find only alphas</a:t>
                </a:r>
              </a:p>
            </p:txBody>
          </p:sp>
        </mc:Choice>
        <mc:Fallback xmlns="">
          <p:sp>
            <p:nvSpPr>
              <p:cNvPr id="18" name="CasellaDiTesto 17">
                <a:extLst>
                  <a:ext uri="{FF2B5EF4-FFF2-40B4-BE49-F238E27FC236}">
                    <a16:creationId xmlns:a16="http://schemas.microsoft.com/office/drawing/2014/main" id="{A42108CA-ADDD-6674-CA56-FD851C937A43}"/>
                  </a:ext>
                </a:extLst>
              </p:cNvPr>
              <p:cNvSpPr txBox="1">
                <a:spLocks noRot="1" noChangeAspect="1" noMove="1" noResize="1" noEditPoints="1" noAdjustHandles="1" noChangeArrowheads="1" noChangeShapeType="1" noTextEdit="1"/>
              </p:cNvSpPr>
              <p:nvPr/>
            </p:nvSpPr>
            <p:spPr>
              <a:xfrm>
                <a:off x="4805785" y="4316424"/>
                <a:ext cx="2580428" cy="1815882"/>
              </a:xfrm>
              <a:prstGeom prst="rect">
                <a:avLst/>
              </a:prstGeom>
              <a:blipFill>
                <a:blip r:embed="rId7"/>
                <a:stretch>
                  <a:fillRect l="-980" t="-694" r="-2451" b="-3472"/>
                </a:stretch>
              </a:blipFill>
            </p:spPr>
            <p:txBody>
              <a:bodyPr/>
              <a:lstStyle/>
              <a:p>
                <a:r>
                  <a:rPr lang="en-US">
                    <a:noFill/>
                  </a:rPr>
                  <a:t> </a:t>
                </a:r>
              </a:p>
            </p:txBody>
          </p:sp>
        </mc:Fallback>
      </mc:AlternateContent>
    </p:spTree>
    <p:extLst>
      <p:ext uri="{BB962C8B-B14F-4D97-AF65-F5344CB8AC3E}">
        <p14:creationId xmlns:p14="http://schemas.microsoft.com/office/powerpoint/2010/main" val="176519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CB47A-2148-4161-D4C9-3BA7462F88F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750F06FE-66B8-ADE4-1DD4-A0F08E7D712C}"/>
              </a:ext>
            </a:extLst>
          </p:cNvPr>
          <p:cNvSpPr txBox="1"/>
          <p:nvPr/>
        </p:nvSpPr>
        <p:spPr>
          <a:xfrm>
            <a:off x="358345" y="321274"/>
            <a:ext cx="2948381" cy="1384995"/>
          </a:xfrm>
          <a:prstGeom prst="rect">
            <a:avLst/>
          </a:prstGeom>
          <a:noFill/>
        </p:spPr>
        <p:txBody>
          <a:bodyPr wrap="square" rtlCol="0">
            <a:spAutoFit/>
          </a:bodyPr>
          <a:lstStyle/>
          <a:p>
            <a:r>
              <a:rPr lang="en-US" sz="2800" dirty="0"/>
              <a:t>CR39 measurements, shot 60736:</a:t>
            </a:r>
          </a:p>
        </p:txBody>
      </p:sp>
      <mc:AlternateContent xmlns:mc="http://schemas.openxmlformats.org/markup-compatibility/2006" xmlns:a14="http://schemas.microsoft.com/office/drawing/2010/main">
        <mc:Choice Requires="a14">
          <p:graphicFrame>
            <p:nvGraphicFramePr>
              <p:cNvPr id="3" name="Tabella 2">
                <a:extLst>
                  <a:ext uri="{FF2B5EF4-FFF2-40B4-BE49-F238E27FC236}">
                    <a16:creationId xmlns:a16="http://schemas.microsoft.com/office/drawing/2014/main" id="{641A1FF8-B0E4-6723-CF10-04501EE208B3}"/>
                  </a:ext>
                </a:extLst>
              </p:cNvPr>
              <p:cNvGraphicFramePr>
                <a:graphicFrameLocks noGrp="1"/>
              </p:cNvGraphicFramePr>
              <p:nvPr>
                <p:extLst>
                  <p:ext uri="{D42A27DB-BD31-4B8C-83A1-F6EECF244321}">
                    <p14:modId xmlns:p14="http://schemas.microsoft.com/office/powerpoint/2010/main" val="881255077"/>
                  </p:ext>
                </p:extLst>
              </p:nvPr>
            </p:nvGraphicFramePr>
            <p:xfrm>
              <a:off x="4488700" y="1377124"/>
              <a:ext cx="7703300" cy="1195860"/>
            </p:xfrm>
            <a:graphic>
              <a:graphicData uri="http://schemas.openxmlformats.org/drawingml/2006/table">
                <a:tbl>
                  <a:tblPr firstRow="1" bandRow="1">
                    <a:tableStyleId>{5C22544A-7EE6-4342-B048-85BDC9FD1C3A}</a:tableStyleId>
                  </a:tblPr>
                  <a:tblGrid>
                    <a:gridCol w="1540660">
                      <a:extLst>
                        <a:ext uri="{9D8B030D-6E8A-4147-A177-3AD203B41FA5}">
                          <a16:colId xmlns:a16="http://schemas.microsoft.com/office/drawing/2014/main" val="1108297591"/>
                        </a:ext>
                      </a:extLst>
                    </a:gridCol>
                    <a:gridCol w="1540660">
                      <a:extLst>
                        <a:ext uri="{9D8B030D-6E8A-4147-A177-3AD203B41FA5}">
                          <a16:colId xmlns:a16="http://schemas.microsoft.com/office/drawing/2014/main" val="4261883212"/>
                        </a:ext>
                      </a:extLst>
                    </a:gridCol>
                    <a:gridCol w="1540660">
                      <a:extLst>
                        <a:ext uri="{9D8B030D-6E8A-4147-A177-3AD203B41FA5}">
                          <a16:colId xmlns:a16="http://schemas.microsoft.com/office/drawing/2014/main" val="3415778584"/>
                        </a:ext>
                      </a:extLst>
                    </a:gridCol>
                    <a:gridCol w="1540660">
                      <a:extLst>
                        <a:ext uri="{9D8B030D-6E8A-4147-A177-3AD203B41FA5}">
                          <a16:colId xmlns:a16="http://schemas.microsoft.com/office/drawing/2014/main" val="3050181368"/>
                        </a:ext>
                      </a:extLst>
                    </a:gridCol>
                    <a:gridCol w="1540660">
                      <a:extLst>
                        <a:ext uri="{9D8B030D-6E8A-4147-A177-3AD203B41FA5}">
                          <a16:colId xmlns:a16="http://schemas.microsoft.com/office/drawing/2014/main" val="2213812862"/>
                        </a:ext>
                      </a:extLst>
                    </a:gridCol>
                  </a:tblGrid>
                  <a:tr h="378488">
                    <a:tc>
                      <a:txBody>
                        <a:bodyPr/>
                        <a:lstStyle/>
                        <a:p>
                          <a:r>
                            <a:rPr lang="en-US" dirty="0"/>
                            <a:t>R2</a:t>
                          </a:r>
                        </a:p>
                      </a:txBody>
                      <a:tcPr/>
                    </a:tc>
                    <a:tc>
                      <a:txBody>
                        <a:bodyPr/>
                        <a:lstStyle/>
                        <a:p>
                          <a:r>
                            <a:rPr lang="en-US" dirty="0"/>
                            <a:t>R3</a:t>
                          </a:r>
                        </a:p>
                      </a:txBody>
                      <a:tcPr/>
                    </a:tc>
                    <a:tc>
                      <a:txBody>
                        <a:bodyPr/>
                        <a:lstStyle/>
                        <a:p>
                          <a:r>
                            <a:rPr lang="en-US" dirty="0"/>
                            <a:t>R4</a:t>
                          </a:r>
                        </a:p>
                      </a:txBody>
                      <a:tcPr/>
                    </a:tc>
                    <a:tc>
                      <a:txBody>
                        <a:bodyPr/>
                        <a:lstStyle/>
                        <a:p>
                          <a:r>
                            <a:rPr lang="en-US" dirty="0"/>
                            <a:t>R5</a:t>
                          </a:r>
                        </a:p>
                      </a:txBody>
                      <a:tcPr/>
                    </a:tc>
                    <a:tc>
                      <a:txBody>
                        <a:bodyPr/>
                        <a:lstStyle/>
                        <a:p>
                          <a:r>
                            <a:rPr lang="en-US" dirty="0"/>
                            <a:t>R6</a:t>
                          </a:r>
                        </a:p>
                      </a:txBody>
                      <a:tcPr/>
                    </a:tc>
                    <a:extLst>
                      <a:ext uri="{0D108BD9-81ED-4DB2-BD59-A6C34878D82A}">
                        <a16:rowId xmlns:a16="http://schemas.microsoft.com/office/drawing/2014/main" val="2201714637"/>
                      </a:ext>
                    </a:extLst>
                  </a:tr>
                  <a:tr h="669943">
                    <a:tc>
                      <a:txBody>
                        <a:bodyPr/>
                        <a:lstStyle/>
                        <a:p>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5.6721 × 10^5</m:t>
                                </m:r>
                              </m:oMath>
                            </m:oMathPara>
                          </a14:m>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1.9616 × 10^5</m:t>
                                </m:r>
                              </m:oMath>
                            </m:oMathPara>
                          </a14:m>
                          <a:endParaRPr lang="en-US" sz="1600" dirty="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1.0628 × 10^5</m:t>
                                </m:r>
                              </m:oMath>
                            </m:oMathPara>
                          </a14:m>
                          <a:endParaRPr lang="en-US" sz="1600" dirty="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3.1744 × 10^4</m:t>
                                </m:r>
                              </m:oMath>
                            </m:oMathPara>
                          </a14:m>
                          <a:endParaRPr lang="en-US" sz="1600" dirty="0"/>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6.6279 × 10^3</m:t>
                                </m:r>
                              </m:oMath>
                            </m:oMathPara>
                          </a14:m>
                          <a:endParaRPr lang="en-US" sz="1600" dirty="0"/>
                        </a:p>
                        <a:p>
                          <a:endParaRPr lang="en-US" sz="1600" dirty="0"/>
                        </a:p>
                      </a:txBody>
                      <a:tcPr/>
                    </a:tc>
                    <a:extLst>
                      <a:ext uri="{0D108BD9-81ED-4DB2-BD59-A6C34878D82A}">
                        <a16:rowId xmlns:a16="http://schemas.microsoft.com/office/drawing/2014/main" val="3388736109"/>
                      </a:ext>
                    </a:extLst>
                  </a:tr>
                </a:tbl>
              </a:graphicData>
            </a:graphic>
          </p:graphicFrame>
        </mc:Choice>
        <mc:Fallback xmlns="">
          <p:graphicFrame>
            <p:nvGraphicFramePr>
              <p:cNvPr id="3" name="Tabella 2">
                <a:extLst>
                  <a:ext uri="{FF2B5EF4-FFF2-40B4-BE49-F238E27FC236}">
                    <a16:creationId xmlns:a16="http://schemas.microsoft.com/office/drawing/2014/main" id="{641A1FF8-B0E4-6723-CF10-04501EE208B3}"/>
                  </a:ext>
                </a:extLst>
              </p:cNvPr>
              <p:cNvGraphicFramePr>
                <a:graphicFrameLocks noGrp="1"/>
              </p:cNvGraphicFramePr>
              <p:nvPr>
                <p:extLst>
                  <p:ext uri="{D42A27DB-BD31-4B8C-83A1-F6EECF244321}">
                    <p14:modId xmlns:p14="http://schemas.microsoft.com/office/powerpoint/2010/main" val="881255077"/>
                  </p:ext>
                </p:extLst>
              </p:nvPr>
            </p:nvGraphicFramePr>
            <p:xfrm>
              <a:off x="4488700" y="1377124"/>
              <a:ext cx="7703300" cy="1048431"/>
            </p:xfrm>
            <a:graphic>
              <a:graphicData uri="http://schemas.openxmlformats.org/drawingml/2006/table">
                <a:tbl>
                  <a:tblPr firstRow="1" bandRow="1">
                    <a:tableStyleId>{5C22544A-7EE6-4342-B048-85BDC9FD1C3A}</a:tableStyleId>
                  </a:tblPr>
                  <a:tblGrid>
                    <a:gridCol w="1540660">
                      <a:extLst>
                        <a:ext uri="{9D8B030D-6E8A-4147-A177-3AD203B41FA5}">
                          <a16:colId xmlns:a16="http://schemas.microsoft.com/office/drawing/2014/main" val="1108297591"/>
                        </a:ext>
                      </a:extLst>
                    </a:gridCol>
                    <a:gridCol w="1540660">
                      <a:extLst>
                        <a:ext uri="{9D8B030D-6E8A-4147-A177-3AD203B41FA5}">
                          <a16:colId xmlns:a16="http://schemas.microsoft.com/office/drawing/2014/main" val="4261883212"/>
                        </a:ext>
                      </a:extLst>
                    </a:gridCol>
                    <a:gridCol w="1540660">
                      <a:extLst>
                        <a:ext uri="{9D8B030D-6E8A-4147-A177-3AD203B41FA5}">
                          <a16:colId xmlns:a16="http://schemas.microsoft.com/office/drawing/2014/main" val="3415778584"/>
                        </a:ext>
                      </a:extLst>
                    </a:gridCol>
                    <a:gridCol w="1540660">
                      <a:extLst>
                        <a:ext uri="{9D8B030D-6E8A-4147-A177-3AD203B41FA5}">
                          <a16:colId xmlns:a16="http://schemas.microsoft.com/office/drawing/2014/main" val="3050181368"/>
                        </a:ext>
                      </a:extLst>
                    </a:gridCol>
                    <a:gridCol w="1540660">
                      <a:extLst>
                        <a:ext uri="{9D8B030D-6E8A-4147-A177-3AD203B41FA5}">
                          <a16:colId xmlns:a16="http://schemas.microsoft.com/office/drawing/2014/main" val="2213812862"/>
                        </a:ext>
                      </a:extLst>
                    </a:gridCol>
                  </a:tblGrid>
                  <a:tr h="378488">
                    <a:tc>
                      <a:txBody>
                        <a:bodyPr/>
                        <a:lstStyle/>
                        <a:p>
                          <a:r>
                            <a:rPr lang="en-US" dirty="0"/>
                            <a:t>R2</a:t>
                          </a:r>
                        </a:p>
                      </a:txBody>
                      <a:tcPr/>
                    </a:tc>
                    <a:tc>
                      <a:txBody>
                        <a:bodyPr/>
                        <a:lstStyle/>
                        <a:p>
                          <a:r>
                            <a:rPr lang="en-US" dirty="0"/>
                            <a:t>R3</a:t>
                          </a:r>
                        </a:p>
                      </a:txBody>
                      <a:tcPr/>
                    </a:tc>
                    <a:tc>
                      <a:txBody>
                        <a:bodyPr/>
                        <a:lstStyle/>
                        <a:p>
                          <a:r>
                            <a:rPr lang="en-US" dirty="0"/>
                            <a:t>R4</a:t>
                          </a:r>
                        </a:p>
                      </a:txBody>
                      <a:tcPr/>
                    </a:tc>
                    <a:tc>
                      <a:txBody>
                        <a:bodyPr/>
                        <a:lstStyle/>
                        <a:p>
                          <a:r>
                            <a:rPr lang="en-US" dirty="0"/>
                            <a:t>R5</a:t>
                          </a:r>
                        </a:p>
                      </a:txBody>
                      <a:tcPr/>
                    </a:tc>
                    <a:tc>
                      <a:txBody>
                        <a:bodyPr/>
                        <a:lstStyle/>
                        <a:p>
                          <a:r>
                            <a:rPr lang="en-US" dirty="0"/>
                            <a:t>R6</a:t>
                          </a:r>
                        </a:p>
                      </a:txBody>
                      <a:tcPr/>
                    </a:tc>
                    <a:extLst>
                      <a:ext uri="{0D108BD9-81ED-4DB2-BD59-A6C34878D82A}">
                        <a16:rowId xmlns:a16="http://schemas.microsoft.com/office/drawing/2014/main" val="2201714637"/>
                      </a:ext>
                    </a:extLst>
                  </a:tr>
                  <a:tr h="669943">
                    <a:tc>
                      <a:txBody>
                        <a:bodyPr/>
                        <a:lstStyle/>
                        <a:p>
                          <a:endParaRPr lang="it-IT"/>
                        </a:p>
                      </a:txBody>
                      <a:tcPr>
                        <a:blipFill>
                          <a:blip r:embed="rId2"/>
                          <a:stretch>
                            <a:fillRect l="-826" t="-60377" r="-404132" b="-1887"/>
                          </a:stretch>
                        </a:blipFill>
                      </a:tcPr>
                    </a:tc>
                    <a:tc>
                      <a:txBody>
                        <a:bodyPr/>
                        <a:lstStyle/>
                        <a:p>
                          <a:endParaRPr lang="it-IT"/>
                        </a:p>
                      </a:txBody>
                      <a:tcPr>
                        <a:blipFill>
                          <a:blip r:embed="rId2"/>
                          <a:stretch>
                            <a:fillRect l="-100000" t="-60377" r="-300820" b="-1887"/>
                          </a:stretch>
                        </a:blipFill>
                      </a:tcPr>
                    </a:tc>
                    <a:tc>
                      <a:txBody>
                        <a:bodyPr/>
                        <a:lstStyle/>
                        <a:p>
                          <a:endParaRPr lang="it-IT"/>
                        </a:p>
                      </a:txBody>
                      <a:tcPr>
                        <a:blipFill>
                          <a:blip r:embed="rId2"/>
                          <a:stretch>
                            <a:fillRect l="-201653" t="-60377" r="-203306" b="-1887"/>
                          </a:stretch>
                        </a:blipFill>
                      </a:tcPr>
                    </a:tc>
                    <a:tc>
                      <a:txBody>
                        <a:bodyPr/>
                        <a:lstStyle/>
                        <a:p>
                          <a:endParaRPr lang="it-IT"/>
                        </a:p>
                      </a:txBody>
                      <a:tcPr>
                        <a:blipFill>
                          <a:blip r:embed="rId2"/>
                          <a:stretch>
                            <a:fillRect l="-299180" t="-60377" r="-101639" b="-1887"/>
                          </a:stretch>
                        </a:blipFill>
                      </a:tcPr>
                    </a:tc>
                    <a:tc>
                      <a:txBody>
                        <a:bodyPr/>
                        <a:lstStyle/>
                        <a:p>
                          <a:endParaRPr lang="it-IT"/>
                        </a:p>
                      </a:txBody>
                      <a:tcPr>
                        <a:blipFill>
                          <a:blip r:embed="rId2"/>
                          <a:stretch>
                            <a:fillRect l="-402479" t="-60377" r="-2479" b="-1887"/>
                          </a:stretch>
                        </a:blipFill>
                      </a:tcPr>
                    </a:tc>
                    <a:extLst>
                      <a:ext uri="{0D108BD9-81ED-4DB2-BD59-A6C34878D82A}">
                        <a16:rowId xmlns:a16="http://schemas.microsoft.com/office/drawing/2014/main" val="33887361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 name="Tabella 4">
                <a:extLst>
                  <a:ext uri="{FF2B5EF4-FFF2-40B4-BE49-F238E27FC236}">
                    <a16:creationId xmlns:a16="http://schemas.microsoft.com/office/drawing/2014/main" id="{9E81FB05-3FFE-A8F1-22E0-774476341D87}"/>
                  </a:ext>
                </a:extLst>
              </p:cNvPr>
              <p:cNvGraphicFramePr>
                <a:graphicFrameLocks noGrp="1"/>
              </p:cNvGraphicFramePr>
              <p:nvPr>
                <p:extLst>
                  <p:ext uri="{D42A27DB-BD31-4B8C-83A1-F6EECF244321}">
                    <p14:modId xmlns:p14="http://schemas.microsoft.com/office/powerpoint/2010/main" val="2954769077"/>
                  </p:ext>
                </p:extLst>
              </p:nvPr>
            </p:nvGraphicFramePr>
            <p:xfrm>
              <a:off x="4488700" y="3990931"/>
              <a:ext cx="7703300" cy="1026213"/>
            </p:xfrm>
            <a:graphic>
              <a:graphicData uri="http://schemas.openxmlformats.org/drawingml/2006/table">
                <a:tbl>
                  <a:tblPr firstRow="1" bandRow="1">
                    <a:tableStyleId>{5C22544A-7EE6-4342-B048-85BDC9FD1C3A}</a:tableStyleId>
                  </a:tblPr>
                  <a:tblGrid>
                    <a:gridCol w="1540660">
                      <a:extLst>
                        <a:ext uri="{9D8B030D-6E8A-4147-A177-3AD203B41FA5}">
                          <a16:colId xmlns:a16="http://schemas.microsoft.com/office/drawing/2014/main" val="1999359539"/>
                        </a:ext>
                      </a:extLst>
                    </a:gridCol>
                    <a:gridCol w="1540660">
                      <a:extLst>
                        <a:ext uri="{9D8B030D-6E8A-4147-A177-3AD203B41FA5}">
                          <a16:colId xmlns:a16="http://schemas.microsoft.com/office/drawing/2014/main" val="4040890087"/>
                        </a:ext>
                      </a:extLst>
                    </a:gridCol>
                    <a:gridCol w="1540660">
                      <a:extLst>
                        <a:ext uri="{9D8B030D-6E8A-4147-A177-3AD203B41FA5}">
                          <a16:colId xmlns:a16="http://schemas.microsoft.com/office/drawing/2014/main" val="185032384"/>
                        </a:ext>
                      </a:extLst>
                    </a:gridCol>
                    <a:gridCol w="1540660">
                      <a:extLst>
                        <a:ext uri="{9D8B030D-6E8A-4147-A177-3AD203B41FA5}">
                          <a16:colId xmlns:a16="http://schemas.microsoft.com/office/drawing/2014/main" val="479295474"/>
                        </a:ext>
                      </a:extLst>
                    </a:gridCol>
                    <a:gridCol w="1540660">
                      <a:extLst>
                        <a:ext uri="{9D8B030D-6E8A-4147-A177-3AD203B41FA5}">
                          <a16:colId xmlns:a16="http://schemas.microsoft.com/office/drawing/2014/main" val="2247604826"/>
                        </a:ext>
                      </a:extLst>
                    </a:gridCol>
                  </a:tblGrid>
                  <a:tr h="452681">
                    <a:tc>
                      <a:txBody>
                        <a:bodyPr/>
                        <a:lstStyle/>
                        <a:p>
                          <a:r>
                            <a:rPr lang="en-US" dirty="0"/>
                            <a:t>R2</a:t>
                          </a:r>
                        </a:p>
                      </a:txBody>
                      <a:tcPr/>
                    </a:tc>
                    <a:tc>
                      <a:txBody>
                        <a:bodyPr/>
                        <a:lstStyle/>
                        <a:p>
                          <a:r>
                            <a:rPr lang="en-US" dirty="0"/>
                            <a:t>R3</a:t>
                          </a:r>
                        </a:p>
                      </a:txBody>
                      <a:tcPr/>
                    </a:tc>
                    <a:tc>
                      <a:txBody>
                        <a:bodyPr/>
                        <a:lstStyle/>
                        <a:p>
                          <a:r>
                            <a:rPr lang="en-US" dirty="0"/>
                            <a:t>R4</a:t>
                          </a:r>
                        </a:p>
                      </a:txBody>
                      <a:tcPr/>
                    </a:tc>
                    <a:tc>
                      <a:txBody>
                        <a:bodyPr/>
                        <a:lstStyle/>
                        <a:p>
                          <a:r>
                            <a:rPr lang="en-US" dirty="0"/>
                            <a:t>R5</a:t>
                          </a:r>
                        </a:p>
                      </a:txBody>
                      <a:tcPr/>
                    </a:tc>
                    <a:tc>
                      <a:txBody>
                        <a:bodyPr/>
                        <a:lstStyle/>
                        <a:p>
                          <a:r>
                            <a:rPr lang="en-US" dirty="0"/>
                            <a:t>R6</a:t>
                          </a:r>
                        </a:p>
                      </a:txBody>
                      <a:tcPr/>
                    </a:tc>
                    <a:extLst>
                      <a:ext uri="{0D108BD9-81ED-4DB2-BD59-A6C34878D82A}">
                        <a16:rowId xmlns:a16="http://schemas.microsoft.com/office/drawing/2014/main" val="1636244707"/>
                      </a:ext>
                    </a:extLst>
                  </a:tr>
                  <a:tr h="430349">
                    <a:tc>
                      <a:txBody>
                        <a:bodyPr/>
                        <a:lstStyle/>
                        <a:p>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1.3302 × 10^5</m:t>
                                </m:r>
                              </m:oMath>
                            </m:oMathPara>
                          </a14:m>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3.2209 × 10^4</m:t>
                                </m:r>
                              </m:oMath>
                            </m:oMathPara>
                          </a14:m>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1.8837 × 10^4</m:t>
                                </m:r>
                              </m:oMath>
                            </m:oMathPara>
                          </a14:m>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it-IT" sz="1600" b="0" i="1" smtClean="0">
                                  <a:latin typeface="Cambria Math" panose="02040503050406030204" pitchFamily="18" charset="0"/>
                                </a:rPr>
                                <m:t>6. 9767× 10^</m:t>
                              </m:r>
                            </m:oMath>
                          </a14:m>
                          <a:r>
                            <a:rPr lang="en-US" sz="16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9. 3023× 10^2</m:t>
                                </m:r>
                              </m:oMath>
                            </m:oMathPara>
                          </a14:m>
                          <a:endParaRPr lang="en-US" sz="1600" dirty="0"/>
                        </a:p>
                      </a:txBody>
                      <a:tcPr/>
                    </a:tc>
                    <a:extLst>
                      <a:ext uri="{0D108BD9-81ED-4DB2-BD59-A6C34878D82A}">
                        <a16:rowId xmlns:a16="http://schemas.microsoft.com/office/drawing/2014/main" val="1956277266"/>
                      </a:ext>
                    </a:extLst>
                  </a:tr>
                </a:tbl>
              </a:graphicData>
            </a:graphic>
          </p:graphicFrame>
        </mc:Choice>
        <mc:Fallback xmlns="">
          <p:graphicFrame>
            <p:nvGraphicFramePr>
              <p:cNvPr id="5" name="Tabella 4">
                <a:extLst>
                  <a:ext uri="{FF2B5EF4-FFF2-40B4-BE49-F238E27FC236}">
                    <a16:creationId xmlns:a16="http://schemas.microsoft.com/office/drawing/2014/main" id="{9E81FB05-3FFE-A8F1-22E0-774476341D87}"/>
                  </a:ext>
                </a:extLst>
              </p:cNvPr>
              <p:cNvGraphicFramePr>
                <a:graphicFrameLocks noGrp="1"/>
              </p:cNvGraphicFramePr>
              <p:nvPr>
                <p:extLst>
                  <p:ext uri="{D42A27DB-BD31-4B8C-83A1-F6EECF244321}">
                    <p14:modId xmlns:p14="http://schemas.microsoft.com/office/powerpoint/2010/main" val="2954769077"/>
                  </p:ext>
                </p:extLst>
              </p:nvPr>
            </p:nvGraphicFramePr>
            <p:xfrm>
              <a:off x="4488700" y="3990931"/>
              <a:ext cx="7703300" cy="883030"/>
            </p:xfrm>
            <a:graphic>
              <a:graphicData uri="http://schemas.openxmlformats.org/drawingml/2006/table">
                <a:tbl>
                  <a:tblPr firstRow="1" bandRow="1">
                    <a:tableStyleId>{5C22544A-7EE6-4342-B048-85BDC9FD1C3A}</a:tableStyleId>
                  </a:tblPr>
                  <a:tblGrid>
                    <a:gridCol w="1540660">
                      <a:extLst>
                        <a:ext uri="{9D8B030D-6E8A-4147-A177-3AD203B41FA5}">
                          <a16:colId xmlns:a16="http://schemas.microsoft.com/office/drawing/2014/main" val="1999359539"/>
                        </a:ext>
                      </a:extLst>
                    </a:gridCol>
                    <a:gridCol w="1540660">
                      <a:extLst>
                        <a:ext uri="{9D8B030D-6E8A-4147-A177-3AD203B41FA5}">
                          <a16:colId xmlns:a16="http://schemas.microsoft.com/office/drawing/2014/main" val="4040890087"/>
                        </a:ext>
                      </a:extLst>
                    </a:gridCol>
                    <a:gridCol w="1540660">
                      <a:extLst>
                        <a:ext uri="{9D8B030D-6E8A-4147-A177-3AD203B41FA5}">
                          <a16:colId xmlns:a16="http://schemas.microsoft.com/office/drawing/2014/main" val="185032384"/>
                        </a:ext>
                      </a:extLst>
                    </a:gridCol>
                    <a:gridCol w="1540660">
                      <a:extLst>
                        <a:ext uri="{9D8B030D-6E8A-4147-A177-3AD203B41FA5}">
                          <a16:colId xmlns:a16="http://schemas.microsoft.com/office/drawing/2014/main" val="479295474"/>
                        </a:ext>
                      </a:extLst>
                    </a:gridCol>
                    <a:gridCol w="1540660">
                      <a:extLst>
                        <a:ext uri="{9D8B030D-6E8A-4147-A177-3AD203B41FA5}">
                          <a16:colId xmlns:a16="http://schemas.microsoft.com/office/drawing/2014/main" val="2247604826"/>
                        </a:ext>
                      </a:extLst>
                    </a:gridCol>
                  </a:tblGrid>
                  <a:tr h="452681">
                    <a:tc>
                      <a:txBody>
                        <a:bodyPr/>
                        <a:lstStyle/>
                        <a:p>
                          <a:r>
                            <a:rPr lang="en-US" dirty="0"/>
                            <a:t>R2</a:t>
                          </a:r>
                        </a:p>
                      </a:txBody>
                      <a:tcPr/>
                    </a:tc>
                    <a:tc>
                      <a:txBody>
                        <a:bodyPr/>
                        <a:lstStyle/>
                        <a:p>
                          <a:r>
                            <a:rPr lang="en-US" dirty="0"/>
                            <a:t>R3</a:t>
                          </a:r>
                        </a:p>
                      </a:txBody>
                      <a:tcPr/>
                    </a:tc>
                    <a:tc>
                      <a:txBody>
                        <a:bodyPr/>
                        <a:lstStyle/>
                        <a:p>
                          <a:r>
                            <a:rPr lang="en-US" dirty="0"/>
                            <a:t>R4</a:t>
                          </a:r>
                        </a:p>
                      </a:txBody>
                      <a:tcPr/>
                    </a:tc>
                    <a:tc>
                      <a:txBody>
                        <a:bodyPr/>
                        <a:lstStyle/>
                        <a:p>
                          <a:r>
                            <a:rPr lang="en-US" dirty="0"/>
                            <a:t>R5</a:t>
                          </a:r>
                        </a:p>
                      </a:txBody>
                      <a:tcPr/>
                    </a:tc>
                    <a:tc>
                      <a:txBody>
                        <a:bodyPr/>
                        <a:lstStyle/>
                        <a:p>
                          <a:r>
                            <a:rPr lang="en-US" dirty="0"/>
                            <a:t>R6</a:t>
                          </a:r>
                        </a:p>
                      </a:txBody>
                      <a:tcPr/>
                    </a:tc>
                    <a:extLst>
                      <a:ext uri="{0D108BD9-81ED-4DB2-BD59-A6C34878D82A}">
                        <a16:rowId xmlns:a16="http://schemas.microsoft.com/office/drawing/2014/main" val="1636244707"/>
                      </a:ext>
                    </a:extLst>
                  </a:tr>
                  <a:tr h="430349">
                    <a:tc>
                      <a:txBody>
                        <a:bodyPr/>
                        <a:lstStyle/>
                        <a:p>
                          <a:endParaRPr lang="it-IT"/>
                        </a:p>
                      </a:txBody>
                      <a:tcPr>
                        <a:blipFill>
                          <a:blip r:embed="rId3"/>
                          <a:stretch>
                            <a:fillRect l="-826" t="-111765" r="-404132" b="-2941"/>
                          </a:stretch>
                        </a:blipFill>
                      </a:tcPr>
                    </a:tc>
                    <a:tc>
                      <a:txBody>
                        <a:bodyPr/>
                        <a:lstStyle/>
                        <a:p>
                          <a:endParaRPr lang="it-IT"/>
                        </a:p>
                      </a:txBody>
                      <a:tcPr>
                        <a:blipFill>
                          <a:blip r:embed="rId3"/>
                          <a:stretch>
                            <a:fillRect l="-100000" t="-111765" r="-300820" b="-2941"/>
                          </a:stretch>
                        </a:blipFill>
                      </a:tcPr>
                    </a:tc>
                    <a:tc>
                      <a:txBody>
                        <a:bodyPr/>
                        <a:lstStyle/>
                        <a:p>
                          <a:endParaRPr lang="it-IT"/>
                        </a:p>
                      </a:txBody>
                      <a:tcPr>
                        <a:blipFill>
                          <a:blip r:embed="rId3"/>
                          <a:stretch>
                            <a:fillRect l="-201653" t="-111765" r="-203306" b="-2941"/>
                          </a:stretch>
                        </a:blipFill>
                      </a:tcPr>
                    </a:tc>
                    <a:tc>
                      <a:txBody>
                        <a:bodyPr/>
                        <a:lstStyle/>
                        <a:p>
                          <a:endParaRPr lang="it-IT"/>
                        </a:p>
                      </a:txBody>
                      <a:tcPr>
                        <a:blipFill>
                          <a:blip r:embed="rId3"/>
                          <a:stretch>
                            <a:fillRect l="-299180" t="-111765" r="-101639" b="-2941"/>
                          </a:stretch>
                        </a:blipFill>
                      </a:tcPr>
                    </a:tc>
                    <a:tc>
                      <a:txBody>
                        <a:bodyPr/>
                        <a:lstStyle/>
                        <a:p>
                          <a:endParaRPr lang="it-IT"/>
                        </a:p>
                      </a:txBody>
                      <a:tcPr>
                        <a:blipFill>
                          <a:blip r:embed="rId3"/>
                          <a:stretch>
                            <a:fillRect l="-402479" t="-111765" r="-2479" b="-2941"/>
                          </a:stretch>
                        </a:blipFill>
                      </a:tcPr>
                    </a:tc>
                    <a:extLst>
                      <a:ext uri="{0D108BD9-81ED-4DB2-BD59-A6C34878D82A}">
                        <a16:rowId xmlns:a16="http://schemas.microsoft.com/office/drawing/2014/main" val="1956277266"/>
                      </a:ext>
                    </a:extLst>
                  </a:tr>
                </a:tbl>
              </a:graphicData>
            </a:graphic>
          </p:graphicFrame>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66CC3CD1-0524-D24B-D619-4FF332E8CAD1}"/>
                  </a:ext>
                </a:extLst>
              </p:cNvPr>
              <p:cNvSpPr txBox="1"/>
              <p:nvPr/>
            </p:nvSpPr>
            <p:spPr>
              <a:xfrm>
                <a:off x="8008336" y="759134"/>
                <a:ext cx="664028" cy="6179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a:rPr lang="it-IT" b="0" i="1" smtClean="0">
                                  <a:latin typeface="Cambria Math" panose="02040503050406030204" pitchFamily="18" charset="0"/>
                                </a:rPr>
                                <m:t>𝑎𝑙𝑙</m:t>
                              </m:r>
                            </m:sub>
                          </m:sSub>
                        </m:num>
                        <m:den>
                          <m:r>
                            <a:rPr lang="it-IT" b="0" i="1" smtClean="0">
                              <a:latin typeface="Cambria Math" panose="02040503050406030204" pitchFamily="18" charset="0"/>
                            </a:rPr>
                            <m:t>𝑐</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𝑚</m:t>
                              </m:r>
                            </m:e>
                            <m:sup>
                              <m:r>
                                <a:rPr lang="it-IT" b="0" i="1" smtClean="0">
                                  <a:latin typeface="Cambria Math" panose="02040503050406030204" pitchFamily="18" charset="0"/>
                                </a:rPr>
                                <m:t>2</m:t>
                              </m:r>
                            </m:sup>
                          </m:sSup>
                        </m:den>
                      </m:f>
                      <m:r>
                        <a:rPr lang="it-IT" b="0" i="1" smtClean="0">
                          <a:latin typeface="Cambria Math" panose="02040503050406030204" pitchFamily="18" charset="0"/>
                        </a:rPr>
                        <m:t> </m:t>
                      </m:r>
                    </m:oMath>
                  </m:oMathPara>
                </a14:m>
                <a:endParaRPr lang="en-US" dirty="0"/>
              </a:p>
            </p:txBody>
          </p:sp>
        </mc:Choice>
        <mc:Fallback xmlns="">
          <p:sp>
            <p:nvSpPr>
              <p:cNvPr id="6" name="CasellaDiTesto 5">
                <a:extLst>
                  <a:ext uri="{FF2B5EF4-FFF2-40B4-BE49-F238E27FC236}">
                    <a16:creationId xmlns:a16="http://schemas.microsoft.com/office/drawing/2014/main" id="{66CC3CD1-0524-D24B-D619-4FF332E8CAD1}"/>
                  </a:ext>
                </a:extLst>
              </p:cNvPr>
              <p:cNvSpPr txBox="1">
                <a:spLocks noRot="1" noChangeAspect="1" noMove="1" noResize="1" noEditPoints="1" noAdjustHandles="1" noChangeArrowheads="1" noChangeShapeType="1" noTextEdit="1"/>
              </p:cNvSpPr>
              <p:nvPr/>
            </p:nvSpPr>
            <p:spPr>
              <a:xfrm>
                <a:off x="8008336" y="759134"/>
                <a:ext cx="664028" cy="617990"/>
              </a:xfrm>
              <a:prstGeom prst="rect">
                <a:avLst/>
              </a:prstGeom>
              <a:blipFill>
                <a:blip r:embed="rId4"/>
                <a:stretch>
                  <a:fillRect r="-1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2B70FA9C-303F-251B-BE5C-E99F0ACD93E3}"/>
                  </a:ext>
                </a:extLst>
              </p:cNvPr>
              <p:cNvSpPr txBox="1"/>
              <p:nvPr/>
            </p:nvSpPr>
            <p:spPr>
              <a:xfrm>
                <a:off x="7327978" y="3214642"/>
                <a:ext cx="2688771"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a:rPr lang="it-IT" b="0" i="1" smtClean="0">
                                  <a:latin typeface="Cambria Math" panose="02040503050406030204" pitchFamily="18" charset="0"/>
                                </a:rPr>
                                <m:t>𝛼</m:t>
                              </m:r>
                            </m:sub>
                          </m:sSub>
                        </m:num>
                        <m:den>
                          <m:r>
                            <a:rPr lang="it-IT" b="0" i="1" smtClean="0">
                              <a:latin typeface="Cambria Math" panose="02040503050406030204" pitchFamily="18" charset="0"/>
                            </a:rPr>
                            <m:t>𝑐</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𝑚</m:t>
                              </m:r>
                            </m:e>
                            <m:sup>
                              <m:r>
                                <a:rPr lang="it-IT" b="0" i="1" smtClean="0">
                                  <a:latin typeface="Cambria Math" panose="02040503050406030204" pitchFamily="18" charset="0"/>
                                </a:rPr>
                                <m:t>2</m:t>
                              </m:r>
                            </m:sup>
                          </m:sSup>
                        </m:den>
                      </m:f>
                      <m:r>
                        <a:rPr lang="it-IT" b="0" i="1" smtClean="0">
                          <a:latin typeface="Cambria Math" panose="02040503050406030204" pitchFamily="18" charset="0"/>
                        </a:rPr>
                        <m:t> (</m:t>
                      </m:r>
                      <m:r>
                        <a:rPr lang="it-IT" b="0" i="1" smtClean="0">
                          <a:latin typeface="Cambria Math" panose="02040503050406030204" pitchFamily="18" charset="0"/>
                        </a:rPr>
                        <m:t>𝐴𝑟𝑒𝑎</m:t>
                      </m:r>
                      <m:r>
                        <a:rPr lang="it-IT" b="0" i="1" smtClean="0">
                          <a:latin typeface="Cambria Math" panose="02040503050406030204" pitchFamily="18" charset="0"/>
                        </a:rPr>
                        <m:t>&gt;3.6 </m:t>
                      </m:r>
                      <m:r>
                        <a:rPr lang="it-IT" b="0" i="1" smtClean="0">
                          <a:latin typeface="Cambria Math" panose="02040503050406030204" pitchFamily="18" charset="0"/>
                        </a:rPr>
                        <m:t>𝜇</m:t>
                      </m:r>
                      <m:r>
                        <a:rPr lang="it-IT" b="0" i="1" smtClean="0">
                          <a:latin typeface="Cambria Math" panose="02040503050406030204" pitchFamily="18" charset="0"/>
                        </a:rPr>
                        <m:t>𝑚</m:t>
                      </m:r>
                      <m:r>
                        <a:rPr lang="it-IT" b="0" i="1" smtClean="0">
                          <a:latin typeface="Cambria Math" panose="02040503050406030204" pitchFamily="18" charset="0"/>
                        </a:rPr>
                        <m:t>^2)</m:t>
                      </m:r>
                    </m:oMath>
                  </m:oMathPara>
                </a14:m>
                <a:endParaRPr lang="en-US" dirty="0"/>
              </a:p>
            </p:txBody>
          </p:sp>
        </mc:Choice>
        <mc:Fallback xmlns="">
          <p:sp>
            <p:nvSpPr>
              <p:cNvPr id="8" name="CasellaDiTesto 7">
                <a:extLst>
                  <a:ext uri="{FF2B5EF4-FFF2-40B4-BE49-F238E27FC236}">
                    <a16:creationId xmlns:a16="http://schemas.microsoft.com/office/drawing/2014/main" id="{2B70FA9C-303F-251B-BE5C-E99F0ACD93E3}"/>
                  </a:ext>
                </a:extLst>
              </p:cNvPr>
              <p:cNvSpPr txBox="1">
                <a:spLocks noRot="1" noChangeAspect="1" noMove="1" noResize="1" noEditPoints="1" noAdjustHandles="1" noChangeArrowheads="1" noChangeShapeType="1" noTextEdit="1"/>
              </p:cNvSpPr>
              <p:nvPr/>
            </p:nvSpPr>
            <p:spPr>
              <a:xfrm>
                <a:off x="7327978" y="3214642"/>
                <a:ext cx="2688771" cy="610936"/>
              </a:xfrm>
              <a:prstGeom prst="rect">
                <a:avLst/>
              </a:prstGeom>
              <a:blipFill>
                <a:blip r:embed="rId5"/>
                <a:stretch>
                  <a:fillRect/>
                </a:stretch>
              </a:blipFill>
            </p:spPr>
            <p:txBody>
              <a:bodyPr/>
              <a:lstStyle/>
              <a:p>
                <a:r>
                  <a:rPr lang="en-US">
                    <a:noFill/>
                  </a:rPr>
                  <a:t> </a:t>
                </a:r>
              </a:p>
            </p:txBody>
          </p:sp>
        </mc:Fallback>
      </mc:AlternateContent>
      <p:sp>
        <p:nvSpPr>
          <p:cNvPr id="11" name="CasellaDiTesto 10">
            <a:extLst>
              <a:ext uri="{FF2B5EF4-FFF2-40B4-BE49-F238E27FC236}">
                <a16:creationId xmlns:a16="http://schemas.microsoft.com/office/drawing/2014/main" id="{675E0633-23A3-F698-5DC9-4BF32F5BD541}"/>
              </a:ext>
            </a:extLst>
          </p:cNvPr>
          <p:cNvSpPr txBox="1"/>
          <p:nvPr/>
        </p:nvSpPr>
        <p:spPr>
          <a:xfrm>
            <a:off x="358345" y="1901340"/>
            <a:ext cx="3658484" cy="2308324"/>
          </a:xfrm>
          <a:prstGeom prst="rect">
            <a:avLst/>
          </a:prstGeom>
          <a:noFill/>
        </p:spPr>
        <p:txBody>
          <a:bodyPr wrap="square" rtlCol="0">
            <a:spAutoFit/>
          </a:bodyPr>
          <a:lstStyle/>
          <a:p>
            <a:pPr marL="285750" indent="-285750">
              <a:buFont typeface="Wingdings" pitchFamily="2" charset="2"/>
              <a:buChar char="Ø"/>
            </a:pPr>
            <a:r>
              <a:rPr lang="en-US" sz="1600" dirty="0"/>
              <a:t>Applying the mention discrimination we were able to to count the number of alpha particle in each CR39 detector</a:t>
            </a:r>
          </a:p>
          <a:p>
            <a:pPr marL="285750" indent="-285750">
              <a:buFont typeface="Wingdings" pitchFamily="2" charset="2"/>
              <a:buChar char="Ø"/>
            </a:pPr>
            <a:r>
              <a:rPr lang="en-US" sz="1600" dirty="0"/>
              <a:t>The number of alpha particle so calculated is underestimation of the real fluence seen from each detector since (especially in the region with thinner Al filter)</a:t>
            </a:r>
          </a:p>
        </p:txBody>
      </p:sp>
    </p:spTree>
    <p:extLst>
      <p:ext uri="{BB962C8B-B14F-4D97-AF65-F5344CB8AC3E}">
        <p14:creationId xmlns:p14="http://schemas.microsoft.com/office/powerpoint/2010/main" val="1766712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E45DF-8C95-53FB-10FE-007BC1BF93DA}"/>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EBF3EAED-D7B0-EB99-60DA-32383C665441}"/>
              </a:ext>
            </a:extLst>
          </p:cNvPr>
          <p:cNvSpPr txBox="1"/>
          <p:nvPr/>
        </p:nvSpPr>
        <p:spPr>
          <a:xfrm>
            <a:off x="358345" y="321274"/>
            <a:ext cx="5613830" cy="523220"/>
          </a:xfrm>
          <a:prstGeom prst="rect">
            <a:avLst/>
          </a:prstGeom>
          <a:noFill/>
        </p:spPr>
        <p:txBody>
          <a:bodyPr wrap="square" rtlCol="0">
            <a:spAutoFit/>
          </a:bodyPr>
          <a:lstStyle/>
          <a:p>
            <a:r>
              <a:rPr lang="en-US" sz="2800" dirty="0"/>
              <a:t>Monte Carlo simulation:</a:t>
            </a:r>
          </a:p>
        </p:txBody>
      </p:sp>
      <p:pic>
        <p:nvPicPr>
          <p:cNvPr id="4" name="Immagine 3" descr="Immagine che contiene Elementi grafici, grafica, Carattere, logo&#10;&#10;Il contenuto generato dall'IA potrebbe non essere corretto.">
            <a:extLst>
              <a:ext uri="{FF2B5EF4-FFF2-40B4-BE49-F238E27FC236}">
                <a16:creationId xmlns:a16="http://schemas.microsoft.com/office/drawing/2014/main" id="{434F3154-DED5-1A4A-5B40-5436D2E774F5}"/>
              </a:ext>
            </a:extLst>
          </p:cNvPr>
          <p:cNvPicPr>
            <a:picLocks noChangeAspect="1"/>
          </p:cNvPicPr>
          <p:nvPr/>
        </p:nvPicPr>
        <p:blipFill>
          <a:blip r:embed="rId3"/>
          <a:stretch>
            <a:fillRect/>
          </a:stretch>
        </p:blipFill>
        <p:spPr>
          <a:xfrm>
            <a:off x="6675527" y="116554"/>
            <a:ext cx="3961919" cy="1315357"/>
          </a:xfrm>
          <a:prstGeom prst="rect">
            <a:avLst/>
          </a:prstGeom>
        </p:spPr>
      </p:pic>
      <p:pic>
        <p:nvPicPr>
          <p:cNvPr id="6" name="Immagine 5" descr="Immagine che contiene testo, simbolo, Carattere, logo&#10;&#10;Il contenuto generato dall'IA potrebbe non essere corretto.">
            <a:extLst>
              <a:ext uri="{FF2B5EF4-FFF2-40B4-BE49-F238E27FC236}">
                <a16:creationId xmlns:a16="http://schemas.microsoft.com/office/drawing/2014/main" id="{BF4F02DF-6E9D-23CE-F128-3608E24F3DA0}"/>
              </a:ext>
            </a:extLst>
          </p:cNvPr>
          <p:cNvPicPr>
            <a:picLocks noChangeAspect="1"/>
          </p:cNvPicPr>
          <p:nvPr/>
        </p:nvPicPr>
        <p:blipFill>
          <a:blip r:embed="rId4"/>
          <a:stretch>
            <a:fillRect/>
          </a:stretch>
        </p:blipFill>
        <p:spPr>
          <a:xfrm>
            <a:off x="7376334" y="1431911"/>
            <a:ext cx="2636921" cy="1207265"/>
          </a:xfrm>
          <a:prstGeom prst="rect">
            <a:avLst/>
          </a:prstGeom>
        </p:spPr>
      </p:pic>
      <mc:AlternateContent xmlns:mc="http://schemas.openxmlformats.org/markup-compatibility/2006">
        <mc:Choice xmlns:a14="http://schemas.microsoft.com/office/drawing/2010/main" Requires="a14">
          <p:sp>
            <p:nvSpPr>
              <p:cNvPr id="7" name="CasellaDiTesto 6">
                <a:extLst>
                  <a:ext uri="{FF2B5EF4-FFF2-40B4-BE49-F238E27FC236}">
                    <a16:creationId xmlns:a16="http://schemas.microsoft.com/office/drawing/2014/main" id="{C794AB48-F512-0CAF-08DA-85052D2C5679}"/>
                  </a:ext>
                </a:extLst>
              </p:cNvPr>
              <p:cNvSpPr txBox="1"/>
              <p:nvPr/>
            </p:nvSpPr>
            <p:spPr>
              <a:xfrm>
                <a:off x="358345" y="1097279"/>
                <a:ext cx="5118430" cy="6063198"/>
              </a:xfrm>
              <a:prstGeom prst="rect">
                <a:avLst/>
              </a:prstGeom>
              <a:noFill/>
            </p:spPr>
            <p:txBody>
              <a:bodyPr wrap="square" rtlCol="0">
                <a:spAutoFit/>
              </a:bodyPr>
              <a:lstStyle/>
              <a:p>
                <a:pPr marL="285750" indent="-285750">
                  <a:buFont typeface="Wingdings" pitchFamily="2" charset="2"/>
                  <a:buChar char="Ø"/>
                </a:pPr>
                <a:r>
                  <a:rPr lang="en-US" dirty="0"/>
                  <a:t>T</a:t>
                </a:r>
                <a:r>
                  <a:rPr lang="en-US" sz="1600" dirty="0"/>
                  <a:t>o better understand the measurement from CR39 detector array, we performed Monte Carlo simulations for two main reasons:</a:t>
                </a:r>
              </a:p>
              <a:p>
                <a:pPr marL="800100" lvl="1" indent="-342900">
                  <a:buFont typeface="+mj-lt"/>
                  <a:buAutoNum type="arabicPeriod"/>
                </a:pPr>
                <a:r>
                  <a:rPr lang="en-US" sz="1600" dirty="0"/>
                  <a:t>Calculate the effective geometrical efficiency  of CR39 array detector</a:t>
                </a:r>
              </a:p>
              <a:p>
                <a:pPr marL="800100" lvl="1" indent="-342900">
                  <a:buFont typeface="+mj-lt"/>
                  <a:buAutoNum type="arabicPeriod"/>
                </a:pPr>
                <a:r>
                  <a:rPr lang="en-US" sz="1600" dirty="0"/>
                  <a:t>Evaluate the amount of backscatter events from protons and carbons ions</a:t>
                </a:r>
              </a:p>
              <a:p>
                <a:pPr marL="285750" indent="-285750">
                  <a:buFont typeface="Wingdings" pitchFamily="2" charset="2"/>
                  <a:buChar char="Ø"/>
                </a:pPr>
                <a:r>
                  <a:rPr lang="en-US" sz="1600" dirty="0"/>
                  <a:t>The simulations was done using TOPAS tool.</a:t>
                </a:r>
              </a:p>
              <a:p>
                <a:pPr marL="285750" indent="-285750">
                  <a:buFont typeface="Wingdings" pitchFamily="2" charset="2"/>
                  <a:buChar char="Ø"/>
                </a:pPr>
                <a:endParaRPr lang="en-US" sz="1600" dirty="0"/>
              </a:p>
              <a:p>
                <a:pPr marL="285750" indent="-285750">
                  <a:buFont typeface="Wingdings" pitchFamily="2" charset="2"/>
                  <a:buChar char="Ø"/>
                </a:pPr>
                <a:r>
                  <a:rPr lang="en-US" sz="1600" dirty="0"/>
                  <a:t>The CR39 detector geometrical efficiency was found to be very low. In principle this could help to lowering the amount of backscatter ions that contributes to the background noise seen in the CR39s. </a:t>
                </a:r>
              </a:p>
              <a:p>
                <a:pPr lvl="1"/>
                <a:endParaRPr lang="en-US" sz="1600" dirty="0"/>
              </a:p>
              <a:p>
                <a:pPr marL="742950" lvl="1" indent="-285750">
                  <a:buFont typeface="Arial" panose="020B0604020202020204" pitchFamily="34" charset="0"/>
                  <a:buChar char="•"/>
                </a:pPr>
                <a:r>
                  <a:rPr lang="en-US" sz="1600" dirty="0"/>
                  <a:t>For each CR39: </a:t>
                </a:r>
                <a14:m>
                  <m:oMath xmlns:m="http://schemas.openxmlformats.org/officeDocument/2006/math">
                    <m:r>
                      <a:rPr lang="it-IT" sz="1600" b="0" i="1" smtClean="0">
                        <a:latin typeface="Cambria Math" panose="02040503050406030204" pitchFamily="18" charset="0"/>
                      </a:rPr>
                      <m:t>𝜂</m:t>
                    </m:r>
                    <m:r>
                      <a:rPr lang="it-IT" sz="1600" b="0" i="1" smtClean="0">
                        <a:latin typeface="Cambria Math" panose="02040503050406030204" pitchFamily="18" charset="0"/>
                      </a:rPr>
                      <m:t> ~ 0.059 %</m:t>
                    </m:r>
                  </m:oMath>
                </a14:m>
                <a:endParaRPr lang="en-US" sz="1600" dirty="0"/>
              </a:p>
              <a:p>
                <a:pPr marL="742950" lvl="1" indent="-285750">
                  <a:buFont typeface="Arial" panose="020B0604020202020204" pitchFamily="34" charset="0"/>
                  <a:buChar char="•"/>
                </a:pPr>
                <a:r>
                  <a:rPr lang="en-US" sz="1600" dirty="0"/>
                  <a:t>For all the detector array: </a:t>
                </a:r>
                <a14:m>
                  <m:oMath xmlns:m="http://schemas.openxmlformats.org/officeDocument/2006/math">
                    <m:r>
                      <a:rPr lang="it-IT" sz="1600" b="0" i="1" smtClean="0">
                        <a:latin typeface="Cambria Math" panose="02040503050406030204" pitchFamily="18" charset="0"/>
                      </a:rPr>
                      <m:t>𝜂</m:t>
                    </m:r>
                    <m:r>
                      <a:rPr lang="it-IT" sz="1600" b="0" i="1" smtClean="0">
                        <a:latin typeface="Cambria Math" panose="02040503050406030204" pitchFamily="18" charset="0"/>
                      </a:rPr>
                      <m:t> ~ 0.36 %</m:t>
                    </m:r>
                  </m:oMath>
                </a14:m>
                <a:endParaRPr lang="en-US" sz="1600" dirty="0"/>
              </a:p>
              <a:p>
                <a:pPr marL="285750" indent="-285750">
                  <a:buFont typeface="Arial" panose="020B0604020202020204" pitchFamily="34" charset="0"/>
                  <a:buChar char="•"/>
                </a:pPr>
                <a:endParaRPr lang="en-US" dirty="0"/>
              </a:p>
            </p:txBody>
          </p:sp>
        </mc:Choice>
        <mc:Fallback>
          <p:sp>
            <p:nvSpPr>
              <p:cNvPr id="7" name="CasellaDiTesto 6">
                <a:extLst>
                  <a:ext uri="{FF2B5EF4-FFF2-40B4-BE49-F238E27FC236}">
                    <a16:creationId xmlns:a16="http://schemas.microsoft.com/office/drawing/2014/main" id="{C794AB48-F512-0CAF-08DA-85052D2C5679}"/>
                  </a:ext>
                </a:extLst>
              </p:cNvPr>
              <p:cNvSpPr txBox="1">
                <a:spLocks noRot="1" noChangeAspect="1" noMove="1" noResize="1" noEditPoints="1" noAdjustHandles="1" noChangeArrowheads="1" noChangeShapeType="1" noTextEdit="1"/>
              </p:cNvSpPr>
              <p:nvPr/>
            </p:nvSpPr>
            <p:spPr>
              <a:xfrm>
                <a:off x="358345" y="1097279"/>
                <a:ext cx="5118430" cy="6063198"/>
              </a:xfrm>
              <a:prstGeom prst="rect">
                <a:avLst/>
              </a:prstGeom>
              <a:blipFill>
                <a:blip r:embed="rId5"/>
                <a:stretch>
                  <a:fillRect l="-834" t="-503" r="-2980"/>
                </a:stretch>
              </a:blipFill>
            </p:spPr>
            <p:txBody>
              <a:bodyPr/>
              <a:lstStyle/>
              <a:p>
                <a:r>
                  <a:rPr lang="en-US">
                    <a:noFill/>
                  </a:rPr>
                  <a:t> </a:t>
                </a:r>
              </a:p>
            </p:txBody>
          </p:sp>
        </mc:Fallback>
      </mc:AlternateContent>
      <p:pic>
        <p:nvPicPr>
          <p:cNvPr id="13" name="Picture 6">
            <a:extLst>
              <a:ext uri="{FF2B5EF4-FFF2-40B4-BE49-F238E27FC236}">
                <a16:creationId xmlns:a16="http://schemas.microsoft.com/office/drawing/2014/main" id="{025EB331-3B1A-4F76-C23E-F76C4F1EF9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5227" y="2920573"/>
            <a:ext cx="1515865" cy="1556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6128A1AD-0AED-1C2A-4EF0-EC6F92FC584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135" b="30991"/>
          <a:stretch/>
        </p:blipFill>
        <p:spPr bwMode="auto">
          <a:xfrm>
            <a:off x="8822837" y="2807868"/>
            <a:ext cx="2930843" cy="178236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C09B6BCB-A037-C3FB-7739-69E2C194A4B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889" r="11481" b="9480"/>
          <a:stretch/>
        </p:blipFill>
        <p:spPr bwMode="auto">
          <a:xfrm>
            <a:off x="5765329" y="4784084"/>
            <a:ext cx="3057508" cy="188353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068E1DF4-658E-FA4F-7517-1336EF8366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2111" y="4670069"/>
            <a:ext cx="2791544" cy="209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9505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E0069-8B69-10C9-6DB7-378F3072B0E1}"/>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9F51F228-82A1-7D7E-1E90-5EE5A6D4B03D}"/>
              </a:ext>
            </a:extLst>
          </p:cNvPr>
          <p:cNvSpPr txBox="1"/>
          <p:nvPr/>
        </p:nvSpPr>
        <p:spPr>
          <a:xfrm>
            <a:off x="358344" y="321274"/>
            <a:ext cx="7718855" cy="523220"/>
          </a:xfrm>
          <a:prstGeom prst="rect">
            <a:avLst/>
          </a:prstGeom>
          <a:noFill/>
        </p:spPr>
        <p:txBody>
          <a:bodyPr wrap="square" rtlCol="0">
            <a:spAutoFit/>
          </a:bodyPr>
          <a:lstStyle/>
          <a:p>
            <a:r>
              <a:rPr lang="en-US" sz="2800" dirty="0"/>
              <a:t>Monte Carlo simulation: backscatter evaluation </a:t>
            </a:r>
          </a:p>
        </p:txBody>
      </p:sp>
      <p:pic>
        <p:nvPicPr>
          <p:cNvPr id="3" name="Immagine 2">
            <a:extLst>
              <a:ext uri="{FF2B5EF4-FFF2-40B4-BE49-F238E27FC236}">
                <a16:creationId xmlns:a16="http://schemas.microsoft.com/office/drawing/2014/main" id="{BE1D674D-1AD9-7AE0-CE96-56FEF14AD1A0}"/>
              </a:ext>
            </a:extLst>
          </p:cNvPr>
          <p:cNvPicPr>
            <a:picLocks noChangeAspect="1"/>
          </p:cNvPicPr>
          <p:nvPr/>
        </p:nvPicPr>
        <p:blipFill>
          <a:blip r:embed="rId3"/>
          <a:srcRect t="5688" r="9468"/>
          <a:stretch/>
        </p:blipFill>
        <p:spPr>
          <a:xfrm>
            <a:off x="4369149" y="959623"/>
            <a:ext cx="4057278" cy="2273434"/>
          </a:xfrm>
          <a:prstGeom prst="rect">
            <a:avLst/>
          </a:prstGeom>
        </p:spPr>
      </p:pic>
      <p:pic>
        <p:nvPicPr>
          <p:cNvPr id="10242" name="Picture 2">
            <a:extLst>
              <a:ext uri="{FF2B5EF4-FFF2-40B4-BE49-F238E27FC236}">
                <a16:creationId xmlns:a16="http://schemas.microsoft.com/office/drawing/2014/main" id="{A8240E96-7E39-270B-B472-2D77A9D995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27" t="3935" r="8884" b="2137"/>
          <a:stretch/>
        </p:blipFill>
        <p:spPr bwMode="auto">
          <a:xfrm>
            <a:off x="9329499" y="213889"/>
            <a:ext cx="2666557" cy="165489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CF7497E3-E53F-A0EA-0051-F7A0AA82CA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27" t="6250" r="9152" b="1607"/>
          <a:stretch/>
        </p:blipFill>
        <p:spPr bwMode="auto">
          <a:xfrm>
            <a:off x="9329499" y="1854900"/>
            <a:ext cx="2666557" cy="165489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ttore 2 7">
            <a:extLst>
              <a:ext uri="{FF2B5EF4-FFF2-40B4-BE49-F238E27FC236}">
                <a16:creationId xmlns:a16="http://schemas.microsoft.com/office/drawing/2014/main" id="{42EDC472-E6F3-AE86-544D-428A1993701C}"/>
              </a:ext>
            </a:extLst>
          </p:cNvPr>
          <p:cNvCxnSpPr>
            <a:cxnSpLocks/>
          </p:cNvCxnSpPr>
          <p:nvPr/>
        </p:nvCxnSpPr>
        <p:spPr>
          <a:xfrm flipV="1">
            <a:off x="8426426" y="1135348"/>
            <a:ext cx="947057" cy="7068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Connettore 2 8">
            <a:extLst>
              <a:ext uri="{FF2B5EF4-FFF2-40B4-BE49-F238E27FC236}">
                <a16:creationId xmlns:a16="http://schemas.microsoft.com/office/drawing/2014/main" id="{536F0C1B-F28D-337B-D6C8-64C16EEAA029}"/>
              </a:ext>
            </a:extLst>
          </p:cNvPr>
          <p:cNvCxnSpPr>
            <a:cxnSpLocks/>
          </p:cNvCxnSpPr>
          <p:nvPr/>
        </p:nvCxnSpPr>
        <p:spPr>
          <a:xfrm>
            <a:off x="8438194" y="1842226"/>
            <a:ext cx="935289" cy="42983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5" name="Immagine 14" descr="Immagine che contiene schermata, diagramma, Software per la grafica, design&#10;&#10;Il contenuto generato dall'IA potrebbe non essere corretto.">
            <a:extLst>
              <a:ext uri="{FF2B5EF4-FFF2-40B4-BE49-F238E27FC236}">
                <a16:creationId xmlns:a16="http://schemas.microsoft.com/office/drawing/2014/main" id="{0757918C-FFEB-821F-7551-AAB18AF3E2E8}"/>
              </a:ext>
            </a:extLst>
          </p:cNvPr>
          <p:cNvPicPr>
            <a:picLocks noChangeAspect="1"/>
          </p:cNvPicPr>
          <p:nvPr/>
        </p:nvPicPr>
        <p:blipFill>
          <a:blip r:embed="rId6"/>
          <a:stretch>
            <a:fillRect/>
          </a:stretch>
        </p:blipFill>
        <p:spPr>
          <a:xfrm>
            <a:off x="4888894" y="3629536"/>
            <a:ext cx="6376610" cy="3228464"/>
          </a:xfrm>
          <a:prstGeom prst="rect">
            <a:avLst/>
          </a:prstGeom>
        </p:spPr>
      </p:pic>
      <p:sp>
        <p:nvSpPr>
          <p:cNvPr id="16" name="CasellaDiTesto 15">
            <a:extLst>
              <a:ext uri="{FF2B5EF4-FFF2-40B4-BE49-F238E27FC236}">
                <a16:creationId xmlns:a16="http://schemas.microsoft.com/office/drawing/2014/main" id="{005284AD-C52D-DF3E-B65A-3BD455623ABE}"/>
              </a:ext>
            </a:extLst>
          </p:cNvPr>
          <p:cNvSpPr txBox="1"/>
          <p:nvPr/>
        </p:nvSpPr>
        <p:spPr>
          <a:xfrm>
            <a:off x="307893" y="1868783"/>
            <a:ext cx="4061256" cy="3539430"/>
          </a:xfrm>
          <a:prstGeom prst="rect">
            <a:avLst/>
          </a:prstGeom>
          <a:noFill/>
        </p:spPr>
        <p:txBody>
          <a:bodyPr wrap="square" rtlCol="0">
            <a:spAutoFit/>
          </a:bodyPr>
          <a:lstStyle/>
          <a:p>
            <a:pPr marL="285750" indent="-285750">
              <a:buFont typeface="Wingdings" pitchFamily="2" charset="2"/>
              <a:buChar char="Ø"/>
            </a:pPr>
            <a:r>
              <a:rPr lang="en-US" sz="1600" dirty="0"/>
              <a:t>The simulation parameter were set using the experimental data from shot 60736</a:t>
            </a:r>
          </a:p>
          <a:p>
            <a:pPr marL="285750" indent="-285750">
              <a:buFont typeface="Wingdings" pitchFamily="2" charset="2"/>
              <a:buChar char="Ø"/>
            </a:pPr>
            <a:r>
              <a:rPr lang="en-US" sz="1600" dirty="0"/>
              <a:t>TNSA beam of protons and carbons:</a:t>
            </a:r>
          </a:p>
          <a:p>
            <a:pPr marL="742950" lvl="1" indent="-285750">
              <a:buFont typeface="Arial" panose="020B0604020202020204" pitchFamily="34" charset="0"/>
              <a:buChar char="•"/>
            </a:pPr>
            <a:r>
              <a:rPr lang="en-US" sz="1600" dirty="0"/>
              <a:t>Energy spectrum sampled from TP data</a:t>
            </a:r>
          </a:p>
          <a:p>
            <a:pPr marL="742950" lvl="1" indent="-285750">
              <a:buFont typeface="Arial" panose="020B0604020202020204" pitchFamily="34" charset="0"/>
              <a:buChar char="•"/>
            </a:pPr>
            <a:r>
              <a:rPr lang="en-US" sz="1600" dirty="0"/>
              <a:t>Conical shape of the beam, with angle aperture of 10°</a:t>
            </a:r>
          </a:p>
          <a:p>
            <a:pPr marL="742950" lvl="1" indent="-285750">
              <a:buFont typeface="Arial" panose="020B0604020202020204" pitchFamily="34" charset="0"/>
              <a:buChar char="•"/>
            </a:pPr>
            <a:r>
              <a:rPr lang="en-US" sz="1600" dirty="0"/>
              <a:t>The amount of generated event, was set to be of the same order of magnitude of the recorded events seen in the experiment</a:t>
            </a:r>
          </a:p>
          <a:p>
            <a:pPr marL="285750" indent="-285750">
              <a:buFont typeface="Wingdings" pitchFamily="2" charset="2"/>
              <a:buChar char="Ø"/>
            </a:pPr>
            <a:r>
              <a:rPr lang="en-US" sz="1600" dirty="0"/>
              <a:t>Two scorer for monitoring the  generated beam and the BS events (right in front of the secondary target holder)</a:t>
            </a:r>
          </a:p>
        </p:txBody>
      </p:sp>
    </p:spTree>
    <p:extLst>
      <p:ext uri="{BB962C8B-B14F-4D97-AF65-F5344CB8AC3E}">
        <p14:creationId xmlns:p14="http://schemas.microsoft.com/office/powerpoint/2010/main" val="243719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2DD54-79D1-E125-9A9B-A1F66DF0B3C8}"/>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A11E5EB-CC81-0B13-EA15-AA1370453E8E}"/>
              </a:ext>
            </a:extLst>
          </p:cNvPr>
          <p:cNvSpPr txBox="1"/>
          <p:nvPr/>
        </p:nvSpPr>
        <p:spPr>
          <a:xfrm>
            <a:off x="358344" y="321274"/>
            <a:ext cx="7718855" cy="523220"/>
          </a:xfrm>
          <a:prstGeom prst="rect">
            <a:avLst/>
          </a:prstGeom>
          <a:noFill/>
        </p:spPr>
        <p:txBody>
          <a:bodyPr wrap="square" rtlCol="0">
            <a:spAutoFit/>
          </a:bodyPr>
          <a:lstStyle/>
          <a:p>
            <a:r>
              <a:rPr lang="en-US" sz="2800" dirty="0"/>
              <a:t>Monte Carlo simulation: backscatter evaluation </a:t>
            </a:r>
          </a:p>
        </p:txBody>
      </p:sp>
      <p:pic>
        <p:nvPicPr>
          <p:cNvPr id="11266" name="Picture 2">
            <a:extLst>
              <a:ext uri="{FF2B5EF4-FFF2-40B4-BE49-F238E27FC236}">
                <a16:creationId xmlns:a16="http://schemas.microsoft.com/office/drawing/2014/main" id="{66875BC6-9EC9-A5C9-8062-8EAA83983D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27" t="6250" r="8884" b="1429"/>
          <a:stretch/>
        </p:blipFill>
        <p:spPr bwMode="auto">
          <a:xfrm>
            <a:off x="8077199" y="1307571"/>
            <a:ext cx="3706020" cy="195046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B76B391B-0DDF-7BCF-2FB1-E805DA95ED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91" t="8663" r="8398" b="4685"/>
          <a:stretch/>
        </p:blipFill>
        <p:spPr bwMode="auto">
          <a:xfrm>
            <a:off x="7171581" y="3286344"/>
            <a:ext cx="4667716" cy="34425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ttangolo 2">
                <a:extLst>
                  <a:ext uri="{FF2B5EF4-FFF2-40B4-BE49-F238E27FC236}">
                    <a16:creationId xmlns:a16="http://schemas.microsoft.com/office/drawing/2014/main" id="{06EF4BC5-DE0A-0230-D34F-EE6463348C98}"/>
                  </a:ext>
                </a:extLst>
              </p:cNvPr>
              <p:cNvSpPr/>
              <p:nvPr/>
            </p:nvSpPr>
            <p:spPr>
              <a:xfrm>
                <a:off x="11274731" y="4450657"/>
                <a:ext cx="707572" cy="304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1</m:t>
                      </m:r>
                      <m:r>
                        <a:rPr lang="it-IT" b="0" i="1" smtClean="0">
                          <a:latin typeface="Cambria Math" panose="02040503050406030204" pitchFamily="18" charset="0"/>
                        </a:rPr>
                        <m:t>0 </m:t>
                      </m:r>
                      <m:r>
                        <a:rPr lang="it-IT" b="0" i="1" smtClean="0">
                          <a:latin typeface="Cambria Math" panose="02040503050406030204" pitchFamily="18" charset="0"/>
                        </a:rPr>
                        <m:t>𝜇</m:t>
                      </m:r>
                      <m:r>
                        <a:rPr lang="it-IT" b="0" i="1" smtClean="0">
                          <a:latin typeface="Cambria Math" panose="02040503050406030204" pitchFamily="18" charset="0"/>
                        </a:rPr>
                        <m:t>𝑚</m:t>
                      </m:r>
                    </m:oMath>
                  </m:oMathPara>
                </a14:m>
                <a:endParaRPr lang="en-US" dirty="0"/>
              </a:p>
            </p:txBody>
          </p:sp>
        </mc:Choice>
        <mc:Fallback xmlns="">
          <p:sp>
            <p:nvSpPr>
              <p:cNvPr id="3" name="Rettangolo 2">
                <a:extLst>
                  <a:ext uri="{FF2B5EF4-FFF2-40B4-BE49-F238E27FC236}">
                    <a16:creationId xmlns:a16="http://schemas.microsoft.com/office/drawing/2014/main" id="{06EF4BC5-DE0A-0230-D34F-EE6463348C98}"/>
                  </a:ext>
                </a:extLst>
              </p:cNvPr>
              <p:cNvSpPr>
                <a:spLocks noRot="1" noChangeAspect="1" noMove="1" noResize="1" noEditPoints="1" noAdjustHandles="1" noChangeArrowheads="1" noChangeShapeType="1" noTextEdit="1"/>
              </p:cNvSpPr>
              <p:nvPr/>
            </p:nvSpPr>
            <p:spPr>
              <a:xfrm>
                <a:off x="11274731" y="4450657"/>
                <a:ext cx="707572" cy="304882"/>
              </a:xfrm>
              <a:prstGeom prst="rect">
                <a:avLst/>
              </a:prstGeom>
              <a:blipFill>
                <a:blip r:embed="rId5"/>
                <a:stretch>
                  <a:fillRect l="-8621" r="-1724" b="-25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ttangolo 3">
                <a:extLst>
                  <a:ext uri="{FF2B5EF4-FFF2-40B4-BE49-F238E27FC236}">
                    <a16:creationId xmlns:a16="http://schemas.microsoft.com/office/drawing/2014/main" id="{58E463C8-9B16-5EC6-F309-6E4A7487B016}"/>
                  </a:ext>
                </a:extLst>
              </p:cNvPr>
              <p:cNvSpPr/>
              <p:nvPr/>
            </p:nvSpPr>
            <p:spPr>
              <a:xfrm>
                <a:off x="8978533" y="5563907"/>
                <a:ext cx="707572" cy="304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20 </m:t>
                      </m:r>
                      <m:r>
                        <a:rPr lang="it-IT" b="0" i="1" smtClean="0">
                          <a:latin typeface="Cambria Math" panose="02040503050406030204" pitchFamily="18" charset="0"/>
                        </a:rPr>
                        <m:t>𝜇</m:t>
                      </m:r>
                      <m:r>
                        <a:rPr lang="it-IT" b="0" i="1" smtClean="0">
                          <a:latin typeface="Cambria Math" panose="02040503050406030204" pitchFamily="18" charset="0"/>
                        </a:rPr>
                        <m:t>𝑚</m:t>
                      </m:r>
                    </m:oMath>
                  </m:oMathPara>
                </a14:m>
                <a:endParaRPr lang="en-US" dirty="0"/>
              </a:p>
            </p:txBody>
          </p:sp>
        </mc:Choice>
        <mc:Fallback xmlns="">
          <p:sp>
            <p:nvSpPr>
              <p:cNvPr id="4" name="Rettangolo 3">
                <a:extLst>
                  <a:ext uri="{FF2B5EF4-FFF2-40B4-BE49-F238E27FC236}">
                    <a16:creationId xmlns:a16="http://schemas.microsoft.com/office/drawing/2014/main" id="{58E463C8-9B16-5EC6-F309-6E4A7487B016}"/>
                  </a:ext>
                </a:extLst>
              </p:cNvPr>
              <p:cNvSpPr>
                <a:spLocks noRot="1" noChangeAspect="1" noMove="1" noResize="1" noEditPoints="1" noAdjustHandles="1" noChangeArrowheads="1" noChangeShapeType="1" noTextEdit="1"/>
              </p:cNvSpPr>
              <p:nvPr/>
            </p:nvSpPr>
            <p:spPr>
              <a:xfrm>
                <a:off x="8978533" y="5563907"/>
                <a:ext cx="707572" cy="304882"/>
              </a:xfrm>
              <a:prstGeom prst="rect">
                <a:avLst/>
              </a:prstGeom>
              <a:blipFill>
                <a:blip r:embed="rId6"/>
                <a:stretch>
                  <a:fillRect l="-6897" r="-1724"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ttangolo 4">
                <a:extLst>
                  <a:ext uri="{FF2B5EF4-FFF2-40B4-BE49-F238E27FC236}">
                    <a16:creationId xmlns:a16="http://schemas.microsoft.com/office/drawing/2014/main" id="{B0ECE62A-4551-7E36-3D72-994CFAEB8C79}"/>
                  </a:ext>
                </a:extLst>
              </p:cNvPr>
              <p:cNvSpPr/>
              <p:nvPr/>
            </p:nvSpPr>
            <p:spPr>
              <a:xfrm>
                <a:off x="11274731" y="5975734"/>
                <a:ext cx="707572" cy="304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i="1" smtClean="0">
                          <a:latin typeface="Cambria Math" panose="02040503050406030204" pitchFamily="18" charset="0"/>
                        </a:rPr>
                        <m:t>3</m:t>
                      </m:r>
                      <m:r>
                        <a:rPr lang="it-IT" b="0" i="1" smtClean="0">
                          <a:latin typeface="Cambria Math" panose="02040503050406030204" pitchFamily="18" charset="0"/>
                        </a:rPr>
                        <m:t>5 </m:t>
                      </m:r>
                      <m:r>
                        <a:rPr lang="it-IT" b="0" i="1" smtClean="0">
                          <a:latin typeface="Cambria Math" panose="02040503050406030204" pitchFamily="18" charset="0"/>
                        </a:rPr>
                        <m:t>𝜇</m:t>
                      </m:r>
                      <m:r>
                        <a:rPr lang="it-IT" b="0" i="1" smtClean="0">
                          <a:latin typeface="Cambria Math" panose="02040503050406030204" pitchFamily="18" charset="0"/>
                        </a:rPr>
                        <m:t>𝑚</m:t>
                      </m:r>
                    </m:oMath>
                  </m:oMathPara>
                </a14:m>
                <a:endParaRPr lang="en-US" dirty="0"/>
              </a:p>
            </p:txBody>
          </p:sp>
        </mc:Choice>
        <mc:Fallback xmlns="">
          <p:sp>
            <p:nvSpPr>
              <p:cNvPr id="5" name="Rettangolo 4">
                <a:extLst>
                  <a:ext uri="{FF2B5EF4-FFF2-40B4-BE49-F238E27FC236}">
                    <a16:creationId xmlns:a16="http://schemas.microsoft.com/office/drawing/2014/main" id="{B0ECE62A-4551-7E36-3D72-994CFAEB8C79}"/>
                  </a:ext>
                </a:extLst>
              </p:cNvPr>
              <p:cNvSpPr>
                <a:spLocks noRot="1" noChangeAspect="1" noMove="1" noResize="1" noEditPoints="1" noAdjustHandles="1" noChangeArrowheads="1" noChangeShapeType="1" noTextEdit="1"/>
              </p:cNvSpPr>
              <p:nvPr/>
            </p:nvSpPr>
            <p:spPr>
              <a:xfrm>
                <a:off x="11274731" y="5975734"/>
                <a:ext cx="707572" cy="304882"/>
              </a:xfrm>
              <a:prstGeom prst="rect">
                <a:avLst/>
              </a:prstGeom>
              <a:blipFill>
                <a:blip r:embed="rId7"/>
                <a:stretch>
                  <a:fillRect l="-8621" r="-1724" b="-25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ttangolo 5">
                <a:extLst>
                  <a:ext uri="{FF2B5EF4-FFF2-40B4-BE49-F238E27FC236}">
                    <a16:creationId xmlns:a16="http://schemas.microsoft.com/office/drawing/2014/main" id="{2DBBB7FD-DBE9-D81B-84E8-A2F6D0D19E71}"/>
                  </a:ext>
                </a:extLst>
              </p:cNvPr>
              <p:cNvSpPr/>
              <p:nvPr/>
            </p:nvSpPr>
            <p:spPr>
              <a:xfrm>
                <a:off x="8797867" y="3429000"/>
                <a:ext cx="707572" cy="304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0 </m:t>
                      </m:r>
                      <m:r>
                        <a:rPr lang="it-IT" b="0" i="1" smtClean="0">
                          <a:latin typeface="Cambria Math" panose="02040503050406030204" pitchFamily="18" charset="0"/>
                        </a:rPr>
                        <m:t>𝜇</m:t>
                      </m:r>
                      <m:r>
                        <a:rPr lang="it-IT" b="0" i="1" smtClean="0">
                          <a:latin typeface="Cambria Math" panose="02040503050406030204" pitchFamily="18" charset="0"/>
                        </a:rPr>
                        <m:t>𝑚</m:t>
                      </m:r>
                    </m:oMath>
                  </m:oMathPara>
                </a14:m>
                <a:endParaRPr lang="en-US" dirty="0"/>
              </a:p>
            </p:txBody>
          </p:sp>
        </mc:Choice>
        <mc:Fallback xmlns="">
          <p:sp>
            <p:nvSpPr>
              <p:cNvPr id="6" name="Rettangolo 5">
                <a:extLst>
                  <a:ext uri="{FF2B5EF4-FFF2-40B4-BE49-F238E27FC236}">
                    <a16:creationId xmlns:a16="http://schemas.microsoft.com/office/drawing/2014/main" id="{2DBBB7FD-DBE9-D81B-84E8-A2F6D0D19E71}"/>
                  </a:ext>
                </a:extLst>
              </p:cNvPr>
              <p:cNvSpPr>
                <a:spLocks noRot="1" noChangeAspect="1" noMove="1" noResize="1" noEditPoints="1" noAdjustHandles="1" noChangeArrowheads="1" noChangeShapeType="1" noTextEdit="1"/>
              </p:cNvSpPr>
              <p:nvPr/>
            </p:nvSpPr>
            <p:spPr>
              <a:xfrm>
                <a:off x="8797867" y="3429000"/>
                <a:ext cx="707572" cy="304882"/>
              </a:xfrm>
              <a:prstGeom prst="rect">
                <a:avLst/>
              </a:prstGeom>
              <a:blipFill>
                <a:blip r:embed="rId8"/>
                <a:stretch>
                  <a:fillRect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ttangolo 6">
                <a:extLst>
                  <a:ext uri="{FF2B5EF4-FFF2-40B4-BE49-F238E27FC236}">
                    <a16:creationId xmlns:a16="http://schemas.microsoft.com/office/drawing/2014/main" id="{B5A867B6-FCD4-B66F-CA93-EE4197654EA2}"/>
                  </a:ext>
                </a:extLst>
              </p:cNvPr>
              <p:cNvSpPr/>
              <p:nvPr/>
            </p:nvSpPr>
            <p:spPr>
              <a:xfrm>
                <a:off x="11274731" y="3429000"/>
                <a:ext cx="707572" cy="304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i="1">
                          <a:latin typeface="Cambria Math" panose="02040503050406030204" pitchFamily="18" charset="0"/>
                        </a:rPr>
                        <m:t>3</m:t>
                      </m:r>
                      <m:r>
                        <a:rPr lang="it-IT" b="0" i="1" smtClean="0">
                          <a:latin typeface="Cambria Math" panose="02040503050406030204" pitchFamily="18" charset="0"/>
                        </a:rPr>
                        <m:t> </m:t>
                      </m:r>
                      <m:r>
                        <a:rPr lang="it-IT" b="0" i="1" smtClean="0">
                          <a:latin typeface="Cambria Math" panose="02040503050406030204" pitchFamily="18" charset="0"/>
                        </a:rPr>
                        <m:t>𝜇</m:t>
                      </m:r>
                      <m:r>
                        <a:rPr lang="it-IT" b="0" i="1" smtClean="0">
                          <a:latin typeface="Cambria Math" panose="02040503050406030204" pitchFamily="18" charset="0"/>
                        </a:rPr>
                        <m:t>𝑚</m:t>
                      </m:r>
                    </m:oMath>
                  </m:oMathPara>
                </a14:m>
                <a:endParaRPr lang="en-US" dirty="0"/>
              </a:p>
            </p:txBody>
          </p:sp>
        </mc:Choice>
        <mc:Fallback xmlns="">
          <p:sp>
            <p:nvSpPr>
              <p:cNvPr id="7" name="Rettangolo 6">
                <a:extLst>
                  <a:ext uri="{FF2B5EF4-FFF2-40B4-BE49-F238E27FC236}">
                    <a16:creationId xmlns:a16="http://schemas.microsoft.com/office/drawing/2014/main" id="{B5A867B6-FCD4-B66F-CA93-EE4197654EA2}"/>
                  </a:ext>
                </a:extLst>
              </p:cNvPr>
              <p:cNvSpPr>
                <a:spLocks noRot="1" noChangeAspect="1" noMove="1" noResize="1" noEditPoints="1" noAdjustHandles="1" noChangeArrowheads="1" noChangeShapeType="1" noTextEdit="1"/>
              </p:cNvSpPr>
              <p:nvPr/>
            </p:nvSpPr>
            <p:spPr>
              <a:xfrm>
                <a:off x="11274731" y="3429000"/>
                <a:ext cx="707572" cy="304882"/>
              </a:xfrm>
              <a:prstGeom prst="rect">
                <a:avLst/>
              </a:prstGeom>
              <a:blipFill>
                <a:blip r:embed="rId9"/>
                <a:stretch>
                  <a:fillRect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ttangolo 7">
                <a:extLst>
                  <a:ext uri="{FF2B5EF4-FFF2-40B4-BE49-F238E27FC236}">
                    <a16:creationId xmlns:a16="http://schemas.microsoft.com/office/drawing/2014/main" id="{8BB66589-CEDE-8F66-8587-5266D4520F8F}"/>
                  </a:ext>
                </a:extLst>
              </p:cNvPr>
              <p:cNvSpPr/>
              <p:nvPr/>
            </p:nvSpPr>
            <p:spPr>
              <a:xfrm>
                <a:off x="8791433" y="4450657"/>
                <a:ext cx="707572" cy="304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i="1">
                          <a:latin typeface="Cambria Math" panose="02040503050406030204" pitchFamily="18" charset="0"/>
                        </a:rPr>
                        <m:t>6</m:t>
                      </m:r>
                      <m:r>
                        <a:rPr lang="it-IT" b="0" i="1" smtClean="0">
                          <a:latin typeface="Cambria Math" panose="02040503050406030204" pitchFamily="18" charset="0"/>
                        </a:rPr>
                        <m:t> </m:t>
                      </m:r>
                      <m:r>
                        <a:rPr lang="it-IT" b="0" i="1" smtClean="0">
                          <a:latin typeface="Cambria Math" panose="02040503050406030204" pitchFamily="18" charset="0"/>
                        </a:rPr>
                        <m:t>𝜇</m:t>
                      </m:r>
                      <m:r>
                        <a:rPr lang="it-IT" b="0" i="1" smtClean="0">
                          <a:latin typeface="Cambria Math" panose="02040503050406030204" pitchFamily="18" charset="0"/>
                        </a:rPr>
                        <m:t>𝑚</m:t>
                      </m:r>
                    </m:oMath>
                  </m:oMathPara>
                </a14:m>
                <a:endParaRPr lang="en-US" dirty="0"/>
              </a:p>
            </p:txBody>
          </p:sp>
        </mc:Choice>
        <mc:Fallback xmlns="">
          <p:sp>
            <p:nvSpPr>
              <p:cNvPr id="8" name="Rettangolo 7">
                <a:extLst>
                  <a:ext uri="{FF2B5EF4-FFF2-40B4-BE49-F238E27FC236}">
                    <a16:creationId xmlns:a16="http://schemas.microsoft.com/office/drawing/2014/main" id="{8BB66589-CEDE-8F66-8587-5266D4520F8F}"/>
                  </a:ext>
                </a:extLst>
              </p:cNvPr>
              <p:cNvSpPr>
                <a:spLocks noRot="1" noChangeAspect="1" noMove="1" noResize="1" noEditPoints="1" noAdjustHandles="1" noChangeArrowheads="1" noChangeShapeType="1" noTextEdit="1"/>
              </p:cNvSpPr>
              <p:nvPr/>
            </p:nvSpPr>
            <p:spPr>
              <a:xfrm>
                <a:off x="8791433" y="4450657"/>
                <a:ext cx="707572" cy="304882"/>
              </a:xfrm>
              <a:prstGeom prst="rect">
                <a:avLst/>
              </a:prstGeom>
              <a:blipFill>
                <a:blip r:embed="rId10"/>
                <a:stretch>
                  <a:fillRect b="-25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F6447D0D-DA90-790D-4A2D-580828893B7A}"/>
                  </a:ext>
                </a:extLst>
              </p:cNvPr>
              <p:cNvSpPr txBox="1"/>
              <p:nvPr/>
            </p:nvSpPr>
            <p:spPr>
              <a:xfrm>
                <a:off x="358344" y="1075105"/>
                <a:ext cx="7174569" cy="5509200"/>
              </a:xfrm>
              <a:prstGeom prst="rect">
                <a:avLst/>
              </a:prstGeom>
              <a:noFill/>
            </p:spPr>
            <p:txBody>
              <a:bodyPr wrap="square" rtlCol="0">
                <a:spAutoFit/>
              </a:bodyPr>
              <a:lstStyle/>
              <a:p>
                <a:pPr marL="285750" indent="-285750">
                  <a:buFont typeface="Wingdings" pitchFamily="2" charset="2"/>
                  <a:buChar char="Ø"/>
                </a:pPr>
                <a:r>
                  <a:rPr lang="en-US" sz="1600" dirty="0"/>
                  <a:t>The amount of BS event generated from the secondary target, is extremely low: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r>
                      <a:rPr lang="it-IT" sz="1600" b="0" i="1" smtClean="0">
                        <a:latin typeface="Cambria Math" panose="02040503050406030204" pitchFamily="18" charset="0"/>
                        <a:ea typeface="Cambria Math" panose="02040503050406030204" pitchFamily="18" charset="0"/>
                      </a:rPr>
                      <m:t> 0.003 %</m:t>
                    </m:r>
                  </m:oMath>
                </a14:m>
                <a:endParaRPr lang="en-US" sz="1600" dirty="0"/>
              </a:p>
              <a:p>
                <a:pPr marL="285750" indent="-285750">
                  <a:buFont typeface="Wingdings" pitchFamily="2" charset="2"/>
                  <a:buChar char="Ø"/>
                </a:pPr>
                <a:r>
                  <a:rPr lang="en-US" sz="1600" dirty="0"/>
                  <a:t>With energy range of  about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r>
                      <a:rPr lang="it-IT" sz="1600" b="0" i="1" smtClean="0">
                        <a:latin typeface="Cambria Math" panose="02040503050406030204" pitchFamily="18" charset="0"/>
                        <a:ea typeface="Cambria Math" panose="02040503050406030204" pitchFamily="18" charset="0"/>
                      </a:rPr>
                      <m:t> 6 </m:t>
                    </m:r>
                    <m:r>
                      <a:rPr lang="it-IT" sz="1600" b="0" i="1" smtClean="0">
                        <a:latin typeface="Cambria Math" panose="02040503050406030204" pitchFamily="18" charset="0"/>
                        <a:ea typeface="Cambria Math" panose="02040503050406030204" pitchFamily="18" charset="0"/>
                      </a:rPr>
                      <m:t>𝑀𝑒𝑉</m:t>
                    </m:r>
                    <m:r>
                      <a:rPr lang="it-IT" sz="1600" b="0" i="1" smtClean="0">
                        <a:latin typeface="Cambria Math" panose="02040503050406030204" pitchFamily="18" charset="0"/>
                        <a:ea typeface="Cambria Math" panose="02040503050406030204" pitchFamily="18" charset="0"/>
                      </a:rPr>
                      <m:t>/</m:t>
                    </m:r>
                    <m:r>
                      <a:rPr lang="it-IT" sz="1600" b="0" i="1" smtClean="0">
                        <a:latin typeface="Cambria Math" panose="02040503050406030204" pitchFamily="18" charset="0"/>
                        <a:ea typeface="Cambria Math" panose="02040503050406030204" pitchFamily="18" charset="0"/>
                      </a:rPr>
                      <m:t>𝑢</m:t>
                    </m:r>
                  </m:oMath>
                </a14:m>
                <a:endParaRPr lang="en-US" sz="1600" dirty="0"/>
              </a:p>
              <a:p>
                <a:pPr marL="285750" indent="-285750">
                  <a:buFont typeface="Wingdings" pitchFamily="2" charset="2"/>
                  <a:buChar char="Ø"/>
                </a:pPr>
                <a:r>
                  <a:rPr lang="en-US" sz="1600" dirty="0"/>
                  <a:t>Good News! The amount of backscatter event is very low</a:t>
                </a:r>
              </a:p>
              <a:p>
                <a:pPr marL="285750" indent="-285750">
                  <a:buFont typeface="Wingdings" pitchFamily="2" charset="2"/>
                  <a:buChar char="Ø"/>
                </a:pPr>
                <a:r>
                  <a:rPr lang="en-US" sz="1600" dirty="0"/>
                  <a:t>The amount of this event reaching the CR39 array is even smaller due to the low geometrical efficiency (</a:t>
                </a:r>
                <a:r>
                  <a:rPr lang="en-US" sz="1600" dirty="0">
                    <a:solidFill>
                      <a:srgbClr val="FF0000"/>
                    </a:solidFill>
                  </a:rPr>
                  <a:t>not considering the filters</a:t>
                </a:r>
                <a:r>
                  <a:rPr lang="en-US" sz="1600" dirty="0"/>
                  <a:t>):</a:t>
                </a:r>
              </a:p>
              <a:p>
                <a:pPr lvl="1"/>
                <a:endParaRPr lang="en-US" sz="1600" dirty="0"/>
              </a:p>
              <a:p>
                <a:pPr marL="742950" lvl="1" indent="-285750">
                  <a:buFont typeface="Arial" panose="020B0604020202020204" pitchFamily="34" charset="0"/>
                  <a:buChar char="•"/>
                </a:pPr>
                <a:r>
                  <a:rPr lang="en-US" sz="1600" dirty="0"/>
                  <a:t>CR39_1: </a:t>
                </a:r>
                <a14:m>
                  <m:oMath xmlns:m="http://schemas.openxmlformats.org/officeDocument/2006/math">
                    <m:r>
                      <a:rPr lang="it-IT" sz="1600" i="1">
                        <a:latin typeface="Cambria Math" panose="02040503050406030204" pitchFamily="18" charset="0"/>
                      </a:rPr>
                      <m:t>5</m:t>
                    </m:r>
                    <m:r>
                      <a:rPr lang="it-IT" sz="1600" b="0" i="1" smtClean="0">
                        <a:latin typeface="Cambria Math" panose="02040503050406030204" pitchFamily="18" charset="0"/>
                      </a:rPr>
                      <m:t>.18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3</m:t>
                        </m:r>
                      </m:sup>
                    </m:sSup>
                    <m:r>
                      <a:rPr lang="it-IT" sz="1600" b="0" i="1" smtClean="0">
                        <a:latin typeface="Cambria Math" panose="02040503050406030204" pitchFamily="18" charset="0"/>
                      </a:rPr>
                      <m:t> </m:t>
                    </m:r>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marL="742950" lvl="1" indent="-285750">
                  <a:buFont typeface="Arial" panose="020B0604020202020204" pitchFamily="34" charset="0"/>
                  <a:buChar char="•"/>
                </a:pPr>
                <a:r>
                  <a:rPr lang="en-US" sz="1600" dirty="0"/>
                  <a:t>CR39_2: </a:t>
                </a:r>
                <a14:m>
                  <m:oMath xmlns:m="http://schemas.openxmlformats.org/officeDocument/2006/math">
                    <m:r>
                      <a:rPr lang="it-IT" sz="1600" b="0" i="0" smtClean="0">
                        <a:latin typeface="Cambria Math" panose="02040503050406030204" pitchFamily="18" charset="0"/>
                      </a:rPr>
                      <m:t>3.87</m:t>
                    </m:r>
                    <m:r>
                      <a:rPr lang="it-IT" sz="1600" b="0" i="1" smtClean="0">
                        <a:latin typeface="Cambria Math" panose="02040503050406030204" pitchFamily="18" charset="0"/>
                      </a:rPr>
                      <m:t>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3</m:t>
                        </m:r>
                      </m:sup>
                    </m:sSup>
                    <m:r>
                      <a:rPr lang="it-IT" sz="1600" b="0" i="1" smtClean="0">
                        <a:latin typeface="Cambria Math" panose="02040503050406030204" pitchFamily="18" charset="0"/>
                      </a:rPr>
                      <m:t> </m:t>
                    </m:r>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marL="742950" lvl="1" indent="-285750">
                  <a:buFont typeface="Arial" panose="020B0604020202020204" pitchFamily="34" charset="0"/>
                  <a:buChar char="•"/>
                </a:pPr>
                <a:r>
                  <a:rPr lang="en-US" sz="1600" dirty="0"/>
                  <a:t>CR39_3: </a:t>
                </a:r>
                <a14:m>
                  <m:oMath xmlns:m="http://schemas.openxmlformats.org/officeDocument/2006/math">
                    <m:r>
                      <a:rPr lang="it-IT" sz="1600" b="0" i="0" smtClean="0">
                        <a:latin typeface="Cambria Math" panose="02040503050406030204" pitchFamily="18" charset="0"/>
                      </a:rPr>
                      <m:t>3</m:t>
                    </m:r>
                    <m:r>
                      <a:rPr lang="it-IT" sz="1600" b="0" i="1" smtClean="0">
                        <a:latin typeface="Cambria Math" panose="02040503050406030204" pitchFamily="18" charset="0"/>
                      </a:rPr>
                      <m:t>.41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3</m:t>
                        </m:r>
                      </m:sup>
                    </m:sSup>
                    <m:r>
                      <a:rPr lang="it-IT" sz="1600" b="0" i="1" smtClean="0">
                        <a:latin typeface="Cambria Math" panose="02040503050406030204" pitchFamily="18" charset="0"/>
                      </a:rPr>
                      <m:t> </m:t>
                    </m:r>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marL="742950" lvl="1" indent="-285750">
                  <a:buFont typeface="Arial" panose="020B0604020202020204" pitchFamily="34" charset="0"/>
                  <a:buChar char="•"/>
                </a:pPr>
                <a:r>
                  <a:rPr lang="en-US" sz="1600" dirty="0"/>
                  <a:t>CR39_4: </a:t>
                </a:r>
                <a14:m>
                  <m:oMath xmlns:m="http://schemas.openxmlformats.org/officeDocument/2006/math">
                    <m:r>
                      <a:rPr lang="it-IT" sz="1600" b="0" i="0" smtClean="0">
                        <a:latin typeface="Cambria Math" panose="02040503050406030204" pitchFamily="18" charset="0"/>
                      </a:rPr>
                      <m:t>3</m:t>
                    </m:r>
                    <m:r>
                      <a:rPr lang="it-IT" sz="1600" b="0" i="1" smtClean="0">
                        <a:latin typeface="Cambria Math" panose="02040503050406030204" pitchFamily="18" charset="0"/>
                      </a:rPr>
                      <m:t>.35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3</m:t>
                        </m:r>
                      </m:sup>
                    </m:sSup>
                    <m:r>
                      <a:rPr lang="it-IT" sz="1600" b="0" i="1" smtClean="0">
                        <a:latin typeface="Cambria Math" panose="02040503050406030204" pitchFamily="18" charset="0"/>
                      </a:rPr>
                      <m:t> </m:t>
                    </m:r>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marL="742950" lvl="1" indent="-285750">
                  <a:buFont typeface="Arial" panose="020B0604020202020204" pitchFamily="34" charset="0"/>
                  <a:buChar char="•"/>
                </a:pPr>
                <a:r>
                  <a:rPr lang="en-US" sz="1600" dirty="0"/>
                  <a:t>CR39_5: </a:t>
                </a:r>
                <a14:m>
                  <m:oMath xmlns:m="http://schemas.openxmlformats.org/officeDocument/2006/math">
                    <m:r>
                      <a:rPr lang="it-IT" sz="1600" b="0" i="0" smtClean="0">
                        <a:latin typeface="Cambria Math" panose="02040503050406030204" pitchFamily="18" charset="0"/>
                      </a:rPr>
                      <m:t>3</m:t>
                    </m:r>
                    <m:r>
                      <a:rPr lang="it-IT" sz="1600" b="0" i="1" smtClean="0">
                        <a:latin typeface="Cambria Math" panose="02040503050406030204" pitchFamily="18" charset="0"/>
                      </a:rPr>
                      <m:t>.61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3</m:t>
                        </m:r>
                      </m:sup>
                    </m:sSup>
                    <m:r>
                      <a:rPr lang="it-IT" sz="1600" b="0" i="1" smtClean="0">
                        <a:latin typeface="Cambria Math" panose="02040503050406030204" pitchFamily="18" charset="0"/>
                      </a:rPr>
                      <m:t> </m:t>
                    </m:r>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marL="742950" lvl="1" indent="-285750">
                  <a:buFont typeface="Arial" panose="020B0604020202020204" pitchFamily="34" charset="0"/>
                  <a:buChar char="•"/>
                </a:pPr>
                <a:r>
                  <a:rPr lang="en-US" sz="1600" dirty="0"/>
                  <a:t>CR39_6: </a:t>
                </a:r>
                <a14:m>
                  <m:oMath xmlns:m="http://schemas.openxmlformats.org/officeDocument/2006/math">
                    <m:r>
                      <a:rPr lang="it-IT" sz="1600" i="1">
                        <a:latin typeface="Cambria Math" panose="02040503050406030204" pitchFamily="18" charset="0"/>
                      </a:rPr>
                      <m:t>2</m:t>
                    </m:r>
                    <m:r>
                      <a:rPr lang="it-IT" sz="1600" b="0" i="1" smtClean="0">
                        <a:latin typeface="Cambria Math" panose="02040503050406030204" pitchFamily="18" charset="0"/>
                      </a:rPr>
                      <m:t>.95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3</m:t>
                        </m:r>
                      </m:sup>
                    </m:sSup>
                    <m:r>
                      <a:rPr lang="it-IT" sz="1600" b="0" i="1" smtClean="0">
                        <a:latin typeface="Cambria Math" panose="02040503050406030204" pitchFamily="18" charset="0"/>
                      </a:rPr>
                      <m:t> </m:t>
                    </m:r>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lvl="2"/>
                <a:r>
                  <a:rPr lang="en-US" sz="1600" dirty="0"/>
                  <a:t>(</a:t>
                </a:r>
                <a:r>
                  <a:rPr lang="en-US" sz="1600" dirty="0">
                    <a:solidFill>
                      <a:srgbClr val="FF0000"/>
                    </a:solidFill>
                  </a:rPr>
                  <a:t>accounting for the filters</a:t>
                </a:r>
                <a:r>
                  <a:rPr lang="en-US" sz="1600" dirty="0"/>
                  <a:t>)</a:t>
                </a:r>
              </a:p>
              <a:p>
                <a:pPr marL="742950" lvl="1" indent="-285750">
                  <a:buFont typeface="Arial" panose="020B0604020202020204" pitchFamily="34" charset="0"/>
                  <a:buChar char="•"/>
                </a:pPr>
                <a:r>
                  <a:rPr lang="en-US" sz="1600" dirty="0"/>
                  <a:t>CR39_1: </a:t>
                </a:r>
                <a14:m>
                  <m:oMath xmlns:m="http://schemas.openxmlformats.org/officeDocument/2006/math">
                    <m:r>
                      <a:rPr lang="it-IT" sz="1600" i="1">
                        <a:latin typeface="Cambria Math" panose="02040503050406030204" pitchFamily="18" charset="0"/>
                      </a:rPr>
                      <m:t>5</m:t>
                    </m:r>
                    <m:r>
                      <a:rPr lang="it-IT" sz="1600" b="0" i="1" smtClean="0">
                        <a:latin typeface="Cambria Math" panose="02040503050406030204" pitchFamily="18" charset="0"/>
                      </a:rPr>
                      <m:t>.18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3</m:t>
                        </m:r>
                      </m:sup>
                    </m:sSup>
                    <m:r>
                      <a:rPr lang="it-IT" sz="1600" b="0" i="1" smtClean="0">
                        <a:latin typeface="Cambria Math" panose="02040503050406030204" pitchFamily="18" charset="0"/>
                      </a:rPr>
                      <m:t> </m:t>
                    </m:r>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marL="742950" lvl="1" indent="-285750">
                  <a:buFont typeface="Arial" panose="020B0604020202020204" pitchFamily="34" charset="0"/>
                  <a:buChar char="•"/>
                </a:pPr>
                <a:r>
                  <a:rPr lang="en-US" sz="1600" dirty="0"/>
                  <a:t>CR39_2: </a:t>
                </a:r>
                <a14:m>
                  <m:oMath xmlns:m="http://schemas.openxmlformats.org/officeDocument/2006/math">
                    <m:r>
                      <a:rPr lang="it-IT" sz="1600" i="1">
                        <a:latin typeface="Cambria Math" panose="02040503050406030204" pitchFamily="18" charset="0"/>
                      </a:rPr>
                      <m:t>1</m:t>
                    </m:r>
                    <m:r>
                      <a:rPr lang="it-IT" sz="1600" b="0" i="1" smtClean="0">
                        <a:latin typeface="Cambria Math" panose="02040503050406030204" pitchFamily="18" charset="0"/>
                      </a:rPr>
                      <m:t>.94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3</m:t>
                        </m:r>
                      </m:sup>
                    </m:sSup>
                    <m:r>
                      <a:rPr lang="it-IT" sz="1600" b="0" i="1" smtClean="0">
                        <a:latin typeface="Cambria Math" panose="02040503050406030204" pitchFamily="18" charset="0"/>
                      </a:rPr>
                      <m:t> </m:t>
                    </m:r>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marL="742950" lvl="1" indent="-285750">
                  <a:buFont typeface="Arial" panose="020B0604020202020204" pitchFamily="34" charset="0"/>
                  <a:buChar char="•"/>
                </a:pPr>
                <a:r>
                  <a:rPr lang="en-US" sz="1600" dirty="0"/>
                  <a:t>CR39_3: </a:t>
                </a:r>
                <a14:m>
                  <m:oMath xmlns:m="http://schemas.openxmlformats.org/officeDocument/2006/math">
                    <m:r>
                      <a:rPr lang="it-IT" sz="1600" i="1">
                        <a:latin typeface="Cambria Math" panose="02040503050406030204" pitchFamily="18" charset="0"/>
                      </a:rPr>
                      <m:t>1</m:t>
                    </m:r>
                    <m:r>
                      <a:rPr lang="it-IT" sz="1600" b="0" i="1" smtClean="0">
                        <a:latin typeface="Cambria Math" panose="02040503050406030204" pitchFamily="18" charset="0"/>
                      </a:rPr>
                      <m:t>.54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3</m:t>
                        </m:r>
                      </m:sup>
                    </m:sSup>
                    <m:r>
                      <a:rPr lang="it-IT" sz="1600" b="0" i="1" smtClean="0">
                        <a:latin typeface="Cambria Math" panose="02040503050406030204" pitchFamily="18" charset="0"/>
                      </a:rPr>
                      <m:t> </m:t>
                    </m:r>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marL="742950" lvl="1" indent="-285750">
                  <a:buFont typeface="Arial" panose="020B0604020202020204" pitchFamily="34" charset="0"/>
                  <a:buChar char="•"/>
                </a:pPr>
                <a:r>
                  <a:rPr lang="en-US" sz="1600" dirty="0"/>
                  <a:t>CR39_4: </a:t>
                </a:r>
                <a14:m>
                  <m:oMath xmlns:m="http://schemas.openxmlformats.org/officeDocument/2006/math">
                    <m:r>
                      <a:rPr lang="it-IT" sz="1600" i="1">
                        <a:latin typeface="Cambria Math" panose="02040503050406030204" pitchFamily="18" charset="0"/>
                      </a:rPr>
                      <m:t>1</m:t>
                    </m:r>
                    <m:r>
                      <a:rPr lang="it-IT" sz="1600" b="0" i="1" smtClean="0">
                        <a:latin typeface="Cambria Math" panose="02040503050406030204" pitchFamily="18" charset="0"/>
                      </a:rPr>
                      <m:t>.17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3</m:t>
                        </m:r>
                      </m:sup>
                    </m:sSup>
                    <m:r>
                      <a:rPr lang="it-IT" sz="1600" b="0" i="1" smtClean="0">
                        <a:latin typeface="Cambria Math" panose="02040503050406030204" pitchFamily="18" charset="0"/>
                      </a:rPr>
                      <m:t> </m:t>
                    </m:r>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marL="742950" lvl="1" indent="-285750">
                  <a:buFont typeface="Arial" panose="020B0604020202020204" pitchFamily="34" charset="0"/>
                  <a:buChar char="•"/>
                </a:pPr>
                <a:r>
                  <a:rPr lang="en-US" sz="1600" dirty="0"/>
                  <a:t>CR39_5: </a:t>
                </a:r>
                <a14:m>
                  <m:oMath xmlns:m="http://schemas.openxmlformats.org/officeDocument/2006/math">
                    <m:r>
                      <a:rPr lang="it-IT" sz="1600" i="1">
                        <a:latin typeface="Cambria Math" panose="02040503050406030204" pitchFamily="18" charset="0"/>
                      </a:rPr>
                      <m:t>5</m:t>
                    </m:r>
                    <m:r>
                      <a:rPr lang="it-IT" sz="1600" b="0" i="1" smtClean="0">
                        <a:latin typeface="Cambria Math" panose="02040503050406030204" pitchFamily="18" charset="0"/>
                      </a:rPr>
                      <m:t>.4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2</m:t>
                        </m:r>
                      </m:sup>
                    </m:sSup>
                    <m:r>
                      <a:rPr lang="it-IT" sz="1600" b="0" i="1" smtClean="0">
                        <a:latin typeface="Cambria Math" panose="02040503050406030204" pitchFamily="18" charset="0"/>
                      </a:rPr>
                      <m:t> </m:t>
                    </m:r>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marL="742950" lvl="1" indent="-285750">
                  <a:buFont typeface="Arial" panose="020B0604020202020204" pitchFamily="34" charset="0"/>
                  <a:buChar char="•"/>
                </a:pPr>
                <a:r>
                  <a:rPr lang="en-US" sz="1600" dirty="0"/>
                  <a:t>CR39_6: </a:t>
                </a:r>
                <a14:m>
                  <m:oMath xmlns:m="http://schemas.openxmlformats.org/officeDocument/2006/math">
                    <m:r>
                      <a:rPr lang="it-IT" sz="1600" i="1">
                        <a:latin typeface="Cambria Math" panose="02040503050406030204" pitchFamily="18" charset="0"/>
                      </a:rPr>
                      <m:t>1</m:t>
                    </m:r>
                    <m:r>
                      <a:rPr lang="it-IT" sz="1600" b="0" i="1" smtClean="0">
                        <a:latin typeface="Cambria Math" panose="02040503050406030204" pitchFamily="18" charset="0"/>
                      </a:rPr>
                      <m:t>.5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2</m:t>
                        </m:r>
                      </m:sup>
                    </m:sSup>
                    <m:r>
                      <a:rPr lang="it-IT" sz="1600" b="0" i="1" smtClean="0">
                        <a:latin typeface="Cambria Math" panose="02040503050406030204" pitchFamily="18" charset="0"/>
                      </a:rPr>
                      <m:t> </m:t>
                    </m:r>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lvl="1"/>
                <a:endParaRPr lang="en-US" sz="1600" dirty="0"/>
              </a:p>
              <a:p>
                <a:pPr marL="742950" lvl="1" indent="-285750">
                  <a:buFont typeface="Arial" panose="020B0604020202020204" pitchFamily="34" charset="0"/>
                  <a:buChar char="•"/>
                </a:pPr>
                <a:endParaRPr lang="en-US" sz="1600" dirty="0"/>
              </a:p>
            </p:txBody>
          </p:sp>
        </mc:Choice>
        <mc:Fallback xmlns="">
          <p:sp>
            <p:nvSpPr>
              <p:cNvPr id="9" name="CasellaDiTesto 8">
                <a:extLst>
                  <a:ext uri="{FF2B5EF4-FFF2-40B4-BE49-F238E27FC236}">
                    <a16:creationId xmlns:a16="http://schemas.microsoft.com/office/drawing/2014/main" id="{F6447D0D-DA90-790D-4A2D-580828893B7A}"/>
                  </a:ext>
                </a:extLst>
              </p:cNvPr>
              <p:cNvSpPr txBox="1">
                <a:spLocks noRot="1" noChangeAspect="1" noMove="1" noResize="1" noEditPoints="1" noAdjustHandles="1" noChangeArrowheads="1" noChangeShapeType="1" noTextEdit="1"/>
              </p:cNvSpPr>
              <p:nvPr/>
            </p:nvSpPr>
            <p:spPr>
              <a:xfrm>
                <a:off x="358344" y="1075105"/>
                <a:ext cx="7174569" cy="5509200"/>
              </a:xfrm>
              <a:prstGeom prst="rect">
                <a:avLst/>
              </a:prstGeom>
              <a:blipFill>
                <a:blip r:embed="rId11"/>
                <a:stretch>
                  <a:fillRect l="-353" t="-230"/>
                </a:stretch>
              </a:blipFill>
            </p:spPr>
            <p:txBody>
              <a:bodyPr/>
              <a:lstStyle/>
              <a:p>
                <a:r>
                  <a:rPr lang="en-US">
                    <a:noFill/>
                  </a:rPr>
                  <a:t> </a:t>
                </a:r>
              </a:p>
            </p:txBody>
          </p:sp>
        </mc:Fallback>
      </mc:AlternateContent>
    </p:spTree>
    <p:extLst>
      <p:ext uri="{BB962C8B-B14F-4D97-AF65-F5344CB8AC3E}">
        <p14:creationId xmlns:p14="http://schemas.microsoft.com/office/powerpoint/2010/main" val="19174540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05047-2E29-A22C-CB70-D0D1F0A25E1F}"/>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A8709C2C-791A-238F-E630-7DAF483B465F}"/>
              </a:ext>
            </a:extLst>
          </p:cNvPr>
          <p:cNvSpPr txBox="1"/>
          <p:nvPr/>
        </p:nvSpPr>
        <p:spPr>
          <a:xfrm>
            <a:off x="358344" y="321274"/>
            <a:ext cx="7718855" cy="954107"/>
          </a:xfrm>
          <a:prstGeom prst="rect">
            <a:avLst/>
          </a:prstGeom>
          <a:noFill/>
        </p:spPr>
        <p:txBody>
          <a:bodyPr wrap="square" rtlCol="0">
            <a:spAutoFit/>
          </a:bodyPr>
          <a:lstStyle/>
          <a:p>
            <a:r>
              <a:rPr lang="en-US" sz="2800" dirty="0"/>
              <a:t>Monte Carlo simulation: subtraction of the estimated background from the data</a:t>
            </a:r>
          </a:p>
        </p:txBody>
      </p:sp>
      <mc:AlternateContent xmlns:mc="http://schemas.openxmlformats.org/markup-compatibility/2006" xmlns:a14="http://schemas.microsoft.com/office/drawing/2010/main">
        <mc:Choice Requires="a14">
          <p:graphicFrame>
            <p:nvGraphicFramePr>
              <p:cNvPr id="3" name="Tabella 2">
                <a:extLst>
                  <a:ext uri="{FF2B5EF4-FFF2-40B4-BE49-F238E27FC236}">
                    <a16:creationId xmlns:a16="http://schemas.microsoft.com/office/drawing/2014/main" id="{0C571FDB-8370-A708-FBE1-DFF8E1777DEF}"/>
                  </a:ext>
                </a:extLst>
              </p:cNvPr>
              <p:cNvGraphicFramePr>
                <a:graphicFrameLocks noGrp="1"/>
              </p:cNvGraphicFramePr>
              <p:nvPr>
                <p:extLst>
                  <p:ext uri="{D42A27DB-BD31-4B8C-83A1-F6EECF244321}">
                    <p14:modId xmlns:p14="http://schemas.microsoft.com/office/powerpoint/2010/main" val="1193235443"/>
                  </p:ext>
                </p:extLst>
              </p:nvPr>
            </p:nvGraphicFramePr>
            <p:xfrm>
              <a:off x="598707" y="2297124"/>
              <a:ext cx="4174780" cy="1127852"/>
            </p:xfrm>
            <a:graphic>
              <a:graphicData uri="http://schemas.openxmlformats.org/drawingml/2006/table">
                <a:tbl>
                  <a:tblPr firstRow="1" bandRow="1">
                    <a:tableStyleId>{5C22544A-7EE6-4342-B048-85BDC9FD1C3A}</a:tableStyleId>
                  </a:tblPr>
                  <a:tblGrid>
                    <a:gridCol w="834956">
                      <a:extLst>
                        <a:ext uri="{9D8B030D-6E8A-4147-A177-3AD203B41FA5}">
                          <a16:colId xmlns:a16="http://schemas.microsoft.com/office/drawing/2014/main" val="1108297591"/>
                        </a:ext>
                      </a:extLst>
                    </a:gridCol>
                    <a:gridCol w="834956">
                      <a:extLst>
                        <a:ext uri="{9D8B030D-6E8A-4147-A177-3AD203B41FA5}">
                          <a16:colId xmlns:a16="http://schemas.microsoft.com/office/drawing/2014/main" val="4261883212"/>
                        </a:ext>
                      </a:extLst>
                    </a:gridCol>
                    <a:gridCol w="834956">
                      <a:extLst>
                        <a:ext uri="{9D8B030D-6E8A-4147-A177-3AD203B41FA5}">
                          <a16:colId xmlns:a16="http://schemas.microsoft.com/office/drawing/2014/main" val="3415778584"/>
                        </a:ext>
                      </a:extLst>
                    </a:gridCol>
                    <a:gridCol w="834956">
                      <a:extLst>
                        <a:ext uri="{9D8B030D-6E8A-4147-A177-3AD203B41FA5}">
                          <a16:colId xmlns:a16="http://schemas.microsoft.com/office/drawing/2014/main" val="3050181368"/>
                        </a:ext>
                      </a:extLst>
                    </a:gridCol>
                    <a:gridCol w="834956">
                      <a:extLst>
                        <a:ext uri="{9D8B030D-6E8A-4147-A177-3AD203B41FA5}">
                          <a16:colId xmlns:a16="http://schemas.microsoft.com/office/drawing/2014/main" val="2213812862"/>
                        </a:ext>
                      </a:extLst>
                    </a:gridCol>
                  </a:tblGrid>
                  <a:tr h="401221">
                    <a:tc>
                      <a:txBody>
                        <a:bodyPr/>
                        <a:lstStyle/>
                        <a:p>
                          <a:r>
                            <a:rPr lang="en-US" dirty="0"/>
                            <a:t>CR_2</a:t>
                          </a:r>
                        </a:p>
                      </a:txBody>
                      <a:tcPr/>
                    </a:tc>
                    <a:tc>
                      <a:txBody>
                        <a:bodyPr/>
                        <a:lstStyle/>
                        <a:p>
                          <a:r>
                            <a:rPr lang="en-US" dirty="0"/>
                            <a:t>CR_3</a:t>
                          </a:r>
                        </a:p>
                      </a:txBody>
                      <a:tcPr/>
                    </a:tc>
                    <a:tc>
                      <a:txBody>
                        <a:bodyPr/>
                        <a:lstStyle/>
                        <a:p>
                          <a:r>
                            <a:rPr lang="en-US" dirty="0"/>
                            <a:t>CR_4</a:t>
                          </a:r>
                        </a:p>
                      </a:txBody>
                      <a:tcPr/>
                    </a:tc>
                    <a:tc>
                      <a:txBody>
                        <a:bodyPr/>
                        <a:lstStyle/>
                        <a:p>
                          <a:r>
                            <a:rPr lang="en-US" dirty="0"/>
                            <a:t>CR_5</a:t>
                          </a:r>
                        </a:p>
                      </a:txBody>
                      <a:tcPr/>
                    </a:tc>
                    <a:tc>
                      <a:txBody>
                        <a:bodyPr/>
                        <a:lstStyle/>
                        <a:p>
                          <a:r>
                            <a:rPr lang="en-US" dirty="0"/>
                            <a:t>CR_6</a:t>
                          </a:r>
                        </a:p>
                      </a:txBody>
                      <a:tcPr/>
                    </a:tc>
                    <a:extLst>
                      <a:ext uri="{0D108BD9-81ED-4DB2-BD59-A6C34878D82A}">
                        <a16:rowId xmlns:a16="http://schemas.microsoft.com/office/drawing/2014/main" val="2201714637"/>
                      </a:ext>
                    </a:extLst>
                  </a:tr>
                  <a:tr h="710182">
                    <a:tc>
                      <a:txBody>
                        <a:bodyPr/>
                        <a:lstStyle/>
                        <a:p>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5.6721 × 10^5</m:t>
                                </m:r>
                              </m:oMath>
                            </m:oMathPara>
                          </a14:m>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1.9616 × 10^5</m:t>
                                </m:r>
                              </m:oMath>
                            </m:oMathPara>
                          </a14:m>
                          <a:endParaRPr lang="en-US" sz="1400" dirty="0"/>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1.0628 × 10^5</m:t>
                                </m:r>
                              </m:oMath>
                            </m:oMathPara>
                          </a14:m>
                          <a:endParaRPr lang="en-US" sz="1400" dirty="0"/>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3.1744 × 10^4</m:t>
                                </m:r>
                              </m:oMath>
                            </m:oMathPara>
                          </a14:m>
                          <a:endParaRPr lang="en-US" sz="1400" dirty="0"/>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6.6279 × 10^3</m:t>
                                </m:r>
                              </m:oMath>
                            </m:oMathPara>
                          </a14:m>
                          <a:endParaRPr lang="en-US" sz="1400" dirty="0"/>
                        </a:p>
                        <a:p>
                          <a:endParaRPr lang="en-US" sz="1400" dirty="0"/>
                        </a:p>
                      </a:txBody>
                      <a:tcPr/>
                    </a:tc>
                    <a:extLst>
                      <a:ext uri="{0D108BD9-81ED-4DB2-BD59-A6C34878D82A}">
                        <a16:rowId xmlns:a16="http://schemas.microsoft.com/office/drawing/2014/main" val="3388736109"/>
                      </a:ext>
                    </a:extLst>
                  </a:tr>
                </a:tbl>
              </a:graphicData>
            </a:graphic>
          </p:graphicFrame>
        </mc:Choice>
        <mc:Fallback xmlns="">
          <p:graphicFrame>
            <p:nvGraphicFramePr>
              <p:cNvPr id="3" name="Tabella 2">
                <a:extLst>
                  <a:ext uri="{FF2B5EF4-FFF2-40B4-BE49-F238E27FC236}">
                    <a16:creationId xmlns:a16="http://schemas.microsoft.com/office/drawing/2014/main" id="{0C571FDB-8370-A708-FBE1-DFF8E1777DEF}"/>
                  </a:ext>
                </a:extLst>
              </p:cNvPr>
              <p:cNvGraphicFramePr>
                <a:graphicFrameLocks noGrp="1"/>
              </p:cNvGraphicFramePr>
              <p:nvPr>
                <p:extLst>
                  <p:ext uri="{D42A27DB-BD31-4B8C-83A1-F6EECF244321}">
                    <p14:modId xmlns:p14="http://schemas.microsoft.com/office/powerpoint/2010/main" val="1193235443"/>
                  </p:ext>
                </p:extLst>
              </p:nvPr>
            </p:nvGraphicFramePr>
            <p:xfrm>
              <a:off x="598707" y="2297124"/>
              <a:ext cx="4174780" cy="1127852"/>
            </p:xfrm>
            <a:graphic>
              <a:graphicData uri="http://schemas.openxmlformats.org/drawingml/2006/table">
                <a:tbl>
                  <a:tblPr firstRow="1" bandRow="1">
                    <a:tableStyleId>{5C22544A-7EE6-4342-B048-85BDC9FD1C3A}</a:tableStyleId>
                  </a:tblPr>
                  <a:tblGrid>
                    <a:gridCol w="834956">
                      <a:extLst>
                        <a:ext uri="{9D8B030D-6E8A-4147-A177-3AD203B41FA5}">
                          <a16:colId xmlns:a16="http://schemas.microsoft.com/office/drawing/2014/main" val="1108297591"/>
                        </a:ext>
                      </a:extLst>
                    </a:gridCol>
                    <a:gridCol w="834956">
                      <a:extLst>
                        <a:ext uri="{9D8B030D-6E8A-4147-A177-3AD203B41FA5}">
                          <a16:colId xmlns:a16="http://schemas.microsoft.com/office/drawing/2014/main" val="4261883212"/>
                        </a:ext>
                      </a:extLst>
                    </a:gridCol>
                    <a:gridCol w="834956">
                      <a:extLst>
                        <a:ext uri="{9D8B030D-6E8A-4147-A177-3AD203B41FA5}">
                          <a16:colId xmlns:a16="http://schemas.microsoft.com/office/drawing/2014/main" val="3415778584"/>
                        </a:ext>
                      </a:extLst>
                    </a:gridCol>
                    <a:gridCol w="834956">
                      <a:extLst>
                        <a:ext uri="{9D8B030D-6E8A-4147-A177-3AD203B41FA5}">
                          <a16:colId xmlns:a16="http://schemas.microsoft.com/office/drawing/2014/main" val="3050181368"/>
                        </a:ext>
                      </a:extLst>
                    </a:gridCol>
                    <a:gridCol w="834956">
                      <a:extLst>
                        <a:ext uri="{9D8B030D-6E8A-4147-A177-3AD203B41FA5}">
                          <a16:colId xmlns:a16="http://schemas.microsoft.com/office/drawing/2014/main" val="2213812862"/>
                        </a:ext>
                      </a:extLst>
                    </a:gridCol>
                  </a:tblGrid>
                  <a:tr h="401221">
                    <a:tc>
                      <a:txBody>
                        <a:bodyPr/>
                        <a:lstStyle/>
                        <a:p>
                          <a:r>
                            <a:rPr lang="en-US" dirty="0"/>
                            <a:t>CR_2</a:t>
                          </a:r>
                        </a:p>
                      </a:txBody>
                      <a:tcPr/>
                    </a:tc>
                    <a:tc>
                      <a:txBody>
                        <a:bodyPr/>
                        <a:lstStyle/>
                        <a:p>
                          <a:r>
                            <a:rPr lang="en-US" dirty="0"/>
                            <a:t>CR_3</a:t>
                          </a:r>
                        </a:p>
                      </a:txBody>
                      <a:tcPr/>
                    </a:tc>
                    <a:tc>
                      <a:txBody>
                        <a:bodyPr/>
                        <a:lstStyle/>
                        <a:p>
                          <a:r>
                            <a:rPr lang="en-US" dirty="0"/>
                            <a:t>CR_4</a:t>
                          </a:r>
                        </a:p>
                      </a:txBody>
                      <a:tcPr/>
                    </a:tc>
                    <a:tc>
                      <a:txBody>
                        <a:bodyPr/>
                        <a:lstStyle/>
                        <a:p>
                          <a:r>
                            <a:rPr lang="en-US" dirty="0"/>
                            <a:t>CR_5</a:t>
                          </a:r>
                        </a:p>
                      </a:txBody>
                      <a:tcPr/>
                    </a:tc>
                    <a:tc>
                      <a:txBody>
                        <a:bodyPr/>
                        <a:lstStyle/>
                        <a:p>
                          <a:r>
                            <a:rPr lang="en-US" dirty="0"/>
                            <a:t>CR_6</a:t>
                          </a:r>
                        </a:p>
                      </a:txBody>
                      <a:tcPr/>
                    </a:tc>
                    <a:extLst>
                      <a:ext uri="{0D108BD9-81ED-4DB2-BD59-A6C34878D82A}">
                        <a16:rowId xmlns:a16="http://schemas.microsoft.com/office/drawing/2014/main" val="2201714637"/>
                      </a:ext>
                    </a:extLst>
                  </a:tr>
                  <a:tr h="726631">
                    <a:tc>
                      <a:txBody>
                        <a:bodyPr/>
                        <a:lstStyle/>
                        <a:p>
                          <a:endParaRPr lang="it-IT"/>
                        </a:p>
                      </a:txBody>
                      <a:tcPr>
                        <a:blipFill>
                          <a:blip r:embed="rId3"/>
                          <a:stretch>
                            <a:fillRect l="-1515" t="-58621" r="-403030" b="-1724"/>
                          </a:stretch>
                        </a:blipFill>
                      </a:tcPr>
                    </a:tc>
                    <a:tc>
                      <a:txBody>
                        <a:bodyPr/>
                        <a:lstStyle/>
                        <a:p>
                          <a:endParaRPr lang="it-IT"/>
                        </a:p>
                      </a:txBody>
                      <a:tcPr>
                        <a:blipFill>
                          <a:blip r:embed="rId3"/>
                          <a:stretch>
                            <a:fillRect l="-101515" t="-58621" r="-303030" b="-1724"/>
                          </a:stretch>
                        </a:blipFill>
                      </a:tcPr>
                    </a:tc>
                    <a:tc>
                      <a:txBody>
                        <a:bodyPr/>
                        <a:lstStyle/>
                        <a:p>
                          <a:endParaRPr lang="it-IT"/>
                        </a:p>
                      </a:txBody>
                      <a:tcPr>
                        <a:blipFill>
                          <a:blip r:embed="rId3"/>
                          <a:stretch>
                            <a:fillRect l="-204615" t="-58621" r="-207692" b="-1724"/>
                          </a:stretch>
                        </a:blipFill>
                      </a:tcPr>
                    </a:tc>
                    <a:tc>
                      <a:txBody>
                        <a:bodyPr/>
                        <a:lstStyle/>
                        <a:p>
                          <a:endParaRPr lang="it-IT"/>
                        </a:p>
                      </a:txBody>
                      <a:tcPr>
                        <a:blipFill>
                          <a:blip r:embed="rId3"/>
                          <a:stretch>
                            <a:fillRect l="-300000" t="-58621" r="-104545" b="-1724"/>
                          </a:stretch>
                        </a:blipFill>
                      </a:tcPr>
                    </a:tc>
                    <a:tc>
                      <a:txBody>
                        <a:bodyPr/>
                        <a:lstStyle/>
                        <a:p>
                          <a:endParaRPr lang="it-IT"/>
                        </a:p>
                      </a:txBody>
                      <a:tcPr>
                        <a:blipFill>
                          <a:blip r:embed="rId3"/>
                          <a:stretch>
                            <a:fillRect l="-400000" t="-58621" r="-4545" b="-1724"/>
                          </a:stretch>
                        </a:blipFill>
                      </a:tcPr>
                    </a:tc>
                    <a:extLst>
                      <a:ext uri="{0D108BD9-81ED-4DB2-BD59-A6C34878D82A}">
                        <a16:rowId xmlns:a16="http://schemas.microsoft.com/office/drawing/2014/main" val="33887361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 name="Tabella 3">
                <a:extLst>
                  <a:ext uri="{FF2B5EF4-FFF2-40B4-BE49-F238E27FC236}">
                    <a16:creationId xmlns:a16="http://schemas.microsoft.com/office/drawing/2014/main" id="{59B21ABF-4EAD-AC3E-15C5-AC649B91AA6B}"/>
                  </a:ext>
                </a:extLst>
              </p:cNvPr>
              <p:cNvGraphicFramePr>
                <a:graphicFrameLocks noGrp="1"/>
              </p:cNvGraphicFramePr>
              <p:nvPr>
                <p:extLst>
                  <p:ext uri="{D42A27DB-BD31-4B8C-83A1-F6EECF244321}">
                    <p14:modId xmlns:p14="http://schemas.microsoft.com/office/powerpoint/2010/main" val="2024706062"/>
                  </p:ext>
                </p:extLst>
              </p:nvPr>
            </p:nvGraphicFramePr>
            <p:xfrm>
              <a:off x="598707" y="4233286"/>
              <a:ext cx="6226630" cy="1111403"/>
            </p:xfrm>
            <a:graphic>
              <a:graphicData uri="http://schemas.openxmlformats.org/drawingml/2006/table">
                <a:tbl>
                  <a:tblPr firstRow="1" bandRow="1">
                    <a:tableStyleId>{5C22544A-7EE6-4342-B048-85BDC9FD1C3A}</a:tableStyleId>
                  </a:tblPr>
                  <a:tblGrid>
                    <a:gridCol w="1245326">
                      <a:extLst>
                        <a:ext uri="{9D8B030D-6E8A-4147-A177-3AD203B41FA5}">
                          <a16:colId xmlns:a16="http://schemas.microsoft.com/office/drawing/2014/main" val="1108297591"/>
                        </a:ext>
                      </a:extLst>
                    </a:gridCol>
                    <a:gridCol w="1245326">
                      <a:extLst>
                        <a:ext uri="{9D8B030D-6E8A-4147-A177-3AD203B41FA5}">
                          <a16:colId xmlns:a16="http://schemas.microsoft.com/office/drawing/2014/main" val="4261883212"/>
                        </a:ext>
                      </a:extLst>
                    </a:gridCol>
                    <a:gridCol w="1245326">
                      <a:extLst>
                        <a:ext uri="{9D8B030D-6E8A-4147-A177-3AD203B41FA5}">
                          <a16:colId xmlns:a16="http://schemas.microsoft.com/office/drawing/2014/main" val="3415778584"/>
                        </a:ext>
                      </a:extLst>
                    </a:gridCol>
                    <a:gridCol w="1245326">
                      <a:extLst>
                        <a:ext uri="{9D8B030D-6E8A-4147-A177-3AD203B41FA5}">
                          <a16:colId xmlns:a16="http://schemas.microsoft.com/office/drawing/2014/main" val="3050181368"/>
                        </a:ext>
                      </a:extLst>
                    </a:gridCol>
                    <a:gridCol w="1245326">
                      <a:extLst>
                        <a:ext uri="{9D8B030D-6E8A-4147-A177-3AD203B41FA5}">
                          <a16:colId xmlns:a16="http://schemas.microsoft.com/office/drawing/2014/main" val="2213812862"/>
                        </a:ext>
                      </a:extLst>
                    </a:gridCol>
                  </a:tblGrid>
                  <a:tr h="334527">
                    <a:tc>
                      <a:txBody>
                        <a:bodyPr/>
                        <a:lstStyle/>
                        <a:p>
                          <a:r>
                            <a:rPr lang="en-US" dirty="0"/>
                            <a:t>CR_2</a:t>
                          </a:r>
                        </a:p>
                      </a:txBody>
                      <a:tcPr/>
                    </a:tc>
                    <a:tc>
                      <a:txBody>
                        <a:bodyPr/>
                        <a:lstStyle/>
                        <a:p>
                          <a:r>
                            <a:rPr lang="en-US" dirty="0"/>
                            <a:t>CR_3</a:t>
                          </a:r>
                        </a:p>
                      </a:txBody>
                      <a:tcPr/>
                    </a:tc>
                    <a:tc>
                      <a:txBody>
                        <a:bodyPr/>
                        <a:lstStyle/>
                        <a:p>
                          <a:r>
                            <a:rPr lang="en-US" dirty="0"/>
                            <a:t>CR_4</a:t>
                          </a:r>
                        </a:p>
                      </a:txBody>
                      <a:tcPr/>
                    </a:tc>
                    <a:tc>
                      <a:txBody>
                        <a:bodyPr/>
                        <a:lstStyle/>
                        <a:p>
                          <a:r>
                            <a:rPr lang="en-US" dirty="0"/>
                            <a:t>CR_5</a:t>
                          </a:r>
                        </a:p>
                      </a:txBody>
                      <a:tcPr/>
                    </a:tc>
                    <a:tc>
                      <a:txBody>
                        <a:bodyPr/>
                        <a:lstStyle/>
                        <a:p>
                          <a:r>
                            <a:rPr lang="en-US" dirty="0"/>
                            <a:t>CR_6</a:t>
                          </a:r>
                        </a:p>
                      </a:txBody>
                      <a:tcPr/>
                    </a:tc>
                    <a:extLst>
                      <a:ext uri="{0D108BD9-81ED-4DB2-BD59-A6C34878D82A}">
                        <a16:rowId xmlns:a16="http://schemas.microsoft.com/office/drawing/2014/main" val="2201714637"/>
                      </a:ext>
                    </a:extLst>
                  </a:tr>
                  <a:tr h="745643">
                    <a:tc>
                      <a:txBody>
                        <a:bodyPr/>
                        <a:lstStyle/>
                        <a:p>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5.6334 × </m:t>
                                </m:r>
                                <m:sSup>
                                  <m:sSupPr>
                                    <m:ctrlPr>
                                      <a:rPr lang="it-IT" sz="1400" b="0" i="1" smtClean="0">
                                        <a:latin typeface="Cambria Math" panose="02040503050406030204" pitchFamily="18" charset="0"/>
                                      </a:rPr>
                                    </m:ctrlPr>
                                  </m:sSupPr>
                                  <m:e>
                                    <m:r>
                                      <a:rPr lang="it-IT" sz="1400" b="0" i="1" smtClean="0">
                                        <a:latin typeface="Cambria Math" panose="02040503050406030204" pitchFamily="18" charset="0"/>
                                      </a:rPr>
                                      <m:t>10</m:t>
                                    </m:r>
                                  </m:e>
                                  <m:sup>
                                    <m:r>
                                      <a:rPr lang="it-IT" sz="1400" b="0" i="1" smtClean="0">
                                        <a:latin typeface="Cambria Math" panose="02040503050406030204" pitchFamily="18" charset="0"/>
                                      </a:rPr>
                                      <m:t>5</m:t>
                                    </m:r>
                                  </m:sup>
                                </m:sSup>
                                <m:r>
                                  <a:rPr lang="it-IT" sz="1400" b="0" i="1" smtClean="0">
                                    <a:latin typeface="Cambria Math" panose="02040503050406030204" pitchFamily="18" charset="0"/>
                                  </a:rPr>
                                  <m:t>(99%)</m:t>
                                </m:r>
                              </m:oMath>
                            </m:oMathPara>
                          </a14:m>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1.9275 × </m:t>
                                </m:r>
                                <m:sSup>
                                  <m:sSupPr>
                                    <m:ctrlPr>
                                      <a:rPr lang="it-IT" sz="1400" b="0" i="1" smtClean="0">
                                        <a:latin typeface="Cambria Math" panose="02040503050406030204" pitchFamily="18" charset="0"/>
                                      </a:rPr>
                                    </m:ctrlPr>
                                  </m:sSupPr>
                                  <m:e>
                                    <m:r>
                                      <a:rPr lang="it-IT" sz="1400" b="0" i="1" smtClean="0">
                                        <a:latin typeface="Cambria Math" panose="02040503050406030204" pitchFamily="18" charset="0"/>
                                      </a:rPr>
                                      <m:t>10</m:t>
                                    </m:r>
                                  </m:e>
                                  <m:sup>
                                    <m:r>
                                      <a:rPr lang="it-IT" sz="1400" b="0" i="1" smtClean="0">
                                        <a:latin typeface="Cambria Math" panose="02040503050406030204" pitchFamily="18" charset="0"/>
                                      </a:rPr>
                                      <m:t>5</m:t>
                                    </m:r>
                                  </m:sup>
                                </m:sSup>
                                <m:r>
                                  <a:rPr lang="it-IT" sz="1400" b="0" i="1" smtClean="0">
                                    <a:latin typeface="Cambria Math" panose="02040503050406030204" pitchFamily="18" charset="0"/>
                                  </a:rPr>
                                  <m:t>(98%)</m:t>
                                </m:r>
                              </m:oMath>
                            </m:oMathPara>
                          </a14:m>
                          <a:endParaRPr lang="en-US" sz="1400" dirty="0"/>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1.0293 × </m:t>
                                </m:r>
                                <m:sSup>
                                  <m:sSupPr>
                                    <m:ctrlPr>
                                      <a:rPr lang="it-IT" sz="1400" b="0" i="1" smtClean="0">
                                        <a:latin typeface="Cambria Math" panose="02040503050406030204" pitchFamily="18" charset="0"/>
                                      </a:rPr>
                                    </m:ctrlPr>
                                  </m:sSupPr>
                                  <m:e>
                                    <m:r>
                                      <a:rPr lang="it-IT" sz="1400" b="0" i="1" smtClean="0">
                                        <a:latin typeface="Cambria Math" panose="02040503050406030204" pitchFamily="18" charset="0"/>
                                      </a:rPr>
                                      <m:t>10</m:t>
                                    </m:r>
                                  </m:e>
                                  <m:sup>
                                    <m:r>
                                      <a:rPr lang="it-IT" sz="1400" b="0" i="1" smtClean="0">
                                        <a:latin typeface="Cambria Math" panose="02040503050406030204" pitchFamily="18" charset="0"/>
                                      </a:rPr>
                                      <m:t>5</m:t>
                                    </m:r>
                                  </m:sup>
                                </m:sSup>
                                <m:r>
                                  <a:rPr lang="it-IT" sz="1400" b="0" i="1" smtClean="0">
                                    <a:latin typeface="Cambria Math" panose="02040503050406030204" pitchFamily="18" charset="0"/>
                                  </a:rPr>
                                  <m:t>(96%)</m:t>
                                </m:r>
                              </m:oMath>
                            </m:oMathPara>
                          </a14:m>
                          <a:endParaRPr lang="en-US" sz="1400" dirty="0"/>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2.8135 × </m:t>
                                </m:r>
                                <m:sSup>
                                  <m:sSupPr>
                                    <m:ctrlPr>
                                      <a:rPr lang="it-IT" sz="1400" b="0" i="1" smtClean="0">
                                        <a:latin typeface="Cambria Math" panose="02040503050406030204" pitchFamily="18" charset="0"/>
                                      </a:rPr>
                                    </m:ctrlPr>
                                  </m:sSupPr>
                                  <m:e>
                                    <m:r>
                                      <a:rPr lang="it-IT" sz="1400" b="0" i="1" smtClean="0">
                                        <a:latin typeface="Cambria Math" panose="02040503050406030204" pitchFamily="18" charset="0"/>
                                      </a:rPr>
                                      <m:t>10</m:t>
                                    </m:r>
                                  </m:e>
                                  <m:sup>
                                    <m:r>
                                      <a:rPr lang="it-IT" sz="1400" b="0" i="1" smtClean="0">
                                        <a:latin typeface="Cambria Math" panose="02040503050406030204" pitchFamily="18" charset="0"/>
                                      </a:rPr>
                                      <m:t>4</m:t>
                                    </m:r>
                                  </m:sup>
                                </m:sSup>
                                <m:r>
                                  <a:rPr lang="it-IT" sz="1400" b="0" i="1" smtClean="0">
                                    <a:latin typeface="Cambria Math" panose="02040503050406030204" pitchFamily="18" charset="0"/>
                                  </a:rPr>
                                  <m:t>(88%)</m:t>
                                </m:r>
                              </m:oMath>
                            </m:oMathPara>
                          </a14:m>
                          <a:endParaRPr lang="en-US" sz="1400" dirty="0"/>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3.675 × </m:t>
                                </m:r>
                                <m:sSup>
                                  <m:sSupPr>
                                    <m:ctrlPr>
                                      <a:rPr lang="it-IT" sz="1400" b="0" i="1" smtClean="0">
                                        <a:latin typeface="Cambria Math" panose="02040503050406030204" pitchFamily="18" charset="0"/>
                                      </a:rPr>
                                    </m:ctrlPr>
                                  </m:sSupPr>
                                  <m:e>
                                    <m:r>
                                      <a:rPr lang="it-IT" sz="1400" b="0" i="1" smtClean="0">
                                        <a:latin typeface="Cambria Math" panose="02040503050406030204" pitchFamily="18" charset="0"/>
                                      </a:rPr>
                                      <m:t>10</m:t>
                                    </m:r>
                                  </m:e>
                                  <m:sup>
                                    <m:r>
                                      <a:rPr lang="it-IT" sz="1400" b="0" i="1" smtClean="0">
                                        <a:latin typeface="Cambria Math" panose="02040503050406030204" pitchFamily="18" charset="0"/>
                                      </a:rPr>
                                      <m:t>3</m:t>
                                    </m:r>
                                  </m:sup>
                                </m:sSup>
                                <m:r>
                                  <a:rPr lang="it-IT" sz="1400" b="0" i="1" smtClean="0">
                                    <a:latin typeface="Cambria Math" panose="02040503050406030204" pitchFamily="18" charset="0"/>
                                  </a:rPr>
                                  <m:t>(55%)</m:t>
                                </m:r>
                              </m:oMath>
                            </m:oMathPara>
                          </a14:m>
                          <a:endParaRPr lang="en-US" sz="1400" dirty="0"/>
                        </a:p>
                        <a:p>
                          <a:endParaRPr lang="en-US" sz="1400" dirty="0"/>
                        </a:p>
                      </a:txBody>
                      <a:tcPr/>
                    </a:tc>
                    <a:extLst>
                      <a:ext uri="{0D108BD9-81ED-4DB2-BD59-A6C34878D82A}">
                        <a16:rowId xmlns:a16="http://schemas.microsoft.com/office/drawing/2014/main" val="3388736109"/>
                      </a:ext>
                    </a:extLst>
                  </a:tr>
                </a:tbl>
              </a:graphicData>
            </a:graphic>
          </p:graphicFrame>
        </mc:Choice>
        <mc:Fallback xmlns="">
          <p:graphicFrame>
            <p:nvGraphicFramePr>
              <p:cNvPr id="4" name="Tabella 3">
                <a:extLst>
                  <a:ext uri="{FF2B5EF4-FFF2-40B4-BE49-F238E27FC236}">
                    <a16:creationId xmlns:a16="http://schemas.microsoft.com/office/drawing/2014/main" id="{59B21ABF-4EAD-AC3E-15C5-AC649B91AA6B}"/>
                  </a:ext>
                </a:extLst>
              </p:cNvPr>
              <p:cNvGraphicFramePr>
                <a:graphicFrameLocks noGrp="1"/>
              </p:cNvGraphicFramePr>
              <p:nvPr>
                <p:extLst>
                  <p:ext uri="{D42A27DB-BD31-4B8C-83A1-F6EECF244321}">
                    <p14:modId xmlns:p14="http://schemas.microsoft.com/office/powerpoint/2010/main" val="2024706062"/>
                  </p:ext>
                </p:extLst>
              </p:nvPr>
            </p:nvGraphicFramePr>
            <p:xfrm>
              <a:off x="598707" y="4233286"/>
              <a:ext cx="6226630" cy="1111403"/>
            </p:xfrm>
            <a:graphic>
              <a:graphicData uri="http://schemas.openxmlformats.org/drawingml/2006/table">
                <a:tbl>
                  <a:tblPr firstRow="1" bandRow="1">
                    <a:tableStyleId>{5C22544A-7EE6-4342-B048-85BDC9FD1C3A}</a:tableStyleId>
                  </a:tblPr>
                  <a:tblGrid>
                    <a:gridCol w="1245326">
                      <a:extLst>
                        <a:ext uri="{9D8B030D-6E8A-4147-A177-3AD203B41FA5}">
                          <a16:colId xmlns:a16="http://schemas.microsoft.com/office/drawing/2014/main" val="1108297591"/>
                        </a:ext>
                      </a:extLst>
                    </a:gridCol>
                    <a:gridCol w="1245326">
                      <a:extLst>
                        <a:ext uri="{9D8B030D-6E8A-4147-A177-3AD203B41FA5}">
                          <a16:colId xmlns:a16="http://schemas.microsoft.com/office/drawing/2014/main" val="4261883212"/>
                        </a:ext>
                      </a:extLst>
                    </a:gridCol>
                    <a:gridCol w="1245326">
                      <a:extLst>
                        <a:ext uri="{9D8B030D-6E8A-4147-A177-3AD203B41FA5}">
                          <a16:colId xmlns:a16="http://schemas.microsoft.com/office/drawing/2014/main" val="3415778584"/>
                        </a:ext>
                      </a:extLst>
                    </a:gridCol>
                    <a:gridCol w="1245326">
                      <a:extLst>
                        <a:ext uri="{9D8B030D-6E8A-4147-A177-3AD203B41FA5}">
                          <a16:colId xmlns:a16="http://schemas.microsoft.com/office/drawing/2014/main" val="3050181368"/>
                        </a:ext>
                      </a:extLst>
                    </a:gridCol>
                    <a:gridCol w="1245326">
                      <a:extLst>
                        <a:ext uri="{9D8B030D-6E8A-4147-A177-3AD203B41FA5}">
                          <a16:colId xmlns:a16="http://schemas.microsoft.com/office/drawing/2014/main" val="2213812862"/>
                        </a:ext>
                      </a:extLst>
                    </a:gridCol>
                  </a:tblGrid>
                  <a:tr h="365760">
                    <a:tc>
                      <a:txBody>
                        <a:bodyPr/>
                        <a:lstStyle/>
                        <a:p>
                          <a:r>
                            <a:rPr lang="en-US" dirty="0"/>
                            <a:t>CR_2</a:t>
                          </a:r>
                        </a:p>
                      </a:txBody>
                      <a:tcPr/>
                    </a:tc>
                    <a:tc>
                      <a:txBody>
                        <a:bodyPr/>
                        <a:lstStyle/>
                        <a:p>
                          <a:r>
                            <a:rPr lang="en-US" dirty="0"/>
                            <a:t>CR_3</a:t>
                          </a:r>
                        </a:p>
                      </a:txBody>
                      <a:tcPr/>
                    </a:tc>
                    <a:tc>
                      <a:txBody>
                        <a:bodyPr/>
                        <a:lstStyle/>
                        <a:p>
                          <a:r>
                            <a:rPr lang="en-US" dirty="0"/>
                            <a:t>CR_4</a:t>
                          </a:r>
                        </a:p>
                      </a:txBody>
                      <a:tcPr/>
                    </a:tc>
                    <a:tc>
                      <a:txBody>
                        <a:bodyPr/>
                        <a:lstStyle/>
                        <a:p>
                          <a:r>
                            <a:rPr lang="en-US" dirty="0"/>
                            <a:t>CR_5</a:t>
                          </a:r>
                        </a:p>
                      </a:txBody>
                      <a:tcPr/>
                    </a:tc>
                    <a:tc>
                      <a:txBody>
                        <a:bodyPr/>
                        <a:lstStyle/>
                        <a:p>
                          <a:r>
                            <a:rPr lang="en-US" dirty="0"/>
                            <a:t>CR_6</a:t>
                          </a:r>
                        </a:p>
                      </a:txBody>
                      <a:tcPr/>
                    </a:tc>
                    <a:extLst>
                      <a:ext uri="{0D108BD9-81ED-4DB2-BD59-A6C34878D82A}">
                        <a16:rowId xmlns:a16="http://schemas.microsoft.com/office/drawing/2014/main" val="2201714637"/>
                      </a:ext>
                    </a:extLst>
                  </a:tr>
                  <a:tr h="745643">
                    <a:tc>
                      <a:txBody>
                        <a:bodyPr/>
                        <a:lstStyle/>
                        <a:p>
                          <a:endParaRPr lang="it-IT"/>
                        </a:p>
                      </a:txBody>
                      <a:tcPr>
                        <a:blipFill>
                          <a:blip r:embed="rId4"/>
                          <a:stretch>
                            <a:fillRect l="-1020" t="-52542" r="-403061" b="-1695"/>
                          </a:stretch>
                        </a:blipFill>
                      </a:tcPr>
                    </a:tc>
                    <a:tc>
                      <a:txBody>
                        <a:bodyPr/>
                        <a:lstStyle/>
                        <a:p>
                          <a:endParaRPr lang="it-IT"/>
                        </a:p>
                      </a:txBody>
                      <a:tcPr>
                        <a:blipFill>
                          <a:blip r:embed="rId4"/>
                          <a:stretch>
                            <a:fillRect l="-101020" t="-52542" r="-303061" b="-1695"/>
                          </a:stretch>
                        </a:blipFill>
                      </a:tcPr>
                    </a:tc>
                    <a:tc>
                      <a:txBody>
                        <a:bodyPr/>
                        <a:lstStyle/>
                        <a:p>
                          <a:endParaRPr lang="it-IT"/>
                        </a:p>
                      </a:txBody>
                      <a:tcPr>
                        <a:blipFill>
                          <a:blip r:embed="rId4"/>
                          <a:stretch>
                            <a:fillRect l="-198990" t="-52542" r="-200000" b="-1695"/>
                          </a:stretch>
                        </a:blipFill>
                      </a:tcPr>
                    </a:tc>
                    <a:tc>
                      <a:txBody>
                        <a:bodyPr/>
                        <a:lstStyle/>
                        <a:p>
                          <a:endParaRPr lang="it-IT"/>
                        </a:p>
                      </a:txBody>
                      <a:tcPr>
                        <a:blipFill>
                          <a:blip r:embed="rId4"/>
                          <a:stretch>
                            <a:fillRect l="-302041" t="-52542" r="-102041" b="-1695"/>
                          </a:stretch>
                        </a:blipFill>
                      </a:tcPr>
                    </a:tc>
                    <a:tc>
                      <a:txBody>
                        <a:bodyPr/>
                        <a:lstStyle/>
                        <a:p>
                          <a:endParaRPr lang="it-IT"/>
                        </a:p>
                      </a:txBody>
                      <a:tcPr>
                        <a:blipFill>
                          <a:blip r:embed="rId4"/>
                          <a:stretch>
                            <a:fillRect l="-402041" t="-52542" r="-2041" b="-1695"/>
                          </a:stretch>
                        </a:blipFill>
                      </a:tcPr>
                    </a:tc>
                    <a:extLst>
                      <a:ext uri="{0D108BD9-81ED-4DB2-BD59-A6C34878D82A}">
                        <a16:rowId xmlns:a16="http://schemas.microsoft.com/office/drawing/2014/main" val="3388736109"/>
                      </a:ext>
                    </a:extLst>
                  </a:tr>
                </a:tbl>
              </a:graphicData>
            </a:graphic>
          </p:graphicFrame>
        </mc:Fallback>
      </mc:AlternateContent>
      <p:cxnSp>
        <p:nvCxnSpPr>
          <p:cNvPr id="6" name="Connettore 2 5">
            <a:extLst>
              <a:ext uri="{FF2B5EF4-FFF2-40B4-BE49-F238E27FC236}">
                <a16:creationId xmlns:a16="http://schemas.microsoft.com/office/drawing/2014/main" id="{E45375C4-DF83-9063-ADC0-8CBB37584A33}"/>
              </a:ext>
            </a:extLst>
          </p:cNvPr>
          <p:cNvCxnSpPr/>
          <p:nvPr/>
        </p:nvCxnSpPr>
        <p:spPr>
          <a:xfrm>
            <a:off x="2696096" y="3326754"/>
            <a:ext cx="0" cy="1141787"/>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F966E803-9A76-0639-7FAE-AF2BB3AE956A}"/>
                  </a:ext>
                </a:extLst>
              </p:cNvPr>
              <p:cNvSpPr txBox="1"/>
              <p:nvPr/>
            </p:nvSpPr>
            <p:spPr>
              <a:xfrm>
                <a:off x="27210" y="2496891"/>
                <a:ext cx="544286"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a:rPr lang="it-IT" b="0" i="1" smtClean="0">
                                  <a:latin typeface="Cambria Math" panose="02040503050406030204" pitchFamily="18" charset="0"/>
                                </a:rPr>
                                <m:t>𝑎𝑙𝑙</m:t>
                              </m:r>
                            </m:sub>
                          </m:sSub>
                        </m:num>
                        <m:den>
                          <m:r>
                            <a:rPr lang="it-IT" b="0" i="1" smtClean="0">
                              <a:latin typeface="Cambria Math" panose="02040503050406030204" pitchFamily="18" charset="0"/>
                            </a:rPr>
                            <m:t>𝑐</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𝑚</m:t>
                              </m:r>
                            </m:e>
                            <m:sup>
                              <m:r>
                                <a:rPr lang="it-IT" b="0" i="1" smtClean="0">
                                  <a:latin typeface="Cambria Math" panose="02040503050406030204" pitchFamily="18" charset="0"/>
                                </a:rPr>
                                <m:t>2</m:t>
                              </m:r>
                            </m:sup>
                          </m:sSup>
                        </m:den>
                      </m:f>
                    </m:oMath>
                  </m:oMathPara>
                </a14:m>
                <a:endParaRPr lang="en-US" dirty="0"/>
              </a:p>
            </p:txBody>
          </p:sp>
        </mc:Choice>
        <mc:Fallback xmlns="">
          <p:sp>
            <p:nvSpPr>
              <p:cNvPr id="10" name="CasellaDiTesto 9">
                <a:extLst>
                  <a:ext uri="{FF2B5EF4-FFF2-40B4-BE49-F238E27FC236}">
                    <a16:creationId xmlns:a16="http://schemas.microsoft.com/office/drawing/2014/main" id="{F966E803-9A76-0639-7FAE-AF2BB3AE956A}"/>
                  </a:ext>
                </a:extLst>
              </p:cNvPr>
              <p:cNvSpPr txBox="1">
                <a:spLocks noRot="1" noChangeAspect="1" noMove="1" noResize="1" noEditPoints="1" noAdjustHandles="1" noChangeArrowheads="1" noChangeShapeType="1" noTextEdit="1"/>
              </p:cNvSpPr>
              <p:nvPr/>
            </p:nvSpPr>
            <p:spPr>
              <a:xfrm>
                <a:off x="27210" y="2496891"/>
                <a:ext cx="544286" cy="61093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02BB453E-BE92-C71A-5ABC-4A8DBE6DBD24}"/>
                  </a:ext>
                </a:extLst>
              </p:cNvPr>
              <p:cNvSpPr txBox="1"/>
              <p:nvPr/>
            </p:nvSpPr>
            <p:spPr>
              <a:xfrm>
                <a:off x="0" y="4312964"/>
                <a:ext cx="598707"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𝑁</m:t>
                              </m:r>
                            </m:e>
                            <m:sub>
                              <m:r>
                                <a:rPr lang="it-IT" b="0" i="1" smtClean="0">
                                  <a:latin typeface="Cambria Math" panose="02040503050406030204" pitchFamily="18" charset="0"/>
                                </a:rPr>
                                <m:t>𝛼</m:t>
                              </m:r>
                            </m:sub>
                          </m:sSub>
                        </m:num>
                        <m:den>
                          <m:r>
                            <a:rPr lang="it-IT" b="0" i="1" smtClean="0">
                              <a:latin typeface="Cambria Math" panose="02040503050406030204" pitchFamily="18" charset="0"/>
                            </a:rPr>
                            <m:t>𝑐</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𝑚</m:t>
                              </m:r>
                            </m:e>
                            <m:sup>
                              <m:r>
                                <a:rPr lang="it-IT" b="0" i="1" smtClean="0">
                                  <a:latin typeface="Cambria Math" panose="02040503050406030204" pitchFamily="18" charset="0"/>
                                </a:rPr>
                                <m:t>2</m:t>
                              </m:r>
                            </m:sup>
                          </m:sSup>
                        </m:den>
                      </m:f>
                      <m:r>
                        <a:rPr lang="it-IT" b="0" i="1" smtClean="0">
                          <a:latin typeface="Cambria Math" panose="02040503050406030204" pitchFamily="18" charset="0"/>
                        </a:rPr>
                        <m:t> </m:t>
                      </m:r>
                    </m:oMath>
                  </m:oMathPara>
                </a14:m>
                <a:endParaRPr lang="en-US" dirty="0"/>
              </a:p>
            </p:txBody>
          </p:sp>
        </mc:Choice>
        <mc:Fallback xmlns="">
          <p:sp>
            <p:nvSpPr>
              <p:cNvPr id="12" name="CasellaDiTesto 11">
                <a:extLst>
                  <a:ext uri="{FF2B5EF4-FFF2-40B4-BE49-F238E27FC236}">
                    <a16:creationId xmlns:a16="http://schemas.microsoft.com/office/drawing/2014/main" id="{02BB453E-BE92-C71A-5ABC-4A8DBE6DBD24}"/>
                  </a:ext>
                </a:extLst>
              </p:cNvPr>
              <p:cNvSpPr txBox="1">
                <a:spLocks noRot="1" noChangeAspect="1" noMove="1" noResize="1" noEditPoints="1" noAdjustHandles="1" noChangeArrowheads="1" noChangeShapeType="1" noTextEdit="1"/>
              </p:cNvSpPr>
              <p:nvPr/>
            </p:nvSpPr>
            <p:spPr>
              <a:xfrm>
                <a:off x="0" y="4312964"/>
                <a:ext cx="598707" cy="610936"/>
              </a:xfrm>
              <a:prstGeom prst="rect">
                <a:avLst/>
              </a:prstGeom>
              <a:blipFill>
                <a:blip r:embed="rId6"/>
                <a:stretch>
                  <a:fillRect r="-12500"/>
                </a:stretch>
              </a:blipFill>
            </p:spPr>
            <p:txBody>
              <a:bodyPr/>
              <a:lstStyle/>
              <a:p>
                <a:r>
                  <a:rPr lang="en-US">
                    <a:noFill/>
                  </a:rPr>
                  <a:t> </a:t>
                </a:r>
              </a:p>
            </p:txBody>
          </p:sp>
        </mc:Fallback>
      </mc:AlternateContent>
      <p:pic>
        <p:nvPicPr>
          <p:cNvPr id="14" name="Immagine 13" descr="Immagine che contiene testo, schermata, diagramma, Diagramma&#10;&#10;Il contenuto generato dall'IA potrebbe non essere corretto.">
            <a:extLst>
              <a:ext uri="{FF2B5EF4-FFF2-40B4-BE49-F238E27FC236}">
                <a16:creationId xmlns:a16="http://schemas.microsoft.com/office/drawing/2014/main" id="{F905A4D8-5259-8470-A9F8-C49A83453E1A}"/>
              </a:ext>
            </a:extLst>
          </p:cNvPr>
          <p:cNvPicPr>
            <a:picLocks noChangeAspect="1"/>
          </p:cNvPicPr>
          <p:nvPr/>
        </p:nvPicPr>
        <p:blipFill>
          <a:blip r:embed="rId7"/>
          <a:srcRect l="2241" t="1794" r="1120" b="2296"/>
          <a:stretch/>
        </p:blipFill>
        <p:spPr>
          <a:xfrm>
            <a:off x="7532914" y="685511"/>
            <a:ext cx="4174780" cy="2589573"/>
          </a:xfrm>
          <a:prstGeom prst="rect">
            <a:avLst/>
          </a:prstGeom>
        </p:spPr>
      </p:pic>
      <p:pic>
        <p:nvPicPr>
          <p:cNvPr id="16" name="Immagine 15" descr="Immagine che contiene testo, schermata, linea, diagramma&#10;&#10;Il contenuto generato dall'IA potrebbe non essere corretto.">
            <a:extLst>
              <a:ext uri="{FF2B5EF4-FFF2-40B4-BE49-F238E27FC236}">
                <a16:creationId xmlns:a16="http://schemas.microsoft.com/office/drawing/2014/main" id="{4762850E-FECB-B3DE-8265-D0B54D3D1B32}"/>
              </a:ext>
            </a:extLst>
          </p:cNvPr>
          <p:cNvPicPr>
            <a:picLocks noChangeAspect="1"/>
          </p:cNvPicPr>
          <p:nvPr/>
        </p:nvPicPr>
        <p:blipFill>
          <a:blip r:embed="rId8"/>
          <a:srcRect l="2063" t="1111" r="1587" b="2381"/>
          <a:stretch/>
        </p:blipFill>
        <p:spPr>
          <a:xfrm>
            <a:off x="7913301" y="3326754"/>
            <a:ext cx="3414005" cy="3419630"/>
          </a:xfrm>
          <a:prstGeom prst="rect">
            <a:avLst/>
          </a:prstGeom>
        </p:spPr>
      </p:pic>
    </p:spTree>
    <p:extLst>
      <p:ext uri="{BB962C8B-B14F-4D97-AF65-F5344CB8AC3E}">
        <p14:creationId xmlns:p14="http://schemas.microsoft.com/office/powerpoint/2010/main" val="1780413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3DA04-9BF4-A3BB-4778-789DACB0028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C931E818-D733-374B-A5F0-9FF7277462E8}"/>
                  </a:ext>
                </a:extLst>
              </p:cNvPr>
              <p:cNvSpPr txBox="1"/>
              <p:nvPr/>
            </p:nvSpPr>
            <p:spPr>
              <a:xfrm>
                <a:off x="358345" y="321274"/>
                <a:ext cx="9003370" cy="523220"/>
              </a:xfrm>
              <a:prstGeom prst="rect">
                <a:avLst/>
              </a:prstGeom>
              <a:noFill/>
            </p:spPr>
            <p:txBody>
              <a:bodyPr wrap="square" rtlCol="0">
                <a:spAutoFit/>
              </a:bodyPr>
              <a:lstStyle/>
              <a:p>
                <a:r>
                  <a:rPr lang="en-US" sz="2800" dirty="0"/>
                  <a:t>Monte Carlo simulation: </a:t>
                </a:r>
                <a14:m>
                  <m:oMath xmlns:m="http://schemas.openxmlformats.org/officeDocument/2006/math">
                    <m:r>
                      <a:rPr lang="it-IT" sz="2800" b="0" i="1" smtClean="0">
                        <a:latin typeface="Cambria Math" panose="02040503050406030204" pitchFamily="18" charset="0"/>
                      </a:rPr>
                      <m:t>𝑝</m:t>
                    </m:r>
                    <m:r>
                      <a:rPr lang="it-IT" sz="2800" b="0" i="1" smtClean="0">
                        <a:latin typeface="Cambria Math" panose="02040503050406030204" pitchFamily="18" charset="0"/>
                      </a:rPr>
                      <m:t>11</m:t>
                    </m:r>
                    <m:r>
                      <a:rPr lang="it-IT" sz="2800" b="0" i="1" smtClean="0">
                        <a:latin typeface="Cambria Math" panose="02040503050406030204" pitchFamily="18" charset="0"/>
                      </a:rPr>
                      <m:t>𝐵</m:t>
                    </m:r>
                  </m:oMath>
                </a14:m>
                <a:r>
                  <a:rPr lang="en-US" sz="2800" dirty="0"/>
                  <a:t> emission from thick target</a:t>
                </a:r>
              </a:p>
            </p:txBody>
          </p:sp>
        </mc:Choice>
        <mc:Fallback xmlns="">
          <p:sp>
            <p:nvSpPr>
              <p:cNvPr id="2" name="CasellaDiTesto 1">
                <a:extLst>
                  <a:ext uri="{FF2B5EF4-FFF2-40B4-BE49-F238E27FC236}">
                    <a16:creationId xmlns:a16="http://schemas.microsoft.com/office/drawing/2014/main" id="{C931E818-D733-374B-A5F0-9FF7277462E8}"/>
                  </a:ext>
                </a:extLst>
              </p:cNvPr>
              <p:cNvSpPr txBox="1">
                <a:spLocks noRot="1" noChangeAspect="1" noMove="1" noResize="1" noEditPoints="1" noAdjustHandles="1" noChangeArrowheads="1" noChangeShapeType="1" noTextEdit="1"/>
              </p:cNvSpPr>
              <p:nvPr/>
            </p:nvSpPr>
            <p:spPr>
              <a:xfrm>
                <a:off x="358345" y="321274"/>
                <a:ext cx="9003370" cy="523220"/>
              </a:xfrm>
              <a:prstGeom prst="rect">
                <a:avLst/>
              </a:prstGeom>
              <a:blipFill>
                <a:blip r:embed="rId3"/>
                <a:stretch>
                  <a:fillRect l="-1408" t="-11905" b="-33333"/>
                </a:stretch>
              </a:blipFill>
            </p:spPr>
            <p:txBody>
              <a:bodyPr/>
              <a:lstStyle/>
              <a:p>
                <a:r>
                  <a:rPr lang="en-US">
                    <a:noFill/>
                  </a:rPr>
                  <a:t> </a:t>
                </a:r>
              </a:p>
            </p:txBody>
          </p:sp>
        </mc:Fallback>
      </mc:AlternateContent>
      <p:pic>
        <p:nvPicPr>
          <p:cNvPr id="13316" name="Picture 4">
            <a:extLst>
              <a:ext uri="{FF2B5EF4-FFF2-40B4-BE49-F238E27FC236}">
                <a16:creationId xmlns:a16="http://schemas.microsoft.com/office/drawing/2014/main" id="{BB6248A4-B843-2726-B15D-DFF2A11134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6" t="6250" r="9018"/>
          <a:stretch/>
        </p:blipFill>
        <p:spPr bwMode="auto">
          <a:xfrm>
            <a:off x="9056914" y="2857125"/>
            <a:ext cx="2886514" cy="1966486"/>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descr="Immagine che contiene linea, diagramma, Diagramma, schermata&#10;&#10;Il contenuto generato dall'IA potrebbe non essere corretto.">
            <a:extLst>
              <a:ext uri="{FF2B5EF4-FFF2-40B4-BE49-F238E27FC236}">
                <a16:creationId xmlns:a16="http://schemas.microsoft.com/office/drawing/2014/main" id="{CD92493C-8BC0-AEAC-F22F-42029ABF3D8C}"/>
              </a:ext>
            </a:extLst>
          </p:cNvPr>
          <p:cNvPicPr>
            <a:picLocks noChangeAspect="1"/>
          </p:cNvPicPr>
          <p:nvPr/>
        </p:nvPicPr>
        <p:blipFill>
          <a:blip r:embed="rId5"/>
          <a:stretch>
            <a:fillRect/>
          </a:stretch>
        </p:blipFill>
        <p:spPr>
          <a:xfrm>
            <a:off x="7300156" y="844494"/>
            <a:ext cx="4643272" cy="1800240"/>
          </a:xfrm>
          <a:prstGeom prst="rect">
            <a:avLst/>
          </a:prstGeom>
        </p:spPr>
      </p:pic>
      <p:pic>
        <p:nvPicPr>
          <p:cNvPr id="6" name="Immagine 5" descr="Immagine che contiene Policromia, arte, design&#10;&#10;Il contenuto generato dall'IA potrebbe non essere corretto.">
            <a:extLst>
              <a:ext uri="{FF2B5EF4-FFF2-40B4-BE49-F238E27FC236}">
                <a16:creationId xmlns:a16="http://schemas.microsoft.com/office/drawing/2014/main" id="{1BEBF168-3CA5-6D9D-68FD-993C8B97595F}"/>
              </a:ext>
            </a:extLst>
          </p:cNvPr>
          <p:cNvPicPr>
            <a:picLocks noChangeAspect="1"/>
          </p:cNvPicPr>
          <p:nvPr/>
        </p:nvPicPr>
        <p:blipFill>
          <a:blip r:embed="rId6"/>
          <a:stretch>
            <a:fillRect/>
          </a:stretch>
        </p:blipFill>
        <p:spPr>
          <a:xfrm>
            <a:off x="7300156" y="2857124"/>
            <a:ext cx="1403479" cy="1964871"/>
          </a:xfrm>
          <a:prstGeom prst="rect">
            <a:avLst/>
          </a:prstGeom>
        </p:spPr>
      </p:pic>
      <p:pic>
        <p:nvPicPr>
          <p:cNvPr id="8" name="Immagine 7" descr="Immagine che contiene linea, diagramma, Diagramma, schermata&#10;&#10;Il contenuto generato dall'IA potrebbe non essere corretto.">
            <a:extLst>
              <a:ext uri="{FF2B5EF4-FFF2-40B4-BE49-F238E27FC236}">
                <a16:creationId xmlns:a16="http://schemas.microsoft.com/office/drawing/2014/main" id="{E399EA9D-53DB-1B78-48C3-C818C07C4AB0}"/>
              </a:ext>
            </a:extLst>
          </p:cNvPr>
          <p:cNvPicPr>
            <a:picLocks noChangeAspect="1"/>
          </p:cNvPicPr>
          <p:nvPr/>
        </p:nvPicPr>
        <p:blipFill>
          <a:blip r:embed="rId7"/>
          <a:stretch>
            <a:fillRect/>
          </a:stretch>
        </p:blipFill>
        <p:spPr>
          <a:xfrm>
            <a:off x="7300156" y="4930688"/>
            <a:ext cx="4643272" cy="1861998"/>
          </a:xfrm>
          <a:prstGeom prst="rect">
            <a:avLst/>
          </a:prstGeom>
        </p:spPr>
      </p:pic>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98D786B4-E4BE-FB07-9BCC-C2E5C8983FC6}"/>
                  </a:ext>
                </a:extLst>
              </p:cNvPr>
              <p:cNvSpPr txBox="1"/>
              <p:nvPr/>
            </p:nvSpPr>
            <p:spPr>
              <a:xfrm>
                <a:off x="478970" y="1262743"/>
                <a:ext cx="6313715" cy="4779001"/>
              </a:xfrm>
              <a:prstGeom prst="rect">
                <a:avLst/>
              </a:prstGeom>
              <a:noFill/>
            </p:spPr>
            <p:txBody>
              <a:bodyPr wrap="square" rtlCol="0">
                <a:spAutoFit/>
              </a:bodyPr>
              <a:lstStyle/>
              <a:p>
                <a:pPr marL="285750" indent="-285750">
                  <a:buFont typeface="Wingdings" pitchFamily="2" charset="2"/>
                  <a:buChar char="Ø"/>
                </a:pPr>
                <a:r>
                  <a:rPr lang="en-US" sz="1600" dirty="0"/>
                  <a:t>We performed another simulation, trying to mimic the </a:t>
                </a:r>
                <a14:m>
                  <m:oMath xmlns:m="http://schemas.openxmlformats.org/officeDocument/2006/math">
                    <m:r>
                      <a:rPr lang="it-IT" sz="1600" b="0" i="1" smtClean="0">
                        <a:latin typeface="Cambria Math" panose="02040503050406030204" pitchFamily="18" charset="0"/>
                      </a:rPr>
                      <m:t>𝛼</m:t>
                    </m:r>
                  </m:oMath>
                </a14:m>
                <a:r>
                  <a:rPr lang="en-US" sz="1600" dirty="0"/>
                  <a:t> emission due to the fusion reaction induced into the born target irradiated with a TNSA like proton beam</a:t>
                </a:r>
              </a:p>
              <a:p>
                <a:pPr marL="285750" indent="-285750">
                  <a:buFont typeface="Wingdings" pitchFamily="2" charset="2"/>
                  <a:buChar char="Ø"/>
                </a:pPr>
                <a:r>
                  <a:rPr lang="en-US" sz="1600" dirty="0"/>
                  <a:t>We construct a composite boron target: 10 layers, </a:t>
                </a:r>
                <a14:m>
                  <m:oMath xmlns:m="http://schemas.openxmlformats.org/officeDocument/2006/math">
                    <m:r>
                      <a:rPr lang="it-IT" sz="1600" b="0" i="1" smtClean="0">
                        <a:latin typeface="Cambria Math" panose="02040503050406030204" pitchFamily="18" charset="0"/>
                      </a:rPr>
                      <m:t>2 </m:t>
                    </m:r>
                    <m:r>
                      <a:rPr lang="it-IT" sz="1600" b="0" i="1" smtClean="0">
                        <a:latin typeface="Cambria Math" panose="02040503050406030204" pitchFamily="18" charset="0"/>
                      </a:rPr>
                      <m:t>𝜇</m:t>
                    </m:r>
                    <m:r>
                      <a:rPr lang="it-IT" sz="1600" b="0" i="1" smtClean="0">
                        <a:latin typeface="Cambria Math" panose="02040503050406030204" pitchFamily="18" charset="0"/>
                      </a:rPr>
                      <m:t>𝑚</m:t>
                    </m:r>
                  </m:oMath>
                </a14:m>
                <a:r>
                  <a:rPr lang="en-US" sz="1600" dirty="0"/>
                  <a:t> thick</a:t>
                </a:r>
              </a:p>
              <a:p>
                <a:pPr marL="285750" indent="-285750">
                  <a:buFont typeface="Wingdings" pitchFamily="2" charset="2"/>
                  <a:buChar char="Ø"/>
                </a:pPr>
                <a:r>
                  <a:rPr lang="en-US" sz="1600" dirty="0"/>
                  <a:t>Each layer emits alphas with the typical </a:t>
                </a:r>
                <a14:m>
                  <m:oMath xmlns:m="http://schemas.openxmlformats.org/officeDocument/2006/math">
                    <m:r>
                      <a:rPr lang="it-IT" sz="1600" b="0" i="1" smtClean="0">
                        <a:latin typeface="Cambria Math" panose="02040503050406030204" pitchFamily="18" charset="0"/>
                      </a:rPr>
                      <m:t>𝛼</m:t>
                    </m:r>
                  </m:oMath>
                </a14:m>
                <a:r>
                  <a:rPr lang="en-US" sz="1600" dirty="0"/>
                  <a:t> spectrum (the spectrum was sampled from data found in literature)</a:t>
                </a:r>
              </a:p>
              <a:p>
                <a:pPr marL="285750" indent="-285750">
                  <a:buFont typeface="Wingdings" pitchFamily="2" charset="2"/>
                  <a:buChar char="Ø"/>
                </a:pPr>
                <a:r>
                  <a:rPr lang="en-US" sz="1600" dirty="0"/>
                  <a:t>In this way we account on the fact that the actual spectrum coming from the thick target would change shape due to the boron thickness </a:t>
                </a:r>
              </a:p>
              <a:p>
                <a:pPr marL="285750" indent="-285750">
                  <a:buFont typeface="Wingdings" pitchFamily="2" charset="2"/>
                  <a:buChar char="Ø"/>
                </a:pPr>
                <a:r>
                  <a:rPr lang="en-US" sz="1600" dirty="0"/>
                  <a:t>The amount of </a:t>
                </a:r>
                <a14:m>
                  <m:oMath xmlns:m="http://schemas.openxmlformats.org/officeDocument/2006/math">
                    <m:r>
                      <a:rPr lang="it-IT" sz="1600" b="0" i="1" smtClean="0">
                        <a:latin typeface="Cambria Math" panose="02040503050406030204" pitchFamily="18" charset="0"/>
                      </a:rPr>
                      <m:t>𝛼</m:t>
                    </m:r>
                  </m:oMath>
                </a14:m>
                <a:r>
                  <a:rPr lang="en-US" sz="1600" dirty="0"/>
                  <a:t> sources in each layer was computed from the analytical calculation did before</a:t>
                </a:r>
              </a:p>
              <a:p>
                <a:pPr marL="285750" indent="-285750">
                  <a:buFont typeface="Wingdings" pitchFamily="2" charset="2"/>
                  <a:buChar char="Ø"/>
                </a:pPr>
                <a:r>
                  <a:rPr lang="en-US" sz="1600" dirty="0"/>
                  <a:t>We counted the alphas reaching our detectors (taking in account the filters):</a:t>
                </a:r>
              </a:p>
              <a:p>
                <a:pPr marL="742950" lvl="1" indent="-285750">
                  <a:buFont typeface="Arial" panose="020B0604020202020204" pitchFamily="34" charset="0"/>
                  <a:buChar char="•"/>
                </a:pPr>
                <a:r>
                  <a:rPr lang="en-US" sz="1600" dirty="0"/>
                  <a:t>CR_1: </a:t>
                </a:r>
                <a14:m>
                  <m:oMath xmlns:m="http://schemas.openxmlformats.org/officeDocument/2006/math">
                    <m:r>
                      <a:rPr lang="it-IT" sz="1600" b="0" i="1" smtClean="0">
                        <a:latin typeface="Cambria Math" panose="02040503050406030204" pitchFamily="18" charset="0"/>
                      </a:rPr>
                      <m:t>5.34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5</m:t>
                        </m:r>
                      </m:sup>
                    </m:sSup>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marL="742950" lvl="1" indent="-285750">
                  <a:buFont typeface="Arial" panose="020B0604020202020204" pitchFamily="34" charset="0"/>
                  <a:buChar char="•"/>
                </a:pPr>
                <a:r>
                  <a:rPr lang="en-US" sz="1600" dirty="0"/>
                  <a:t>CR_2: </a:t>
                </a:r>
                <a14:m>
                  <m:oMath xmlns:m="http://schemas.openxmlformats.org/officeDocument/2006/math">
                    <m:r>
                      <a:rPr lang="it-IT" sz="1600" i="1">
                        <a:latin typeface="Cambria Math" panose="02040503050406030204" pitchFamily="18" charset="0"/>
                      </a:rPr>
                      <m:t>4</m:t>
                    </m:r>
                    <m:r>
                      <a:rPr lang="it-IT" sz="1600" b="0" i="1" smtClean="0">
                        <a:latin typeface="Cambria Math" panose="02040503050406030204" pitchFamily="18" charset="0"/>
                      </a:rPr>
                      <m:t>.42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5</m:t>
                        </m:r>
                      </m:sup>
                    </m:sSup>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marL="742950" lvl="1" indent="-285750">
                  <a:buFont typeface="Arial" panose="020B0604020202020204" pitchFamily="34" charset="0"/>
                  <a:buChar char="•"/>
                </a:pPr>
                <a:r>
                  <a:rPr lang="en-US" sz="1600" dirty="0"/>
                  <a:t>CR_3: </a:t>
                </a:r>
                <a14:m>
                  <m:oMath xmlns:m="http://schemas.openxmlformats.org/officeDocument/2006/math">
                    <m:r>
                      <a:rPr lang="it-IT" sz="1600" i="1">
                        <a:latin typeface="Cambria Math" panose="02040503050406030204" pitchFamily="18" charset="0"/>
                      </a:rPr>
                      <m:t>3</m:t>
                    </m:r>
                    <m:r>
                      <a:rPr lang="it-IT" sz="1600" b="0" i="1" smtClean="0">
                        <a:latin typeface="Cambria Math" panose="02040503050406030204" pitchFamily="18" charset="0"/>
                      </a:rPr>
                      <m:t>.38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5</m:t>
                        </m:r>
                      </m:sup>
                    </m:sSup>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marL="742950" lvl="1" indent="-285750">
                  <a:buFont typeface="Arial" panose="020B0604020202020204" pitchFamily="34" charset="0"/>
                  <a:buChar char="•"/>
                </a:pPr>
                <a:r>
                  <a:rPr lang="en-US" sz="1600" dirty="0"/>
                  <a:t>CR_4: </a:t>
                </a:r>
                <a14:m>
                  <m:oMath xmlns:m="http://schemas.openxmlformats.org/officeDocument/2006/math">
                    <m:r>
                      <a:rPr lang="it-IT" sz="1600" i="1">
                        <a:latin typeface="Cambria Math" panose="02040503050406030204" pitchFamily="18" charset="0"/>
                      </a:rPr>
                      <m:t>4</m:t>
                    </m:r>
                    <m:r>
                      <a:rPr lang="it-IT" sz="1600" b="0" i="1" smtClean="0">
                        <a:latin typeface="Cambria Math" panose="02040503050406030204" pitchFamily="18" charset="0"/>
                      </a:rPr>
                      <m:t>.42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4</m:t>
                        </m:r>
                      </m:sup>
                    </m:sSup>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marL="742950" lvl="1" indent="-285750">
                  <a:buFont typeface="Arial" panose="020B0604020202020204" pitchFamily="34" charset="0"/>
                  <a:buChar char="•"/>
                </a:pPr>
                <a:r>
                  <a:rPr lang="en-US" sz="1600" dirty="0"/>
                  <a:t>CR_5: </a:t>
                </a:r>
                <a14:m>
                  <m:oMath xmlns:m="http://schemas.openxmlformats.org/officeDocument/2006/math">
                    <m:r>
                      <a:rPr lang="it-IT" sz="1600" i="1">
                        <a:latin typeface="Cambria Math" panose="02040503050406030204" pitchFamily="18" charset="0"/>
                      </a:rPr>
                      <m:t>6</m:t>
                    </m:r>
                    <m:r>
                      <a:rPr lang="it-IT" sz="1600" b="0" i="1" smtClean="0">
                        <a:latin typeface="Cambria Math" panose="02040503050406030204" pitchFamily="18" charset="0"/>
                      </a:rPr>
                      <m:t>.22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3</m:t>
                        </m:r>
                      </m:sup>
                    </m:sSup>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a:p>
                <a:pPr marL="742950" lvl="1" indent="-285750">
                  <a:buFont typeface="Arial" panose="020B0604020202020204" pitchFamily="34" charset="0"/>
                  <a:buChar char="•"/>
                </a:pPr>
                <a:r>
                  <a:rPr lang="en-US" sz="1600" dirty="0"/>
                  <a:t>CR_6: </a:t>
                </a:r>
                <a14:m>
                  <m:oMath xmlns:m="http://schemas.openxmlformats.org/officeDocument/2006/math">
                    <m:r>
                      <a:rPr lang="it-IT" sz="1600" i="1">
                        <a:latin typeface="Cambria Math" panose="02040503050406030204" pitchFamily="18" charset="0"/>
                      </a:rPr>
                      <m:t>0</m:t>
                    </m:r>
                    <m:r>
                      <a:rPr lang="it-IT" sz="1600" b="0" i="1" smtClean="0">
                        <a:latin typeface="Cambria Math" panose="02040503050406030204" pitchFamily="18" charset="0"/>
                      </a:rPr>
                      <m:t> </m:t>
                    </m:r>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oMath>
                </a14:m>
                <a:endParaRPr lang="en-US" sz="1600" dirty="0"/>
              </a:p>
            </p:txBody>
          </p:sp>
        </mc:Choice>
        <mc:Fallback xmlns="">
          <p:sp>
            <p:nvSpPr>
              <p:cNvPr id="9" name="CasellaDiTesto 8">
                <a:extLst>
                  <a:ext uri="{FF2B5EF4-FFF2-40B4-BE49-F238E27FC236}">
                    <a16:creationId xmlns:a16="http://schemas.microsoft.com/office/drawing/2014/main" id="{98D786B4-E4BE-FB07-9BCC-C2E5C8983FC6}"/>
                  </a:ext>
                </a:extLst>
              </p:cNvPr>
              <p:cNvSpPr txBox="1">
                <a:spLocks noRot="1" noChangeAspect="1" noMove="1" noResize="1" noEditPoints="1" noAdjustHandles="1" noChangeArrowheads="1" noChangeShapeType="1" noTextEdit="1"/>
              </p:cNvSpPr>
              <p:nvPr/>
            </p:nvSpPr>
            <p:spPr>
              <a:xfrm>
                <a:off x="478970" y="1262743"/>
                <a:ext cx="6313715" cy="4779001"/>
              </a:xfrm>
              <a:prstGeom prst="rect">
                <a:avLst/>
              </a:prstGeom>
              <a:blipFill>
                <a:blip r:embed="rId8"/>
                <a:stretch>
                  <a:fillRect l="-402" t="-531" r="-602" b="-531"/>
                </a:stretch>
              </a:blipFill>
            </p:spPr>
            <p:txBody>
              <a:bodyPr/>
              <a:lstStyle/>
              <a:p>
                <a:r>
                  <a:rPr lang="en-US">
                    <a:noFill/>
                  </a:rPr>
                  <a:t> </a:t>
                </a:r>
              </a:p>
            </p:txBody>
          </p:sp>
        </mc:Fallback>
      </mc:AlternateContent>
    </p:spTree>
    <p:extLst>
      <p:ext uri="{BB962C8B-B14F-4D97-AF65-F5344CB8AC3E}">
        <p14:creationId xmlns:p14="http://schemas.microsoft.com/office/powerpoint/2010/main" val="12678523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16CE6-AD9E-1E97-8DE5-B7F4DE550585}"/>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C8AF0EFB-8032-EAC7-E93C-74944B1B2F84}"/>
              </a:ext>
            </a:extLst>
          </p:cNvPr>
          <p:cNvSpPr txBox="1"/>
          <p:nvPr/>
        </p:nvSpPr>
        <p:spPr>
          <a:xfrm>
            <a:off x="358344" y="321274"/>
            <a:ext cx="11147856" cy="523220"/>
          </a:xfrm>
          <a:prstGeom prst="rect">
            <a:avLst/>
          </a:prstGeom>
          <a:noFill/>
        </p:spPr>
        <p:txBody>
          <a:bodyPr wrap="square" rtlCol="0">
            <a:spAutoFit/>
          </a:bodyPr>
          <a:lstStyle/>
          <a:p>
            <a:r>
              <a:rPr lang="en-US" sz="2800" dirty="0"/>
              <a:t>Conclusions:</a:t>
            </a:r>
          </a:p>
        </p:txBody>
      </p:sp>
      <p:pic>
        <p:nvPicPr>
          <p:cNvPr id="9" name="Immagine 8" descr="Immagine che contiene testo, schermata, diagramma, Diagramma&#10;&#10;Il contenuto generato dall'IA potrebbe non essere corretto.">
            <a:extLst>
              <a:ext uri="{FF2B5EF4-FFF2-40B4-BE49-F238E27FC236}">
                <a16:creationId xmlns:a16="http://schemas.microsoft.com/office/drawing/2014/main" id="{4D75CA57-F4D7-5E6B-4BB4-256C1E3E8879}"/>
              </a:ext>
            </a:extLst>
          </p:cNvPr>
          <p:cNvPicPr>
            <a:picLocks noChangeAspect="1"/>
          </p:cNvPicPr>
          <p:nvPr/>
        </p:nvPicPr>
        <p:blipFill>
          <a:blip r:embed="rId3"/>
          <a:srcRect l="1682" t="1849" r="1260" b="2353"/>
          <a:stretch/>
        </p:blipFill>
        <p:spPr>
          <a:xfrm>
            <a:off x="5810528" y="1056290"/>
            <a:ext cx="6331815" cy="4698123"/>
          </a:xfrm>
          <a:prstGeom prst="rect">
            <a:avLst/>
          </a:prstGeom>
        </p:spPr>
      </p:pic>
      <p:sp>
        <p:nvSpPr>
          <p:cNvPr id="4" name="CasellaDiTesto 3">
            <a:extLst>
              <a:ext uri="{FF2B5EF4-FFF2-40B4-BE49-F238E27FC236}">
                <a16:creationId xmlns:a16="http://schemas.microsoft.com/office/drawing/2014/main" id="{649573D9-B730-3B85-92B9-1E1B811ED384}"/>
              </a:ext>
            </a:extLst>
          </p:cNvPr>
          <p:cNvSpPr txBox="1"/>
          <p:nvPr/>
        </p:nvSpPr>
        <p:spPr>
          <a:xfrm>
            <a:off x="358344" y="1056290"/>
            <a:ext cx="4592028" cy="4247317"/>
          </a:xfrm>
          <a:prstGeom prst="rect">
            <a:avLst/>
          </a:prstGeom>
          <a:noFill/>
        </p:spPr>
        <p:txBody>
          <a:bodyPr wrap="square" rtlCol="0">
            <a:spAutoFit/>
          </a:bodyPr>
          <a:lstStyle/>
          <a:p>
            <a:pPr marL="285750" indent="-285750">
              <a:buFont typeface="Wingdings" pitchFamily="2" charset="2"/>
              <a:buChar char="Ø"/>
            </a:pPr>
            <a:r>
              <a:rPr lang="en-US" dirty="0"/>
              <a:t>Calibration: more conservative (look for alpha safe window)</a:t>
            </a:r>
          </a:p>
          <a:p>
            <a:pPr marL="285750" indent="-285750">
              <a:buFont typeface="Wingdings" pitchFamily="2" charset="2"/>
              <a:buChar char="Ø"/>
            </a:pPr>
            <a:r>
              <a:rPr lang="en-US" dirty="0"/>
              <a:t>BG subtraction: more aggressive, strongly dependent on how you model the background</a:t>
            </a:r>
          </a:p>
          <a:p>
            <a:pPr marL="285750" indent="-285750">
              <a:buFont typeface="Wingdings" pitchFamily="2" charset="2"/>
              <a:buChar char="Ø"/>
            </a:pPr>
            <a:r>
              <a:rPr lang="en-US" dirty="0"/>
              <a:t>Comparison:</a:t>
            </a:r>
          </a:p>
          <a:p>
            <a:pPr marL="742950" lvl="1" indent="-285750">
              <a:buFont typeface="Arial" panose="020B0604020202020204" pitchFamily="34" charset="0"/>
              <a:buChar char="•"/>
            </a:pPr>
            <a:r>
              <a:rPr lang="en-US" dirty="0"/>
              <a:t>High-fluence: BG subtraction</a:t>
            </a:r>
          </a:p>
          <a:p>
            <a:pPr marL="742950" lvl="1" indent="-285750">
              <a:buFont typeface="Arial" panose="020B0604020202020204" pitchFamily="34" charset="0"/>
              <a:buChar char="•"/>
            </a:pPr>
            <a:r>
              <a:rPr lang="en-US" dirty="0"/>
              <a:t>Mid/Low-Fluence: Calibration method </a:t>
            </a:r>
          </a:p>
          <a:p>
            <a:pPr marL="285750" indent="-285750">
              <a:buFont typeface="Wingdings" pitchFamily="2" charset="2"/>
              <a:buChar char="Ø"/>
            </a:pPr>
            <a:r>
              <a:rPr lang="en-US" dirty="0"/>
              <a:t>BG-evaluation indicates that, in the considered geometry, the non-alpha background is not dominant: high  signa to noise ratio for alphas</a:t>
            </a:r>
          </a:p>
          <a:p>
            <a:pPr marL="285750" indent="-285750">
              <a:buFont typeface="Wingdings" pitchFamily="2" charset="2"/>
              <a:buChar char="Ø"/>
            </a:pPr>
            <a:r>
              <a:rPr lang="en-US" dirty="0"/>
              <a:t>Expand this analysis to other shots to see if we observe similar behavior shot to shot</a:t>
            </a:r>
          </a:p>
        </p:txBody>
      </p:sp>
    </p:spTree>
    <p:extLst>
      <p:ext uri="{BB962C8B-B14F-4D97-AF65-F5344CB8AC3E}">
        <p14:creationId xmlns:p14="http://schemas.microsoft.com/office/powerpoint/2010/main" val="3096423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7FD03-C80C-3CBA-98D8-CD0418DC3888}"/>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DB66748A-08C3-0031-4EF8-3E2952D1065D}"/>
              </a:ext>
            </a:extLst>
          </p:cNvPr>
          <p:cNvSpPr txBox="1"/>
          <p:nvPr/>
        </p:nvSpPr>
        <p:spPr>
          <a:xfrm>
            <a:off x="358345" y="321274"/>
            <a:ext cx="3435179" cy="523220"/>
          </a:xfrm>
          <a:prstGeom prst="rect">
            <a:avLst/>
          </a:prstGeom>
          <a:noFill/>
        </p:spPr>
        <p:txBody>
          <a:bodyPr wrap="square" rtlCol="0">
            <a:spAutoFit/>
          </a:bodyPr>
          <a:lstStyle/>
          <a:p>
            <a:r>
              <a:rPr lang="en-US" sz="2800" dirty="0"/>
              <a:t>Experimental Setup:</a:t>
            </a:r>
          </a:p>
        </p:txBody>
      </p:sp>
      <p:pic>
        <p:nvPicPr>
          <p:cNvPr id="5" name="Immagine 4">
            <a:extLst>
              <a:ext uri="{FF2B5EF4-FFF2-40B4-BE49-F238E27FC236}">
                <a16:creationId xmlns:a16="http://schemas.microsoft.com/office/drawing/2014/main" id="{1C47D885-A615-CF5E-DC4F-BB11C4D5E0F3}"/>
              </a:ext>
            </a:extLst>
          </p:cNvPr>
          <p:cNvPicPr>
            <a:picLocks noChangeAspect="1"/>
          </p:cNvPicPr>
          <p:nvPr/>
        </p:nvPicPr>
        <p:blipFill>
          <a:blip r:embed="rId2"/>
          <a:srcRect l="16216" r="16853"/>
          <a:stretch/>
        </p:blipFill>
        <p:spPr>
          <a:xfrm>
            <a:off x="8728220" y="0"/>
            <a:ext cx="3314147" cy="2785241"/>
          </a:xfrm>
          <a:prstGeom prst="rect">
            <a:avLst/>
          </a:prstGeom>
        </p:spPr>
      </p:pic>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5C28EB61-3860-8ECD-F3B1-965B2C5AE3EE}"/>
                  </a:ext>
                </a:extLst>
              </p:cNvPr>
              <p:cNvSpPr txBox="1"/>
              <p:nvPr/>
            </p:nvSpPr>
            <p:spPr>
              <a:xfrm>
                <a:off x="358345" y="1198604"/>
                <a:ext cx="5401324" cy="5050678"/>
              </a:xfrm>
              <a:prstGeom prst="rect">
                <a:avLst/>
              </a:prstGeom>
              <a:noFill/>
            </p:spPr>
            <p:txBody>
              <a:bodyPr wrap="square" rtlCol="0">
                <a:spAutoFit/>
              </a:bodyPr>
              <a:lstStyle/>
              <a:p>
                <a:pPr marL="285750" indent="-285750">
                  <a:buFont typeface="Wingdings" pitchFamily="2" charset="2"/>
                  <a:buChar char="Ø"/>
                </a:pPr>
                <a:r>
                  <a:rPr lang="en-US" sz="1600" b="1" dirty="0"/>
                  <a:t>Laser</a:t>
                </a:r>
                <a:r>
                  <a:rPr lang="en-US" sz="1600" dirty="0"/>
                  <a:t>:</a:t>
                </a:r>
              </a:p>
              <a:p>
                <a:pPr marL="742950" lvl="1" indent="-285750">
                  <a:buFont typeface="Arial" panose="020B0604020202020204" pitchFamily="34" charset="0"/>
                  <a:buChar char="•"/>
                </a:pPr>
                <a:r>
                  <a:rPr lang="en-US" sz="1600" dirty="0"/>
                  <a:t>Prague Asterix Laser System (Prague)</a:t>
                </a:r>
              </a:p>
              <a:p>
                <a:pPr marL="742950" lvl="1" indent="-285750">
                  <a:buFont typeface="Arial" panose="020B0604020202020204" pitchFamily="34" charset="0"/>
                  <a:buChar char="•"/>
                </a:pPr>
                <a14:m>
                  <m:oMath xmlns:m="http://schemas.openxmlformats.org/officeDocument/2006/math">
                    <m:r>
                      <a:rPr lang="it-IT" sz="1600" b="0" i="1" smtClean="0">
                        <a:latin typeface="Cambria Math" panose="02040503050406030204" pitchFamily="18" charset="0"/>
                      </a:rPr>
                      <m:t>𝜆</m:t>
                    </m:r>
                    <m:r>
                      <a:rPr lang="it-IT" sz="1600" b="0" i="1" smtClean="0">
                        <a:latin typeface="Cambria Math" panose="02040503050406030204" pitchFamily="18" charset="0"/>
                      </a:rPr>
                      <m:t>=1.315 </m:t>
                    </m:r>
                    <m:r>
                      <a:rPr lang="it-IT" sz="1600" b="0" i="1" smtClean="0">
                        <a:latin typeface="Cambria Math" panose="02040503050406030204" pitchFamily="18" charset="0"/>
                      </a:rPr>
                      <m:t>𝜇</m:t>
                    </m:r>
                    <m:r>
                      <a:rPr lang="it-IT" sz="1600" b="0" i="1" smtClean="0">
                        <a:latin typeface="Cambria Math" panose="02040503050406030204" pitchFamily="18" charset="0"/>
                      </a:rPr>
                      <m:t>𝑚</m:t>
                    </m:r>
                  </m:oMath>
                </a14:m>
                <a:endParaRPr lang="it-IT" sz="1600" b="0" dirty="0"/>
              </a:p>
              <a:p>
                <a:pPr marL="742950" lvl="1" indent="-285750">
                  <a:buFont typeface="Arial" panose="020B0604020202020204" pitchFamily="34" charset="0"/>
                  <a:buChar char="•"/>
                </a:pPr>
                <a14:m>
                  <m:oMath xmlns:m="http://schemas.openxmlformats.org/officeDocument/2006/math">
                    <m:r>
                      <m:rPr>
                        <m:sty m:val="p"/>
                      </m:rPr>
                      <a:rPr lang="it-IT" sz="1600" b="0" i="0" smtClean="0">
                        <a:latin typeface="Cambria Math" panose="02040503050406030204" pitchFamily="18" charset="0"/>
                      </a:rPr>
                      <m:t>Pulse</m:t>
                    </m:r>
                    <m:r>
                      <a:rPr lang="it-IT" sz="1600" b="0" i="0" smtClean="0">
                        <a:latin typeface="Cambria Math" panose="02040503050406030204" pitchFamily="18" charset="0"/>
                      </a:rPr>
                      <m:t> </m:t>
                    </m:r>
                    <m:r>
                      <m:rPr>
                        <m:sty m:val="p"/>
                      </m:rPr>
                      <a:rPr lang="it-IT" sz="1600" b="0" i="0" smtClean="0">
                        <a:latin typeface="Cambria Math" panose="02040503050406030204" pitchFamily="18" charset="0"/>
                      </a:rPr>
                      <m:t>duration</m:t>
                    </m:r>
                    <m:r>
                      <a:rPr lang="it-IT" sz="1600" b="0" i="0" smtClean="0">
                        <a:latin typeface="Cambria Math" panose="02040503050406030204" pitchFamily="18" charset="0"/>
                      </a:rPr>
                      <m:t>:[200 −350 </m:t>
                    </m:r>
                    <m:r>
                      <m:rPr>
                        <m:sty m:val="p"/>
                      </m:rPr>
                      <a:rPr lang="it-IT" sz="1600" b="0" i="0" smtClean="0">
                        <a:latin typeface="Cambria Math" panose="02040503050406030204" pitchFamily="18" charset="0"/>
                      </a:rPr>
                      <m:t>ps</m:t>
                    </m:r>
                    <m:r>
                      <a:rPr lang="it-IT" sz="1600" b="0" i="0" smtClean="0">
                        <a:latin typeface="Cambria Math" panose="02040503050406030204" pitchFamily="18" charset="0"/>
                      </a:rPr>
                      <m:t>]</m:t>
                    </m:r>
                  </m:oMath>
                </a14:m>
                <a:endParaRPr lang="it-IT" sz="1600" b="0" dirty="0"/>
              </a:p>
              <a:p>
                <a:pPr marL="742950" lvl="1" indent="-285750">
                  <a:buFont typeface="Arial" panose="020B0604020202020204" pitchFamily="34" charset="0"/>
                  <a:buChar char="•"/>
                </a:pPr>
                <a:r>
                  <a:rPr lang="en-US" sz="1600" dirty="0"/>
                  <a:t>Delivered energy on target: less then 1 kJ (200-500 J)</a:t>
                </a:r>
              </a:p>
              <a:p>
                <a:pPr marL="742950" lvl="1" indent="-285750">
                  <a:buFont typeface="Arial" panose="020B0604020202020204" pitchFamily="34" charset="0"/>
                  <a:buChar char="•"/>
                </a:pPr>
                <a:r>
                  <a:rPr lang="en-US" sz="1600" dirty="0"/>
                  <a:t>Intensity on primary target: </a:t>
                </a:r>
                <a14:m>
                  <m:oMath xmlns:m="http://schemas.openxmlformats.org/officeDocument/2006/math">
                    <m:r>
                      <a:rPr lang="it-IT" sz="1600" b="0" i="1" smtClean="0">
                        <a:latin typeface="Cambria Math" panose="02040503050406030204" pitchFamily="18" charset="0"/>
                      </a:rPr>
                      <m:t>[</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15</m:t>
                        </m:r>
                      </m:sup>
                    </m:sSup>
                    <m:r>
                      <a:rPr lang="it-IT" sz="1600" b="0" i="1" smtClean="0">
                        <a:latin typeface="Cambria Math" panose="02040503050406030204" pitchFamily="18" charset="0"/>
                      </a:rPr>
                      <m:t>−</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16</m:t>
                        </m:r>
                      </m:sup>
                    </m:sSup>
                    <m:r>
                      <a:rPr lang="it-IT" sz="1600" b="0" i="1" smtClean="0">
                        <a:latin typeface="Cambria Math" panose="02040503050406030204" pitchFamily="18" charset="0"/>
                      </a:rPr>
                      <m:t> </m:t>
                    </m:r>
                    <m:r>
                      <a:rPr lang="it-IT" sz="1600" b="0" i="1" smtClean="0">
                        <a:latin typeface="Cambria Math" panose="02040503050406030204" pitchFamily="18" charset="0"/>
                      </a:rPr>
                      <m:t>𝑊</m:t>
                    </m:r>
                    <m:r>
                      <a:rPr lang="it-IT" sz="1600" b="0" i="1" smtClean="0">
                        <a:latin typeface="Cambria Math" panose="02040503050406030204" pitchFamily="18" charset="0"/>
                      </a:rPr>
                      <m:t>/</m:t>
                    </m:r>
                    <m:r>
                      <a:rPr lang="it-IT" sz="1600" b="0" i="1" smtClean="0">
                        <a:latin typeface="Cambria Math" panose="02040503050406030204" pitchFamily="18" charset="0"/>
                      </a:rPr>
                      <m:t>𝑐</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𝑚</m:t>
                        </m:r>
                      </m:e>
                      <m:sup>
                        <m:r>
                          <a:rPr lang="it-IT" sz="1600" b="0" i="1" smtClean="0">
                            <a:latin typeface="Cambria Math" panose="02040503050406030204" pitchFamily="18" charset="0"/>
                          </a:rPr>
                          <m:t>2</m:t>
                        </m:r>
                      </m:sup>
                    </m:sSup>
                    <m:r>
                      <a:rPr lang="it-IT" sz="1600" b="0" i="1" smtClean="0">
                        <a:latin typeface="Cambria Math" panose="02040503050406030204" pitchFamily="18" charset="0"/>
                      </a:rPr>
                      <m:t>  ]</m:t>
                    </m:r>
                  </m:oMath>
                </a14:m>
                <a:endParaRPr lang="en-US" sz="1600" dirty="0"/>
              </a:p>
              <a:p>
                <a:pPr marL="742950" lvl="1" indent="-285750">
                  <a:buFont typeface="Arial" panose="020B0604020202020204" pitchFamily="34" charset="0"/>
                  <a:buChar char="•"/>
                </a:pPr>
                <a:r>
                  <a:rPr lang="en-US" sz="1600" dirty="0"/>
                  <a:t>Low repetition rate: about one shot every 25 minutes</a:t>
                </a:r>
              </a:p>
              <a:p>
                <a:pPr lvl="1"/>
                <a:endParaRPr lang="en-US" sz="1600" dirty="0"/>
              </a:p>
              <a:p>
                <a:pPr marL="285750" indent="-285750">
                  <a:buFont typeface="Wingdings" pitchFamily="2" charset="2"/>
                  <a:buChar char="Ø"/>
                </a:pPr>
                <a:r>
                  <a:rPr lang="en-US" sz="1600" b="1" dirty="0"/>
                  <a:t>Target system</a:t>
                </a:r>
                <a:r>
                  <a:rPr lang="en-US" sz="1600" dirty="0"/>
                  <a:t>:</a:t>
                </a:r>
              </a:p>
              <a:p>
                <a:pPr marL="742950" lvl="1" indent="-285750">
                  <a:buFont typeface="Arial" panose="020B0604020202020204" pitchFamily="34" charset="0"/>
                  <a:buChar char="•"/>
                </a:pPr>
                <a:r>
                  <a:rPr lang="en-US" sz="1600" dirty="0"/>
                  <a:t>Two target system: for “in-target” and “pitcher-catcher” scheme</a:t>
                </a:r>
              </a:p>
              <a:p>
                <a:pPr marL="742950" lvl="1" indent="-285750">
                  <a:buFont typeface="Arial" panose="020B0604020202020204" pitchFamily="34" charset="0"/>
                  <a:buChar char="•"/>
                </a:pPr>
                <a:r>
                  <a:rPr lang="en-US" sz="1600" dirty="0"/>
                  <a:t>Different type of target: pure acrylic resin, borated resin, AB and foam target </a:t>
                </a:r>
              </a:p>
              <a:p>
                <a:pPr lvl="1"/>
                <a:endParaRPr lang="en-US" sz="1600" dirty="0"/>
              </a:p>
              <a:p>
                <a:pPr marL="285750" indent="-285750">
                  <a:buFont typeface="Wingdings" pitchFamily="2" charset="2"/>
                  <a:buChar char="Ø"/>
                </a:pPr>
                <a:r>
                  <a:rPr lang="en-US" sz="1600" b="1" dirty="0"/>
                  <a:t>Diagnostics</a:t>
                </a:r>
                <a:r>
                  <a:rPr lang="en-US" sz="1600" dirty="0"/>
                  <a:t>:</a:t>
                </a:r>
              </a:p>
              <a:p>
                <a:pPr marL="742950" lvl="1" indent="-285750">
                  <a:buFont typeface="Arial" panose="020B0604020202020204" pitchFamily="34" charset="0"/>
                  <a:buChar char="•"/>
                </a:pPr>
                <a:r>
                  <a:rPr lang="en-US" sz="1600" dirty="0"/>
                  <a:t>Online and Offline diagnostics</a:t>
                </a:r>
              </a:p>
              <a:p>
                <a:pPr marL="742950" lvl="1" indent="-285750">
                  <a:buFont typeface="Arial" panose="020B0604020202020204" pitchFamily="34" charset="0"/>
                  <a:buChar char="•"/>
                </a:pPr>
                <a:r>
                  <a:rPr lang="en-US" sz="1600" dirty="0"/>
                  <a:t>CR39, TP, TOF detectors, </a:t>
                </a:r>
                <a:r>
                  <a:rPr lang="en-US" sz="1600" dirty="0" err="1"/>
                  <a:t>HPGe</a:t>
                </a:r>
                <a:r>
                  <a:rPr lang="en-US" sz="1600" dirty="0"/>
                  <a:t> for activation measurement and Electron spectrometer</a:t>
                </a:r>
                <a:r>
                  <a:rPr lang="en-US" dirty="0"/>
                  <a:t>	</a:t>
                </a:r>
              </a:p>
            </p:txBody>
          </p:sp>
        </mc:Choice>
        <mc:Fallback xmlns="">
          <p:sp>
            <p:nvSpPr>
              <p:cNvPr id="6" name="CasellaDiTesto 5">
                <a:extLst>
                  <a:ext uri="{FF2B5EF4-FFF2-40B4-BE49-F238E27FC236}">
                    <a16:creationId xmlns:a16="http://schemas.microsoft.com/office/drawing/2014/main" id="{5C28EB61-3860-8ECD-F3B1-965B2C5AE3EE}"/>
                  </a:ext>
                </a:extLst>
              </p:cNvPr>
              <p:cNvSpPr txBox="1">
                <a:spLocks noRot="1" noChangeAspect="1" noMove="1" noResize="1" noEditPoints="1" noAdjustHandles="1" noChangeArrowheads="1" noChangeShapeType="1" noTextEdit="1"/>
              </p:cNvSpPr>
              <p:nvPr/>
            </p:nvSpPr>
            <p:spPr>
              <a:xfrm>
                <a:off x="358345" y="1198604"/>
                <a:ext cx="5401324" cy="5050678"/>
              </a:xfrm>
              <a:prstGeom prst="rect">
                <a:avLst/>
              </a:prstGeom>
              <a:blipFill>
                <a:blip r:embed="rId3"/>
                <a:stretch>
                  <a:fillRect l="-469" t="-251" b="-251"/>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BD455E5C-3D33-C919-7605-5A76D6F657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63" t="28248" r="4003" b="13374"/>
          <a:stretch/>
        </p:blipFill>
        <p:spPr bwMode="auto">
          <a:xfrm>
            <a:off x="8609704" y="4920513"/>
            <a:ext cx="1974976" cy="16577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D1403C69-07FF-78F8-2FBB-FC20570A78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4861" y="3779141"/>
            <a:ext cx="1515865" cy="1556951"/>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043060A0-8BBF-120E-0CB8-FAB0198F0524}"/>
              </a:ext>
            </a:extLst>
          </p:cNvPr>
          <p:cNvPicPr>
            <a:picLocks noChangeAspect="1"/>
          </p:cNvPicPr>
          <p:nvPr/>
        </p:nvPicPr>
        <p:blipFill>
          <a:blip r:embed="rId6"/>
          <a:srcRect l="1" r="55386" b="26792"/>
          <a:stretch/>
        </p:blipFill>
        <p:spPr>
          <a:xfrm>
            <a:off x="5659817" y="0"/>
            <a:ext cx="3174084" cy="2929738"/>
          </a:xfrm>
          <a:prstGeom prst="rect">
            <a:avLst/>
          </a:prstGeom>
        </p:spPr>
      </p:pic>
      <p:pic>
        <p:nvPicPr>
          <p:cNvPr id="9" name="Immagine 8" descr="Immagine che contiene cerchio, bilancia&#10;&#10;Il contenuto generato dall'IA potrebbe non essere corretto.">
            <a:extLst>
              <a:ext uri="{FF2B5EF4-FFF2-40B4-BE49-F238E27FC236}">
                <a16:creationId xmlns:a16="http://schemas.microsoft.com/office/drawing/2014/main" id="{F600D1B0-3D59-F519-CD18-2E6FD2956E66}"/>
              </a:ext>
            </a:extLst>
          </p:cNvPr>
          <p:cNvPicPr>
            <a:picLocks noChangeAspect="1"/>
          </p:cNvPicPr>
          <p:nvPr/>
        </p:nvPicPr>
        <p:blipFill>
          <a:blip r:embed="rId7"/>
          <a:stretch>
            <a:fillRect/>
          </a:stretch>
        </p:blipFill>
        <p:spPr>
          <a:xfrm>
            <a:off x="5847347" y="3050627"/>
            <a:ext cx="2015863" cy="1090726"/>
          </a:xfrm>
          <a:prstGeom prst="rect">
            <a:avLst/>
          </a:prstGeom>
        </p:spPr>
      </p:pic>
      <p:pic>
        <p:nvPicPr>
          <p:cNvPr id="11" name="Immagine 10" descr="Immagine che contiene ricevuta&#10;&#10;Il contenuto generato dall'IA potrebbe non essere corretto.">
            <a:extLst>
              <a:ext uri="{FF2B5EF4-FFF2-40B4-BE49-F238E27FC236}">
                <a16:creationId xmlns:a16="http://schemas.microsoft.com/office/drawing/2014/main" id="{C49A54CF-34A7-3AB7-F59F-5634CA94E39F}"/>
              </a:ext>
            </a:extLst>
          </p:cNvPr>
          <p:cNvPicPr>
            <a:picLocks noChangeAspect="1"/>
          </p:cNvPicPr>
          <p:nvPr/>
        </p:nvPicPr>
        <p:blipFill>
          <a:blip r:embed="rId8"/>
          <a:stretch>
            <a:fillRect/>
          </a:stretch>
        </p:blipFill>
        <p:spPr>
          <a:xfrm>
            <a:off x="5974860" y="3934103"/>
            <a:ext cx="847471" cy="1090726"/>
          </a:xfrm>
          <a:prstGeom prst="rect">
            <a:avLst/>
          </a:prstGeom>
        </p:spPr>
      </p:pic>
      <p:pic>
        <p:nvPicPr>
          <p:cNvPr id="15" name="Immagine 14" descr="Immagine che contiene testo, diagramma, schermata, Carattere&#10;&#10;Il contenuto generato dall'IA potrebbe non essere corretto.">
            <a:extLst>
              <a:ext uri="{FF2B5EF4-FFF2-40B4-BE49-F238E27FC236}">
                <a16:creationId xmlns:a16="http://schemas.microsoft.com/office/drawing/2014/main" id="{CE37375E-2896-DE73-C18D-2402E43B58B4}"/>
              </a:ext>
            </a:extLst>
          </p:cNvPr>
          <p:cNvPicPr>
            <a:picLocks noChangeAspect="1"/>
          </p:cNvPicPr>
          <p:nvPr/>
        </p:nvPicPr>
        <p:blipFill>
          <a:blip r:embed="rId9"/>
          <a:stretch>
            <a:fillRect/>
          </a:stretch>
        </p:blipFill>
        <p:spPr>
          <a:xfrm>
            <a:off x="6793865" y="4141353"/>
            <a:ext cx="1423447" cy="1090726"/>
          </a:xfrm>
          <a:prstGeom prst="rect">
            <a:avLst/>
          </a:prstGeom>
        </p:spPr>
      </p:pic>
    </p:spTree>
    <p:extLst>
      <p:ext uri="{BB962C8B-B14F-4D97-AF65-F5344CB8AC3E}">
        <p14:creationId xmlns:p14="http://schemas.microsoft.com/office/powerpoint/2010/main" val="1475364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38F6AB3-3FFD-6457-D174-F091F2165E5D}"/>
              </a:ext>
            </a:extLst>
          </p:cNvPr>
          <p:cNvSpPr txBox="1"/>
          <p:nvPr/>
        </p:nvSpPr>
        <p:spPr>
          <a:xfrm>
            <a:off x="3253418" y="2368625"/>
            <a:ext cx="5685163" cy="646331"/>
          </a:xfrm>
          <a:prstGeom prst="rect">
            <a:avLst/>
          </a:prstGeom>
          <a:noFill/>
        </p:spPr>
        <p:txBody>
          <a:bodyPr wrap="square" rtlCol="0">
            <a:spAutoFit/>
          </a:bodyPr>
          <a:lstStyle/>
          <a:p>
            <a:r>
              <a:rPr lang="en-US" sz="3600" dirty="0"/>
              <a:t>Thank you for you attention!</a:t>
            </a:r>
          </a:p>
        </p:txBody>
      </p:sp>
    </p:spTree>
    <p:extLst>
      <p:ext uri="{BB962C8B-B14F-4D97-AF65-F5344CB8AC3E}">
        <p14:creationId xmlns:p14="http://schemas.microsoft.com/office/powerpoint/2010/main" val="1838820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C1E2D-5D57-769A-3742-9BB920AF3ED3}"/>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E1C9D467-38A9-1584-BB72-57EF769FD658}"/>
              </a:ext>
            </a:extLst>
          </p:cNvPr>
          <p:cNvSpPr txBox="1"/>
          <p:nvPr/>
        </p:nvSpPr>
        <p:spPr>
          <a:xfrm>
            <a:off x="358345" y="321274"/>
            <a:ext cx="4090087" cy="523220"/>
          </a:xfrm>
          <a:prstGeom prst="rect">
            <a:avLst/>
          </a:prstGeom>
          <a:noFill/>
        </p:spPr>
        <p:txBody>
          <a:bodyPr wrap="square" rtlCol="0">
            <a:spAutoFit/>
          </a:bodyPr>
          <a:lstStyle/>
          <a:p>
            <a:r>
              <a:rPr lang="en-US" sz="2800" dirty="0"/>
              <a:t>Pitcher-Catcher scheme:</a:t>
            </a:r>
          </a:p>
        </p:txBody>
      </p:sp>
      <p:pic>
        <p:nvPicPr>
          <p:cNvPr id="4" name="Immagine 3">
            <a:extLst>
              <a:ext uri="{FF2B5EF4-FFF2-40B4-BE49-F238E27FC236}">
                <a16:creationId xmlns:a16="http://schemas.microsoft.com/office/drawing/2014/main" id="{0F5A1CFF-F092-78A9-6BF3-7ACECD9AE80F}"/>
              </a:ext>
            </a:extLst>
          </p:cNvPr>
          <p:cNvPicPr>
            <a:picLocks noChangeAspect="1"/>
          </p:cNvPicPr>
          <p:nvPr/>
        </p:nvPicPr>
        <p:blipFill>
          <a:blip r:embed="rId2"/>
          <a:srcRect l="8670" t="7443" r="9274" b="14722"/>
          <a:stretch/>
        </p:blipFill>
        <p:spPr>
          <a:xfrm>
            <a:off x="8007178" y="481911"/>
            <a:ext cx="3496963" cy="1865872"/>
          </a:xfrm>
          <a:prstGeom prst="rect">
            <a:avLst/>
          </a:prstGeom>
        </p:spPr>
      </p:pic>
      <p:pic>
        <p:nvPicPr>
          <p:cNvPr id="5" name="Immagine 4">
            <a:extLst>
              <a:ext uri="{FF2B5EF4-FFF2-40B4-BE49-F238E27FC236}">
                <a16:creationId xmlns:a16="http://schemas.microsoft.com/office/drawing/2014/main" id="{7CD86B2C-94D9-4848-F1AF-940A2A4BFE41}"/>
              </a:ext>
            </a:extLst>
          </p:cNvPr>
          <p:cNvPicPr>
            <a:picLocks noChangeAspect="1"/>
          </p:cNvPicPr>
          <p:nvPr/>
        </p:nvPicPr>
        <p:blipFill>
          <a:blip r:embed="rId3"/>
          <a:stretch>
            <a:fillRect/>
          </a:stretch>
        </p:blipFill>
        <p:spPr>
          <a:xfrm>
            <a:off x="6982779" y="2693772"/>
            <a:ext cx="4941491" cy="4021383"/>
          </a:xfrm>
          <a:prstGeom prst="rect">
            <a:avLst/>
          </a:prstGeom>
        </p:spPr>
      </p:pic>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231E93F2-F649-E1FB-DB25-D954F16E9648}"/>
                  </a:ext>
                </a:extLst>
              </p:cNvPr>
              <p:cNvSpPr txBox="1"/>
              <p:nvPr/>
            </p:nvSpPr>
            <p:spPr>
              <a:xfrm>
                <a:off x="354225" y="1214733"/>
                <a:ext cx="6351375" cy="2357568"/>
              </a:xfrm>
              <a:prstGeom prst="rect">
                <a:avLst/>
              </a:prstGeom>
              <a:noFill/>
            </p:spPr>
            <p:txBody>
              <a:bodyPr wrap="square" rtlCol="0">
                <a:spAutoFit/>
              </a:bodyPr>
              <a:lstStyle/>
              <a:p>
                <a:pPr marL="285750" indent="-285750">
                  <a:buFont typeface="Wingdings" pitchFamily="2" charset="2"/>
                  <a:buChar char="Ø"/>
                </a:pPr>
                <a:r>
                  <a:rPr lang="en-US" sz="1600" dirty="0"/>
                  <a:t>During PALS 2024 experiment we adopt a mixed scheme in order to study the </a:t>
                </a:r>
                <a14:m>
                  <m:oMath xmlns:m="http://schemas.openxmlformats.org/officeDocument/2006/math">
                    <m:sPre>
                      <m:sPrePr>
                        <m:ctrlPr>
                          <a:rPr lang="en-US" sz="1600" b="0" i="1" dirty="0" smtClean="0">
                            <a:latin typeface="Cambria Math" panose="02040503050406030204" pitchFamily="18" charset="0"/>
                          </a:rPr>
                        </m:ctrlPr>
                      </m:sPrePr>
                      <m:sub/>
                      <m:sup>
                        <m:r>
                          <a:rPr lang="it-IT" sz="1600" b="0" i="1" smtClean="0">
                            <a:latin typeface="Cambria Math" panose="02040503050406030204" pitchFamily="18" charset="0"/>
                          </a:rPr>
                          <m:t>11</m:t>
                        </m:r>
                      </m:sup>
                      <m:e>
                        <m:r>
                          <a:rPr lang="it-IT" sz="1600" b="0" i="1" smtClean="0">
                            <a:latin typeface="Cambria Math" panose="02040503050406030204" pitchFamily="18" charset="0"/>
                          </a:rPr>
                          <m:t>𝐵</m:t>
                        </m:r>
                      </m:e>
                    </m:sPre>
                    <m:d>
                      <m:dPr>
                        <m:ctrlPr>
                          <a:rPr lang="it-IT" sz="1600" b="0" i="1" smtClean="0">
                            <a:latin typeface="Cambria Math" panose="02040503050406030204" pitchFamily="18" charset="0"/>
                          </a:rPr>
                        </m:ctrlPr>
                      </m:dPr>
                      <m:e>
                        <m:r>
                          <a:rPr lang="it-IT" sz="1600" b="0" i="1" smtClean="0">
                            <a:latin typeface="Cambria Math" panose="02040503050406030204" pitchFamily="18" charset="0"/>
                          </a:rPr>
                          <m:t>𝑝</m:t>
                        </m:r>
                        <m:r>
                          <a:rPr lang="it-IT" sz="1600" b="0" i="1" smtClean="0">
                            <a:latin typeface="Cambria Math" panose="02040503050406030204" pitchFamily="18" charset="0"/>
                          </a:rPr>
                          <m:t>,</m:t>
                        </m:r>
                        <m:r>
                          <a:rPr lang="it-IT" sz="1600" b="0" i="1" smtClean="0">
                            <a:latin typeface="Cambria Math" panose="02040503050406030204" pitchFamily="18" charset="0"/>
                          </a:rPr>
                          <m:t>𝛼</m:t>
                        </m:r>
                      </m:e>
                    </m:d>
                    <m:r>
                      <a:rPr lang="it-IT" sz="1600" b="0" i="1" smtClean="0">
                        <a:latin typeface="Cambria Math" panose="02040503050406030204" pitchFamily="18" charset="0"/>
                      </a:rPr>
                      <m:t>2</m:t>
                    </m:r>
                    <m:r>
                      <a:rPr lang="it-IT" sz="1600" b="0" i="1" smtClean="0">
                        <a:latin typeface="Cambria Math" panose="02040503050406030204" pitchFamily="18" charset="0"/>
                      </a:rPr>
                      <m:t>𝛼</m:t>
                    </m:r>
                    <m:r>
                      <a:rPr lang="it-IT" sz="1600" b="0" i="1" smtClean="0">
                        <a:latin typeface="Cambria Math" panose="02040503050406030204" pitchFamily="18" charset="0"/>
                      </a:rPr>
                      <m:t> </m:t>
                    </m:r>
                  </m:oMath>
                </a14:m>
                <a:r>
                  <a:rPr lang="en-US" sz="1600" dirty="0"/>
                  <a:t>in both “in-target” and ”pitcher-catcher” scheme</a:t>
                </a:r>
              </a:p>
              <a:p>
                <a:pPr marL="285750" indent="-285750">
                  <a:buFont typeface="Wingdings" pitchFamily="2" charset="2"/>
                  <a:buChar char="Ø"/>
                </a:pPr>
                <a:r>
                  <a:rPr lang="en-US" sz="1600" b="1" dirty="0"/>
                  <a:t>Primary target</a:t>
                </a:r>
                <a:r>
                  <a:rPr lang="en-US" sz="1600" dirty="0"/>
                  <a:t>: made of  acrylic resin (PMMA), is the source of accelerated protons (3 mm thick)</a:t>
                </a:r>
              </a:p>
              <a:p>
                <a:pPr marL="285750" indent="-285750">
                  <a:buFont typeface="Wingdings" pitchFamily="2" charset="2"/>
                  <a:buChar char="Ø"/>
                </a:pPr>
                <a:r>
                  <a:rPr lang="en-US" sz="1600" b="1" dirty="0"/>
                  <a:t>Secondary target</a:t>
                </a:r>
                <a:r>
                  <a:rPr lang="en-US" sz="1600" dirty="0"/>
                  <a:t>: pure boron targets (80% of</a:t>
                </a:r>
                <a14:m>
                  <m:oMath xmlns:m="http://schemas.openxmlformats.org/officeDocument/2006/math">
                    <m:r>
                      <a:rPr lang="it-IT" sz="1600" i="1">
                        <a:latin typeface="Cambria Math" panose="02040503050406030204" pitchFamily="18" charset="0"/>
                      </a:rPr>
                      <m:t> </m:t>
                    </m:r>
                    <m:sPre>
                      <m:sPrePr>
                        <m:ctrlPr>
                          <a:rPr lang="en-US" sz="1600" b="0" i="1" dirty="0" smtClean="0">
                            <a:latin typeface="Cambria Math" panose="02040503050406030204" pitchFamily="18" charset="0"/>
                          </a:rPr>
                        </m:ctrlPr>
                      </m:sPrePr>
                      <m:sub/>
                      <m:sup>
                        <m:r>
                          <a:rPr lang="it-IT" sz="1600" b="0" i="1" smtClean="0">
                            <a:latin typeface="Cambria Math" panose="02040503050406030204" pitchFamily="18" charset="0"/>
                          </a:rPr>
                          <m:t>11</m:t>
                        </m:r>
                      </m:sup>
                      <m:e>
                        <m:r>
                          <a:rPr lang="it-IT" sz="1600" b="0" i="1" smtClean="0">
                            <a:latin typeface="Cambria Math" panose="02040503050406030204" pitchFamily="18" charset="0"/>
                          </a:rPr>
                          <m:t>𝐵</m:t>
                        </m:r>
                      </m:e>
                    </m:sPre>
                  </m:oMath>
                </a14:m>
                <a:r>
                  <a:rPr lang="en-US" sz="1600" dirty="0"/>
                  <a:t>)  (15x25x2 mm)</a:t>
                </a:r>
              </a:p>
              <a:p>
                <a:pPr marL="285750" indent="-285750">
                  <a:buFont typeface="Wingdings" pitchFamily="2" charset="2"/>
                  <a:buChar char="Ø"/>
                </a:pPr>
                <a:r>
                  <a:rPr lang="en-US" sz="1600" dirty="0"/>
                  <a:t>Diagnostic: CR39 array with 6 solid state detector each covered with Al stopper (</a:t>
                </a:r>
                <a14:m>
                  <m:oMath xmlns:m="http://schemas.openxmlformats.org/officeDocument/2006/math">
                    <m:r>
                      <a:rPr lang="it-IT" sz="1600" b="0" i="1" smtClean="0">
                        <a:latin typeface="Cambria Math" panose="02040503050406030204" pitchFamily="18" charset="0"/>
                      </a:rPr>
                      <m:t>3−35 </m:t>
                    </m:r>
                    <m:r>
                      <a:rPr lang="it-IT" sz="1600" b="0" i="1" smtClean="0">
                        <a:latin typeface="Cambria Math" panose="02040503050406030204" pitchFamily="18" charset="0"/>
                      </a:rPr>
                      <m:t>𝜇</m:t>
                    </m:r>
                    <m:r>
                      <m:rPr>
                        <m:sty m:val="p"/>
                      </m:rPr>
                      <a:rPr lang="it-IT" sz="1600" b="0" i="1" smtClean="0">
                        <a:latin typeface="Cambria Math" panose="02040503050406030204" pitchFamily="18" charset="0"/>
                      </a:rPr>
                      <m:t>m</m:t>
                    </m:r>
                    <m:r>
                      <a:rPr lang="it-IT" sz="1600" b="0" i="1" smtClean="0">
                        <a:latin typeface="Cambria Math" panose="02040503050406030204" pitchFamily="18" charset="0"/>
                      </a:rPr>
                      <m:t> </m:t>
                    </m:r>
                  </m:oMath>
                </a14:m>
                <a:r>
                  <a:rPr lang="en-US" sz="1600" dirty="0"/>
                  <a:t>), Thompson Parabola aligned with the primary target</a:t>
                </a:r>
              </a:p>
            </p:txBody>
          </p:sp>
        </mc:Choice>
        <mc:Fallback xmlns="">
          <p:sp>
            <p:nvSpPr>
              <p:cNvPr id="6" name="CasellaDiTesto 5">
                <a:extLst>
                  <a:ext uri="{FF2B5EF4-FFF2-40B4-BE49-F238E27FC236}">
                    <a16:creationId xmlns:a16="http://schemas.microsoft.com/office/drawing/2014/main" id="{231E93F2-F649-E1FB-DB25-D954F16E9648}"/>
                  </a:ext>
                </a:extLst>
              </p:cNvPr>
              <p:cNvSpPr txBox="1">
                <a:spLocks noRot="1" noChangeAspect="1" noMove="1" noResize="1" noEditPoints="1" noAdjustHandles="1" noChangeArrowheads="1" noChangeShapeType="1" noTextEdit="1"/>
              </p:cNvSpPr>
              <p:nvPr/>
            </p:nvSpPr>
            <p:spPr>
              <a:xfrm>
                <a:off x="354225" y="1214733"/>
                <a:ext cx="6351375" cy="2357568"/>
              </a:xfrm>
              <a:prstGeom prst="rect">
                <a:avLst/>
              </a:prstGeom>
              <a:blipFill>
                <a:blip r:embed="rId4"/>
                <a:stretch>
                  <a:fillRect l="-399" t="-535" b="-2139"/>
                </a:stretch>
              </a:blipFill>
            </p:spPr>
            <p:txBody>
              <a:bodyPr/>
              <a:lstStyle/>
              <a:p>
                <a:r>
                  <a:rPr lang="en-US">
                    <a:noFill/>
                  </a:rPr>
                  <a:t> </a:t>
                </a:r>
              </a:p>
            </p:txBody>
          </p:sp>
        </mc:Fallback>
      </mc:AlternateContent>
      <p:pic>
        <p:nvPicPr>
          <p:cNvPr id="8" name="Immagine 7" descr="Immagine che contiene righello, metro&#10;&#10;Il contenuto generato dall'IA potrebbe non essere corretto.">
            <a:extLst>
              <a:ext uri="{FF2B5EF4-FFF2-40B4-BE49-F238E27FC236}">
                <a16:creationId xmlns:a16="http://schemas.microsoft.com/office/drawing/2014/main" id="{E0995BCD-F8F8-3728-5FB9-BDDEF877736A}"/>
              </a:ext>
            </a:extLst>
          </p:cNvPr>
          <p:cNvPicPr>
            <a:picLocks noChangeAspect="1"/>
          </p:cNvPicPr>
          <p:nvPr/>
        </p:nvPicPr>
        <p:blipFill>
          <a:blip r:embed="rId5"/>
          <a:srcRect l="32759" t="32433" r="19329" b="19639"/>
          <a:stretch/>
        </p:blipFill>
        <p:spPr>
          <a:xfrm>
            <a:off x="114384" y="4208571"/>
            <a:ext cx="1075651" cy="1434696"/>
          </a:xfrm>
          <a:prstGeom prst="rect">
            <a:avLst/>
          </a:prstGeom>
        </p:spPr>
      </p:pic>
      <p:pic>
        <p:nvPicPr>
          <p:cNvPr id="10" name="Immagine 9" descr="Immagine che contiene righello, metro&#10;&#10;Il contenuto generato dall'IA potrebbe non essere corretto.">
            <a:extLst>
              <a:ext uri="{FF2B5EF4-FFF2-40B4-BE49-F238E27FC236}">
                <a16:creationId xmlns:a16="http://schemas.microsoft.com/office/drawing/2014/main" id="{104D7F68-7633-77A8-A37F-F8DB616A337B}"/>
              </a:ext>
            </a:extLst>
          </p:cNvPr>
          <p:cNvPicPr>
            <a:picLocks noChangeAspect="1"/>
          </p:cNvPicPr>
          <p:nvPr/>
        </p:nvPicPr>
        <p:blipFill>
          <a:blip r:embed="rId6"/>
          <a:srcRect l="21571" t="37839" r="32759" b="16396"/>
          <a:stretch/>
        </p:blipFill>
        <p:spPr>
          <a:xfrm>
            <a:off x="931954" y="4704463"/>
            <a:ext cx="984135" cy="1314954"/>
          </a:xfrm>
          <a:prstGeom prst="rect">
            <a:avLst/>
          </a:prstGeom>
        </p:spPr>
      </p:pic>
      <p:pic>
        <p:nvPicPr>
          <p:cNvPr id="12" name="Immagine 11">
            <a:extLst>
              <a:ext uri="{FF2B5EF4-FFF2-40B4-BE49-F238E27FC236}">
                <a16:creationId xmlns:a16="http://schemas.microsoft.com/office/drawing/2014/main" id="{B58ACED8-F8CD-02C7-BCAE-FCD0867BA1E5}"/>
              </a:ext>
            </a:extLst>
          </p:cNvPr>
          <p:cNvPicPr>
            <a:picLocks noChangeAspect="1"/>
          </p:cNvPicPr>
          <p:nvPr/>
        </p:nvPicPr>
        <p:blipFill>
          <a:blip r:embed="rId7"/>
          <a:srcRect l="12542" t="8413" r="7939" b="3333"/>
          <a:stretch/>
        </p:blipFill>
        <p:spPr>
          <a:xfrm>
            <a:off x="2000349" y="5070174"/>
            <a:ext cx="1660431" cy="1566212"/>
          </a:xfrm>
          <a:prstGeom prst="rect">
            <a:avLst/>
          </a:prstGeom>
        </p:spPr>
      </p:pic>
      <p:pic>
        <p:nvPicPr>
          <p:cNvPr id="2050" name="Picture 2">
            <a:extLst>
              <a:ext uri="{FF2B5EF4-FFF2-40B4-BE49-F238E27FC236}">
                <a16:creationId xmlns:a16="http://schemas.microsoft.com/office/drawing/2014/main" id="{E2C68301-32BB-6978-AE1B-C73D897E7D6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135" b="30991"/>
          <a:stretch/>
        </p:blipFill>
        <p:spPr bwMode="auto">
          <a:xfrm>
            <a:off x="3791902" y="4298233"/>
            <a:ext cx="3059755" cy="1860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236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92A45-DAC4-7181-3E0B-F19DA38C2AA7}"/>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6118E942-19ED-11D4-9E40-540339D024C7}"/>
              </a:ext>
            </a:extLst>
          </p:cNvPr>
          <p:cNvSpPr txBox="1"/>
          <p:nvPr/>
        </p:nvSpPr>
        <p:spPr>
          <a:xfrm>
            <a:off x="358345" y="321274"/>
            <a:ext cx="3921047" cy="892552"/>
          </a:xfrm>
          <a:prstGeom prst="rect">
            <a:avLst/>
          </a:prstGeom>
          <a:noFill/>
        </p:spPr>
        <p:txBody>
          <a:bodyPr wrap="square" rtlCol="0">
            <a:spAutoFit/>
          </a:bodyPr>
          <a:lstStyle/>
          <a:p>
            <a:r>
              <a:rPr lang="en-US" sz="2400" dirty="0"/>
              <a:t>Proton source characterization</a:t>
            </a:r>
            <a:r>
              <a:rPr lang="en-US" sz="2800" dirty="0"/>
              <a:t>:</a:t>
            </a:r>
          </a:p>
        </p:txBody>
      </p:sp>
      <mc:AlternateContent xmlns:mc="http://schemas.openxmlformats.org/markup-compatibility/2006">
        <mc:Choice xmlns:a14="http://schemas.microsoft.com/office/drawing/2010/main" Requires="a14">
          <p:sp>
            <p:nvSpPr>
              <p:cNvPr id="3" name="CasellaDiTesto 2">
                <a:extLst>
                  <a:ext uri="{FF2B5EF4-FFF2-40B4-BE49-F238E27FC236}">
                    <a16:creationId xmlns:a16="http://schemas.microsoft.com/office/drawing/2014/main" id="{C78A771E-9DED-748E-6635-759BFF04BAE3}"/>
                  </a:ext>
                </a:extLst>
              </p:cNvPr>
              <p:cNvSpPr txBox="1"/>
              <p:nvPr/>
            </p:nvSpPr>
            <p:spPr>
              <a:xfrm>
                <a:off x="195649" y="1275381"/>
                <a:ext cx="4924991" cy="5324535"/>
              </a:xfrm>
              <a:prstGeom prst="rect">
                <a:avLst/>
              </a:prstGeom>
              <a:noFill/>
            </p:spPr>
            <p:txBody>
              <a:bodyPr wrap="square" rtlCol="0">
                <a:spAutoFit/>
              </a:bodyPr>
              <a:lstStyle/>
              <a:p>
                <a:pPr marL="285750" indent="-285750">
                  <a:buFont typeface="Wingdings" pitchFamily="2" charset="2"/>
                  <a:buChar char="Ø"/>
                </a:pPr>
                <a:r>
                  <a:rPr lang="en-US" sz="1400" dirty="0"/>
                  <a:t>Thompson Parabola aligned with primary target: reliable measurement of the protons emitted at 0° and striking the secondary target.</a:t>
                </a:r>
              </a:p>
              <a:p>
                <a:pPr marL="285750" indent="-285750">
                  <a:buFont typeface="Wingdings" pitchFamily="2" charset="2"/>
                  <a:buChar char="Ø"/>
                </a:pPr>
                <a:r>
                  <a:rPr lang="en-US" sz="1400" dirty="0"/>
                  <a:t>Characterization of ejected protons and carbons ions:</a:t>
                </a:r>
              </a:p>
              <a:p>
                <a:pPr marL="742950" lvl="1" indent="-285750">
                  <a:buFont typeface="Arial" panose="020B0604020202020204" pitchFamily="34" charset="0"/>
                  <a:buChar char="•"/>
                </a:pPr>
                <a:r>
                  <a:rPr lang="en-US" sz="1400" dirty="0"/>
                  <a:t>Great difference between shots in terms of </a:t>
                </a:r>
                <a:r>
                  <a:rPr lang="en-US" sz="1400" b="1" dirty="0"/>
                  <a:t>energy</a:t>
                </a:r>
                <a:r>
                  <a:rPr lang="en-US" sz="1400" dirty="0"/>
                  <a:t> and </a:t>
                </a:r>
                <a:r>
                  <a:rPr lang="en-US" sz="1400" b="1" dirty="0"/>
                  <a:t>fluence</a:t>
                </a:r>
                <a:endParaRPr lang="en-US" sz="1400" dirty="0"/>
              </a:p>
              <a:p>
                <a:pPr marL="742950" lvl="1" indent="-285750">
                  <a:buFont typeface="Arial" panose="020B0604020202020204" pitchFamily="34" charset="0"/>
                  <a:buChar char="•"/>
                </a:pPr>
                <a:r>
                  <a:rPr lang="en-US" sz="1400" dirty="0"/>
                  <a:t>At least in the normal direction to the target surface seams that protons and carbon 6+ ions feel the same accelerating potential in the backward direction</a:t>
                </a:r>
              </a:p>
              <a:p>
                <a:pPr marL="742950" lvl="1" indent="-285750">
                  <a:buFont typeface="Arial" panose="020B0604020202020204" pitchFamily="34" charset="0"/>
                  <a:buChar char="•"/>
                </a:pPr>
                <a:r>
                  <a:rPr lang="en-US" sz="1400" dirty="0"/>
                  <a:t>Proton cut-off energy: from 1.4 to 4 MeV</a:t>
                </a:r>
              </a:p>
              <a:p>
                <a:pPr marL="742950" lvl="1" indent="-285750">
                  <a:buFont typeface="Arial" panose="020B0604020202020204" pitchFamily="34" charset="0"/>
                  <a:buChar char="•"/>
                </a:pPr>
                <a:r>
                  <a:rPr lang="en-US" sz="1400" dirty="0"/>
                  <a:t>Proton in the 0° direction:  from </a:t>
                </a:r>
                <a14:m>
                  <m:oMath xmlns:m="http://schemas.openxmlformats.org/officeDocument/2006/math">
                    <m:r>
                      <a:rPr lang="it-IT" sz="1400" b="0" i="1" smtClean="0">
                        <a:latin typeface="Cambria Math" panose="02040503050406030204" pitchFamily="18" charset="0"/>
                      </a:rPr>
                      <m:t>2.5 × </m:t>
                    </m:r>
                    <m:sSup>
                      <m:sSupPr>
                        <m:ctrlPr>
                          <a:rPr lang="it-IT" sz="1400" b="0" i="1" smtClean="0">
                            <a:latin typeface="Cambria Math" panose="02040503050406030204" pitchFamily="18" charset="0"/>
                          </a:rPr>
                        </m:ctrlPr>
                      </m:sSupPr>
                      <m:e>
                        <m:r>
                          <a:rPr lang="it-IT" sz="1400" b="0" i="1" smtClean="0">
                            <a:latin typeface="Cambria Math" panose="02040503050406030204" pitchFamily="18" charset="0"/>
                          </a:rPr>
                          <m:t>10</m:t>
                        </m:r>
                      </m:e>
                      <m:sup>
                        <m:r>
                          <a:rPr lang="it-IT" sz="1400" b="0" i="1" smtClean="0">
                            <a:latin typeface="Cambria Math" panose="02040503050406030204" pitchFamily="18" charset="0"/>
                          </a:rPr>
                          <m:t>10</m:t>
                        </m:r>
                      </m:sup>
                    </m:sSup>
                  </m:oMath>
                </a14:m>
                <a:r>
                  <a:rPr lang="en-US" sz="1400" dirty="0"/>
                  <a:t> to </a:t>
                </a:r>
                <a14:m>
                  <m:oMath xmlns:m="http://schemas.openxmlformats.org/officeDocument/2006/math">
                    <m:r>
                      <a:rPr lang="it-IT" sz="1400" i="1">
                        <a:latin typeface="Cambria Math" panose="02040503050406030204" pitchFamily="18" charset="0"/>
                      </a:rPr>
                      <m:t>9</m:t>
                    </m:r>
                    <m:r>
                      <a:rPr lang="it-IT" sz="1400" b="0" i="1" smtClean="0">
                        <a:latin typeface="Cambria Math" panose="02040503050406030204" pitchFamily="18" charset="0"/>
                      </a:rPr>
                      <m:t>.4 × </m:t>
                    </m:r>
                    <m:sSup>
                      <m:sSupPr>
                        <m:ctrlPr>
                          <a:rPr lang="it-IT" sz="1400" b="0" i="1" smtClean="0">
                            <a:latin typeface="Cambria Math" panose="02040503050406030204" pitchFamily="18" charset="0"/>
                          </a:rPr>
                        </m:ctrlPr>
                      </m:sSupPr>
                      <m:e>
                        <m:r>
                          <a:rPr lang="it-IT" sz="1400" b="0" i="1" smtClean="0">
                            <a:latin typeface="Cambria Math" panose="02040503050406030204" pitchFamily="18" charset="0"/>
                          </a:rPr>
                          <m:t>10</m:t>
                        </m:r>
                      </m:e>
                      <m:sup>
                        <m:r>
                          <a:rPr lang="it-IT" sz="1400" b="0" i="1" smtClean="0">
                            <a:latin typeface="Cambria Math" panose="02040503050406030204" pitchFamily="18" charset="0"/>
                          </a:rPr>
                          <m:t>10 </m:t>
                        </m:r>
                      </m:sup>
                    </m:sSup>
                    <m:r>
                      <a:rPr lang="it-IT" sz="1400" b="0" i="1" smtClean="0">
                        <a:latin typeface="Cambria Math" panose="02040503050406030204" pitchFamily="18" charset="0"/>
                      </a:rPr>
                      <m:t>𝑠𝑡</m:t>
                    </m:r>
                    <m:sSup>
                      <m:sSupPr>
                        <m:ctrlPr>
                          <a:rPr lang="it-IT" sz="1400" b="0" i="1" smtClean="0">
                            <a:latin typeface="Cambria Math" panose="02040503050406030204" pitchFamily="18" charset="0"/>
                          </a:rPr>
                        </m:ctrlPr>
                      </m:sSupPr>
                      <m:e>
                        <m:r>
                          <a:rPr lang="it-IT" sz="1400" b="0" i="1" smtClean="0">
                            <a:latin typeface="Cambria Math" panose="02040503050406030204" pitchFamily="18" charset="0"/>
                          </a:rPr>
                          <m:t>𝑟</m:t>
                        </m:r>
                      </m:e>
                      <m:sup>
                        <m:r>
                          <a:rPr lang="it-IT" sz="1400" b="0" i="1" smtClean="0">
                            <a:latin typeface="Cambria Math" panose="02040503050406030204" pitchFamily="18" charset="0"/>
                          </a:rPr>
                          <m:t>−1</m:t>
                        </m:r>
                      </m:sup>
                    </m:sSup>
                  </m:oMath>
                </a14:m>
                <a:endParaRPr lang="en-US" sz="1400" dirty="0"/>
              </a:p>
              <a:p>
                <a:pPr marL="285750" indent="-285750">
                  <a:buFont typeface="Wingdings" pitchFamily="2" charset="2"/>
                  <a:buChar char="Ø"/>
                </a:pPr>
                <a:r>
                  <a:rPr lang="en-US" sz="1400" dirty="0"/>
                  <a:t>With the use of Time of Flight detectors was possible also to highlight the angular distribution of the emitted protons, at least in terms of maximum recorded energy</a:t>
                </a:r>
              </a:p>
              <a:p>
                <a:pPr lvl="1"/>
                <a:endParaRPr lang="en-US" sz="1600" b="1" dirty="0"/>
              </a:p>
              <a:p>
                <a:pPr lvl="1"/>
                <a:r>
                  <a:rPr lang="en-US" sz="1600" dirty="0"/>
                  <a:t> </a:t>
                </a:r>
              </a:p>
            </p:txBody>
          </p:sp>
        </mc:Choice>
        <mc:Fallback>
          <p:sp>
            <p:nvSpPr>
              <p:cNvPr id="3" name="CasellaDiTesto 2">
                <a:extLst>
                  <a:ext uri="{FF2B5EF4-FFF2-40B4-BE49-F238E27FC236}">
                    <a16:creationId xmlns:a16="http://schemas.microsoft.com/office/drawing/2014/main" id="{C78A771E-9DED-748E-6635-759BFF04BAE3}"/>
                  </a:ext>
                </a:extLst>
              </p:cNvPr>
              <p:cNvSpPr txBox="1">
                <a:spLocks noRot="1" noChangeAspect="1" noMove="1" noResize="1" noEditPoints="1" noAdjustHandles="1" noChangeArrowheads="1" noChangeShapeType="1" noTextEdit="1"/>
              </p:cNvSpPr>
              <p:nvPr/>
            </p:nvSpPr>
            <p:spPr>
              <a:xfrm>
                <a:off x="195649" y="1275381"/>
                <a:ext cx="4924991" cy="5324535"/>
              </a:xfrm>
              <a:prstGeom prst="rect">
                <a:avLst/>
              </a:prstGeom>
              <a:blipFill>
                <a:blip r:embed="rId2"/>
                <a:stretch>
                  <a:fillRect l="-124" t="-114" r="-1238"/>
                </a:stretch>
              </a:blipFill>
            </p:spPr>
            <p:txBody>
              <a:bodyPr/>
              <a:lstStyle/>
              <a:p>
                <a:r>
                  <a:rPr lang="en-US">
                    <a:noFill/>
                  </a:rPr>
                  <a:t> </a:t>
                </a:r>
              </a:p>
            </p:txBody>
          </p:sp>
        </mc:Fallback>
      </mc:AlternateContent>
      <p:pic>
        <p:nvPicPr>
          <p:cNvPr id="5" name="Immagine 4">
            <a:extLst>
              <a:ext uri="{FF2B5EF4-FFF2-40B4-BE49-F238E27FC236}">
                <a16:creationId xmlns:a16="http://schemas.microsoft.com/office/drawing/2014/main" id="{8025733A-9CC8-5A9F-CF31-D4FC9242DFEB}"/>
              </a:ext>
            </a:extLst>
          </p:cNvPr>
          <p:cNvPicPr>
            <a:picLocks noChangeAspect="1"/>
          </p:cNvPicPr>
          <p:nvPr/>
        </p:nvPicPr>
        <p:blipFill>
          <a:blip r:embed="rId3"/>
          <a:srcRect l="-88" t="6748" r="9362"/>
          <a:stretch/>
        </p:blipFill>
        <p:spPr>
          <a:xfrm>
            <a:off x="6019218" y="321274"/>
            <a:ext cx="4633784" cy="2784650"/>
          </a:xfrm>
          <a:prstGeom prst="rect">
            <a:avLst/>
          </a:prstGeom>
        </p:spPr>
      </p:pic>
      <p:pic>
        <p:nvPicPr>
          <p:cNvPr id="9" name="Immagine 8" descr="Immagine che contiene testo, linea, diagramma, Diagramma&#10;&#10;Il contenuto generato dall'IA potrebbe non essere corretto.">
            <a:extLst>
              <a:ext uri="{FF2B5EF4-FFF2-40B4-BE49-F238E27FC236}">
                <a16:creationId xmlns:a16="http://schemas.microsoft.com/office/drawing/2014/main" id="{89DF38BC-1507-783C-6B3B-588AC0A0806A}"/>
              </a:ext>
            </a:extLst>
          </p:cNvPr>
          <p:cNvPicPr>
            <a:picLocks noChangeAspect="1"/>
          </p:cNvPicPr>
          <p:nvPr/>
        </p:nvPicPr>
        <p:blipFill>
          <a:blip r:embed="rId4"/>
          <a:srcRect l="2932" t="6112" r="9363" b="1467"/>
          <a:stretch/>
        </p:blipFill>
        <p:spPr>
          <a:xfrm>
            <a:off x="8645420" y="3105924"/>
            <a:ext cx="3314420" cy="2619493"/>
          </a:xfrm>
          <a:prstGeom prst="rect">
            <a:avLst/>
          </a:prstGeom>
        </p:spPr>
      </p:pic>
      <p:grpSp>
        <p:nvGrpSpPr>
          <p:cNvPr id="18" name="Gruppo 17">
            <a:extLst>
              <a:ext uri="{FF2B5EF4-FFF2-40B4-BE49-F238E27FC236}">
                <a16:creationId xmlns:a16="http://schemas.microsoft.com/office/drawing/2014/main" id="{6EEB2A77-429A-2D86-30F0-28F63F2B3B66}"/>
              </a:ext>
            </a:extLst>
          </p:cNvPr>
          <p:cNvGrpSpPr/>
          <p:nvPr/>
        </p:nvGrpSpPr>
        <p:grpSpPr>
          <a:xfrm>
            <a:off x="4937760" y="3621024"/>
            <a:ext cx="3707660" cy="2767584"/>
            <a:chOff x="3491658" y="4310073"/>
            <a:chExt cx="3584056" cy="2335228"/>
          </a:xfrm>
        </p:grpSpPr>
        <p:pic>
          <p:nvPicPr>
            <p:cNvPr id="13" name="Immagine 12" descr="Immagine che contiene testo, diagramma, cerchio, schermata&#10;&#10;Il contenuto generato dall'IA potrebbe non essere corretto.">
              <a:extLst>
                <a:ext uri="{FF2B5EF4-FFF2-40B4-BE49-F238E27FC236}">
                  <a16:creationId xmlns:a16="http://schemas.microsoft.com/office/drawing/2014/main" id="{954DD9E0-A921-85CC-7D17-A7C8BCFC3BD6}"/>
                </a:ext>
              </a:extLst>
            </p:cNvPr>
            <p:cNvPicPr>
              <a:picLocks noChangeAspect="1"/>
            </p:cNvPicPr>
            <p:nvPr/>
          </p:nvPicPr>
          <p:blipFill>
            <a:blip r:embed="rId5"/>
            <a:srcRect l="11698" t="4920" r="2450" b="6132"/>
            <a:stretch/>
          </p:blipFill>
          <p:spPr>
            <a:xfrm>
              <a:off x="3491658" y="4310073"/>
              <a:ext cx="2184794" cy="2335227"/>
            </a:xfrm>
            <a:prstGeom prst="rect">
              <a:avLst/>
            </a:prstGeom>
          </p:spPr>
        </p:pic>
        <p:pic>
          <p:nvPicPr>
            <p:cNvPr id="17" name="Immagine 16" descr="Immagine che contiene testo, diagramma, linea, cerchio&#10;&#10;Il contenuto generato dall'IA potrebbe non essere corretto.">
              <a:extLst>
                <a:ext uri="{FF2B5EF4-FFF2-40B4-BE49-F238E27FC236}">
                  <a16:creationId xmlns:a16="http://schemas.microsoft.com/office/drawing/2014/main" id="{21AAC7A8-09E2-DD27-4B7D-ACE7B34CF14B}"/>
                </a:ext>
              </a:extLst>
            </p:cNvPr>
            <p:cNvPicPr>
              <a:picLocks noChangeAspect="1"/>
            </p:cNvPicPr>
            <p:nvPr/>
          </p:nvPicPr>
          <p:blipFill>
            <a:blip r:embed="rId6"/>
            <a:srcRect l="6034" t="6556" r="3814" b="2446"/>
            <a:stretch/>
          </p:blipFill>
          <p:spPr>
            <a:xfrm>
              <a:off x="4895623" y="4310074"/>
              <a:ext cx="2180091" cy="2335227"/>
            </a:xfrm>
            <a:prstGeom prst="rect">
              <a:avLst/>
            </a:prstGeom>
          </p:spPr>
        </p:pic>
      </p:grpSp>
    </p:spTree>
    <p:extLst>
      <p:ext uri="{BB962C8B-B14F-4D97-AF65-F5344CB8AC3E}">
        <p14:creationId xmlns:p14="http://schemas.microsoft.com/office/powerpoint/2010/main" val="18218046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a:extLst>
              <a:ext uri="{FF2B5EF4-FFF2-40B4-BE49-F238E27FC236}">
                <a16:creationId xmlns:a16="http://schemas.microsoft.com/office/drawing/2014/main" id="{E71F207D-4BAA-559A-3A52-9DE0D073DF43}"/>
              </a:ext>
            </a:extLst>
          </p:cNvPr>
          <p:cNvGrpSpPr/>
          <p:nvPr/>
        </p:nvGrpSpPr>
        <p:grpSpPr>
          <a:xfrm>
            <a:off x="144223" y="0"/>
            <a:ext cx="11070948" cy="6858000"/>
            <a:chOff x="660006" y="464409"/>
            <a:chExt cx="10871988" cy="5651340"/>
          </a:xfrm>
        </p:grpSpPr>
        <p:pic>
          <p:nvPicPr>
            <p:cNvPr id="3" name="Immagine 2">
              <a:extLst>
                <a:ext uri="{FF2B5EF4-FFF2-40B4-BE49-F238E27FC236}">
                  <a16:creationId xmlns:a16="http://schemas.microsoft.com/office/drawing/2014/main" id="{1B3DD6D2-E50B-BEC3-2A4F-73DC539B216C}"/>
                </a:ext>
              </a:extLst>
            </p:cNvPr>
            <p:cNvPicPr>
              <a:picLocks noChangeAspect="1"/>
            </p:cNvPicPr>
            <p:nvPr/>
          </p:nvPicPr>
          <p:blipFill>
            <a:blip r:embed="rId3"/>
            <a:srcRect t="6324" r="8674"/>
            <a:stretch/>
          </p:blipFill>
          <p:spPr>
            <a:xfrm>
              <a:off x="660006" y="464409"/>
              <a:ext cx="3505045" cy="2691867"/>
            </a:xfrm>
            <a:prstGeom prst="rect">
              <a:avLst/>
            </a:prstGeom>
          </p:spPr>
        </p:pic>
        <p:pic>
          <p:nvPicPr>
            <p:cNvPr id="5" name="Immagine 4">
              <a:extLst>
                <a:ext uri="{FF2B5EF4-FFF2-40B4-BE49-F238E27FC236}">
                  <a16:creationId xmlns:a16="http://schemas.microsoft.com/office/drawing/2014/main" id="{11A069A3-10E3-307E-3F11-8D4A00F2F112}"/>
                </a:ext>
              </a:extLst>
            </p:cNvPr>
            <p:cNvPicPr>
              <a:picLocks noChangeAspect="1"/>
            </p:cNvPicPr>
            <p:nvPr/>
          </p:nvPicPr>
          <p:blipFill>
            <a:blip r:embed="rId4"/>
            <a:srcRect t="5688" r="9468"/>
            <a:stretch/>
          </p:blipFill>
          <p:spPr>
            <a:xfrm>
              <a:off x="4373353" y="464409"/>
              <a:ext cx="3445293" cy="2691867"/>
            </a:xfrm>
            <a:prstGeom prst="rect">
              <a:avLst/>
            </a:prstGeom>
          </p:spPr>
        </p:pic>
        <p:pic>
          <p:nvPicPr>
            <p:cNvPr id="7" name="Immagine 6">
              <a:extLst>
                <a:ext uri="{FF2B5EF4-FFF2-40B4-BE49-F238E27FC236}">
                  <a16:creationId xmlns:a16="http://schemas.microsoft.com/office/drawing/2014/main" id="{4B7B4588-FF6F-6EF6-35E2-5AFA9AB71665}"/>
                </a:ext>
              </a:extLst>
            </p:cNvPr>
            <p:cNvPicPr>
              <a:picLocks noChangeAspect="1"/>
            </p:cNvPicPr>
            <p:nvPr/>
          </p:nvPicPr>
          <p:blipFill>
            <a:blip r:embed="rId5"/>
            <a:srcRect t="6659" r="9150"/>
            <a:stretch/>
          </p:blipFill>
          <p:spPr>
            <a:xfrm>
              <a:off x="8086702" y="464409"/>
              <a:ext cx="3445292" cy="2691866"/>
            </a:xfrm>
            <a:prstGeom prst="rect">
              <a:avLst/>
            </a:prstGeom>
          </p:spPr>
        </p:pic>
        <p:pic>
          <p:nvPicPr>
            <p:cNvPr id="9" name="Immagine 8">
              <a:extLst>
                <a:ext uri="{FF2B5EF4-FFF2-40B4-BE49-F238E27FC236}">
                  <a16:creationId xmlns:a16="http://schemas.microsoft.com/office/drawing/2014/main" id="{A167A12B-BB57-FB42-CB33-B3ED318EABB9}"/>
                </a:ext>
              </a:extLst>
            </p:cNvPr>
            <p:cNvPicPr>
              <a:picLocks noChangeAspect="1"/>
            </p:cNvPicPr>
            <p:nvPr/>
          </p:nvPicPr>
          <p:blipFill>
            <a:blip r:embed="rId6"/>
            <a:srcRect t="6659" r="8674"/>
            <a:stretch/>
          </p:blipFill>
          <p:spPr>
            <a:xfrm>
              <a:off x="660006" y="3429000"/>
              <a:ext cx="3505045" cy="2686749"/>
            </a:xfrm>
            <a:prstGeom prst="rect">
              <a:avLst/>
            </a:prstGeom>
          </p:spPr>
        </p:pic>
        <p:pic>
          <p:nvPicPr>
            <p:cNvPr id="11" name="Immagine 10">
              <a:extLst>
                <a:ext uri="{FF2B5EF4-FFF2-40B4-BE49-F238E27FC236}">
                  <a16:creationId xmlns:a16="http://schemas.microsoft.com/office/drawing/2014/main" id="{ED5F4E93-311B-E1A6-85B2-C078BBEDDE95}"/>
                </a:ext>
              </a:extLst>
            </p:cNvPr>
            <p:cNvPicPr>
              <a:picLocks noChangeAspect="1"/>
            </p:cNvPicPr>
            <p:nvPr/>
          </p:nvPicPr>
          <p:blipFill>
            <a:blip r:embed="rId7"/>
            <a:srcRect t="6659" r="8992"/>
            <a:stretch/>
          </p:blipFill>
          <p:spPr>
            <a:xfrm>
              <a:off x="4373353" y="3423881"/>
              <a:ext cx="3499498" cy="2691868"/>
            </a:xfrm>
            <a:prstGeom prst="rect">
              <a:avLst/>
            </a:prstGeom>
          </p:spPr>
        </p:pic>
      </p:grpSp>
      <p:graphicFrame>
        <p:nvGraphicFramePr>
          <p:cNvPr id="14" name="Tabella 13">
            <a:extLst>
              <a:ext uri="{FF2B5EF4-FFF2-40B4-BE49-F238E27FC236}">
                <a16:creationId xmlns:a16="http://schemas.microsoft.com/office/drawing/2014/main" id="{127D23C8-04E2-FE73-88FD-6F1E79A8AE8D}"/>
              </a:ext>
            </a:extLst>
          </p:cNvPr>
          <p:cNvGraphicFramePr>
            <a:graphicFrameLocks noGrp="1"/>
          </p:cNvGraphicFramePr>
          <p:nvPr>
            <p:extLst>
              <p:ext uri="{D42A27DB-BD31-4B8C-83A1-F6EECF244321}">
                <p14:modId xmlns:p14="http://schemas.microsoft.com/office/powerpoint/2010/main" val="3511177767"/>
              </p:ext>
            </p:extLst>
          </p:nvPr>
        </p:nvGraphicFramePr>
        <p:xfrm>
          <a:off x="7638410" y="3591371"/>
          <a:ext cx="4370709" cy="3309138"/>
        </p:xfrm>
        <a:graphic>
          <a:graphicData uri="http://schemas.openxmlformats.org/drawingml/2006/table">
            <a:tbl>
              <a:tblPr firstRow="1" bandRow="1">
                <a:tableStyleId>{5C22544A-7EE6-4342-B048-85BDC9FD1C3A}</a:tableStyleId>
              </a:tblPr>
              <a:tblGrid>
                <a:gridCol w="733225">
                  <a:extLst>
                    <a:ext uri="{9D8B030D-6E8A-4147-A177-3AD203B41FA5}">
                      <a16:colId xmlns:a16="http://schemas.microsoft.com/office/drawing/2014/main" val="2465708594"/>
                    </a:ext>
                  </a:extLst>
                </a:gridCol>
                <a:gridCol w="909371">
                  <a:extLst>
                    <a:ext uri="{9D8B030D-6E8A-4147-A177-3AD203B41FA5}">
                      <a16:colId xmlns:a16="http://schemas.microsoft.com/office/drawing/2014/main" val="700627905"/>
                    </a:ext>
                  </a:extLst>
                </a:gridCol>
                <a:gridCol w="909371">
                  <a:extLst>
                    <a:ext uri="{9D8B030D-6E8A-4147-A177-3AD203B41FA5}">
                      <a16:colId xmlns:a16="http://schemas.microsoft.com/office/drawing/2014/main" val="494424535"/>
                    </a:ext>
                  </a:extLst>
                </a:gridCol>
                <a:gridCol w="909371">
                  <a:extLst>
                    <a:ext uri="{9D8B030D-6E8A-4147-A177-3AD203B41FA5}">
                      <a16:colId xmlns:a16="http://schemas.microsoft.com/office/drawing/2014/main" val="531699109"/>
                    </a:ext>
                  </a:extLst>
                </a:gridCol>
                <a:gridCol w="909371">
                  <a:extLst>
                    <a:ext uri="{9D8B030D-6E8A-4147-A177-3AD203B41FA5}">
                      <a16:colId xmlns:a16="http://schemas.microsoft.com/office/drawing/2014/main" val="3002527073"/>
                    </a:ext>
                  </a:extLst>
                </a:gridCol>
              </a:tblGrid>
              <a:tr h="1023138">
                <a:tc>
                  <a:txBody>
                    <a:bodyPr/>
                    <a:lstStyle/>
                    <a:p>
                      <a:r>
                        <a:rPr lang="en-US" sz="1200" dirty="0"/>
                        <a:t>Shot:</a:t>
                      </a:r>
                    </a:p>
                  </a:txBody>
                  <a:tcPr/>
                </a:tc>
                <a:tc>
                  <a:txBody>
                    <a:bodyPr/>
                    <a:lstStyle/>
                    <a:p>
                      <a:r>
                        <a:rPr lang="en-US" sz="1200" dirty="0"/>
                        <a:t>Energy protons</a:t>
                      </a:r>
                    </a:p>
                    <a:p>
                      <a:r>
                        <a:rPr lang="en-US" sz="1200" dirty="0"/>
                        <a:t>(MeV)</a:t>
                      </a:r>
                    </a:p>
                  </a:txBody>
                  <a:tcPr/>
                </a:tc>
                <a:tc>
                  <a:txBody>
                    <a:bodyPr/>
                    <a:lstStyle/>
                    <a:p>
                      <a:r>
                        <a:rPr lang="en-US" sz="1200" dirty="0"/>
                        <a:t>Fluence</a:t>
                      </a:r>
                    </a:p>
                    <a:p>
                      <a:r>
                        <a:rPr lang="en-US" sz="1200" dirty="0"/>
                        <a:t>Protons</a:t>
                      </a:r>
                    </a:p>
                    <a:p>
                      <a:r>
                        <a:rPr lang="en-US" sz="1200" dirty="0"/>
                        <a:t>(str^-1)</a:t>
                      </a:r>
                    </a:p>
                  </a:txBody>
                  <a:tcPr/>
                </a:tc>
                <a:tc>
                  <a:txBody>
                    <a:bodyPr/>
                    <a:lstStyle/>
                    <a:p>
                      <a:r>
                        <a:rPr lang="en-US" sz="1200" dirty="0"/>
                        <a:t>Energy</a:t>
                      </a:r>
                    </a:p>
                    <a:p>
                      <a:r>
                        <a:rPr lang="en-US" sz="1200" dirty="0"/>
                        <a:t>C+6</a:t>
                      </a:r>
                    </a:p>
                    <a:p>
                      <a:r>
                        <a:rPr lang="en-US" sz="1200" dirty="0"/>
                        <a:t>(MeV/u)</a:t>
                      </a:r>
                    </a:p>
                  </a:txBody>
                  <a:tcPr/>
                </a:tc>
                <a:tc>
                  <a:txBody>
                    <a:bodyPr/>
                    <a:lstStyle/>
                    <a:p>
                      <a:r>
                        <a:rPr lang="en-US" sz="1200" dirty="0"/>
                        <a:t>Fluence</a:t>
                      </a:r>
                    </a:p>
                    <a:p>
                      <a:r>
                        <a:rPr lang="en-US" sz="1200" dirty="0"/>
                        <a:t>C+6</a:t>
                      </a:r>
                    </a:p>
                    <a:p>
                      <a:r>
                        <a:rPr lang="en-US" sz="1200" dirty="0"/>
                        <a:t>(str^-1)</a:t>
                      </a:r>
                    </a:p>
                  </a:txBody>
                  <a:tcPr/>
                </a:tc>
                <a:extLst>
                  <a:ext uri="{0D108BD9-81ED-4DB2-BD59-A6C34878D82A}">
                    <a16:rowId xmlns:a16="http://schemas.microsoft.com/office/drawing/2014/main" val="3275706883"/>
                  </a:ext>
                </a:extLst>
              </a:tr>
              <a:tr h="386519">
                <a:tc>
                  <a:txBody>
                    <a:bodyPr/>
                    <a:lstStyle/>
                    <a:p>
                      <a:r>
                        <a:rPr lang="en-US" sz="1200" dirty="0"/>
                        <a:t>60735</a:t>
                      </a:r>
                    </a:p>
                  </a:txBody>
                  <a:tcPr/>
                </a:tc>
                <a:tc>
                  <a:txBody>
                    <a:bodyPr/>
                    <a:lstStyle/>
                    <a:p>
                      <a:r>
                        <a:rPr lang="en-US" sz="1200" dirty="0"/>
                        <a:t>1.4</a:t>
                      </a:r>
                    </a:p>
                  </a:txBody>
                  <a:tcPr/>
                </a:tc>
                <a:tc>
                  <a:txBody>
                    <a:bodyPr/>
                    <a:lstStyle/>
                    <a:p>
                      <a:r>
                        <a:rPr lang="en-US" sz="1200" dirty="0"/>
                        <a:t>6.82e+10</a:t>
                      </a:r>
                    </a:p>
                  </a:txBody>
                  <a:tcPr/>
                </a:tc>
                <a:tc>
                  <a:txBody>
                    <a:bodyPr/>
                    <a:lstStyle/>
                    <a:p>
                      <a:r>
                        <a:rPr lang="en-US" sz="1200" dirty="0"/>
                        <a:t>0.3</a:t>
                      </a:r>
                    </a:p>
                  </a:txBody>
                  <a:tcPr/>
                </a:tc>
                <a:tc>
                  <a:txBody>
                    <a:bodyPr/>
                    <a:lstStyle/>
                    <a:p>
                      <a:r>
                        <a:rPr lang="en-US" sz="1200" dirty="0"/>
                        <a:t>1.94e+11</a:t>
                      </a:r>
                    </a:p>
                  </a:txBody>
                  <a:tcPr/>
                </a:tc>
                <a:extLst>
                  <a:ext uri="{0D108BD9-81ED-4DB2-BD59-A6C34878D82A}">
                    <a16:rowId xmlns:a16="http://schemas.microsoft.com/office/drawing/2014/main" val="1643178235"/>
                  </a:ext>
                </a:extLst>
              </a:tr>
              <a:tr h="386519">
                <a:tc>
                  <a:txBody>
                    <a:bodyPr/>
                    <a:lstStyle/>
                    <a:p>
                      <a:r>
                        <a:rPr lang="en-US" sz="1200" dirty="0"/>
                        <a:t>60736</a:t>
                      </a:r>
                    </a:p>
                  </a:txBody>
                  <a:tcPr/>
                </a:tc>
                <a:tc>
                  <a:txBody>
                    <a:bodyPr/>
                    <a:lstStyle/>
                    <a:p>
                      <a:r>
                        <a:rPr lang="en-US" sz="1200" dirty="0"/>
                        <a:t>4.0</a:t>
                      </a:r>
                    </a:p>
                  </a:txBody>
                  <a:tcPr/>
                </a:tc>
                <a:tc>
                  <a:txBody>
                    <a:bodyPr/>
                    <a:lstStyle/>
                    <a:p>
                      <a:r>
                        <a:rPr lang="en-US" sz="1200" dirty="0"/>
                        <a:t>2.46e+10</a:t>
                      </a:r>
                    </a:p>
                  </a:txBody>
                  <a:tcPr/>
                </a:tc>
                <a:tc>
                  <a:txBody>
                    <a:bodyPr/>
                    <a:lstStyle/>
                    <a:p>
                      <a:r>
                        <a:rPr lang="en-US" sz="1200" dirty="0"/>
                        <a:t>2.0</a:t>
                      </a:r>
                    </a:p>
                  </a:txBody>
                  <a:tcPr/>
                </a:tc>
                <a:tc>
                  <a:txBody>
                    <a:bodyPr/>
                    <a:lstStyle/>
                    <a:p>
                      <a:r>
                        <a:rPr lang="en-US" sz="1200" dirty="0"/>
                        <a:t>2.99e+11</a:t>
                      </a:r>
                    </a:p>
                  </a:txBody>
                  <a:tcPr/>
                </a:tc>
                <a:extLst>
                  <a:ext uri="{0D108BD9-81ED-4DB2-BD59-A6C34878D82A}">
                    <a16:rowId xmlns:a16="http://schemas.microsoft.com/office/drawing/2014/main" val="3265775827"/>
                  </a:ext>
                </a:extLst>
              </a:tr>
              <a:tr h="386519">
                <a:tc>
                  <a:txBody>
                    <a:bodyPr/>
                    <a:lstStyle/>
                    <a:p>
                      <a:r>
                        <a:rPr lang="en-US" sz="1200" dirty="0"/>
                        <a:t>60738</a:t>
                      </a:r>
                    </a:p>
                  </a:txBody>
                  <a:tcPr/>
                </a:tc>
                <a:tc>
                  <a:txBody>
                    <a:bodyPr/>
                    <a:lstStyle/>
                    <a:p>
                      <a:r>
                        <a:rPr lang="en-US" sz="1200" dirty="0"/>
                        <a:t>2.6</a:t>
                      </a:r>
                    </a:p>
                  </a:txBody>
                  <a:tcPr/>
                </a:tc>
                <a:tc>
                  <a:txBody>
                    <a:bodyPr/>
                    <a:lstStyle/>
                    <a:p>
                      <a:r>
                        <a:rPr lang="en-US" sz="1200" dirty="0"/>
                        <a:t>9.41e+10</a:t>
                      </a:r>
                    </a:p>
                  </a:txBody>
                  <a:tcPr/>
                </a:tc>
                <a:tc>
                  <a:txBody>
                    <a:bodyPr/>
                    <a:lstStyle/>
                    <a:p>
                      <a:r>
                        <a:rPr lang="en-US" sz="1200" dirty="0"/>
                        <a:t>1.3</a:t>
                      </a:r>
                    </a:p>
                  </a:txBody>
                  <a:tcPr/>
                </a:tc>
                <a:tc>
                  <a:txBody>
                    <a:bodyPr/>
                    <a:lstStyle/>
                    <a:p>
                      <a:r>
                        <a:rPr lang="en-US" sz="1200" dirty="0"/>
                        <a:t>6.73e+11</a:t>
                      </a:r>
                    </a:p>
                  </a:txBody>
                  <a:tcPr/>
                </a:tc>
                <a:extLst>
                  <a:ext uri="{0D108BD9-81ED-4DB2-BD59-A6C34878D82A}">
                    <a16:rowId xmlns:a16="http://schemas.microsoft.com/office/drawing/2014/main" val="2979861344"/>
                  </a:ext>
                </a:extLst>
              </a:tr>
              <a:tr h="386519">
                <a:tc>
                  <a:txBody>
                    <a:bodyPr/>
                    <a:lstStyle/>
                    <a:p>
                      <a:r>
                        <a:rPr lang="en-US" sz="1200" dirty="0"/>
                        <a:t>60739</a:t>
                      </a:r>
                    </a:p>
                  </a:txBody>
                  <a:tcPr/>
                </a:tc>
                <a:tc>
                  <a:txBody>
                    <a:bodyPr/>
                    <a:lstStyle/>
                    <a:p>
                      <a:r>
                        <a:rPr lang="en-US" sz="1200" dirty="0"/>
                        <a:t>1.4</a:t>
                      </a:r>
                    </a:p>
                  </a:txBody>
                  <a:tcPr/>
                </a:tc>
                <a:tc>
                  <a:txBody>
                    <a:bodyPr/>
                    <a:lstStyle/>
                    <a:p>
                      <a:r>
                        <a:rPr lang="en-US" sz="1200" dirty="0"/>
                        <a:t>6.01e+10</a:t>
                      </a:r>
                    </a:p>
                  </a:txBody>
                  <a:tcPr/>
                </a:tc>
                <a:tc>
                  <a:txBody>
                    <a:bodyPr/>
                    <a:lstStyle/>
                    <a:p>
                      <a:r>
                        <a:rPr lang="en-US" sz="1200" dirty="0"/>
                        <a:t>0.7</a:t>
                      </a:r>
                    </a:p>
                  </a:txBody>
                  <a:tcPr/>
                </a:tc>
                <a:tc>
                  <a:txBody>
                    <a:bodyPr/>
                    <a:lstStyle/>
                    <a:p>
                      <a:r>
                        <a:rPr lang="en-US" sz="1200" dirty="0"/>
                        <a:t>1.62e+11</a:t>
                      </a:r>
                    </a:p>
                  </a:txBody>
                  <a:tcPr/>
                </a:tc>
                <a:extLst>
                  <a:ext uri="{0D108BD9-81ED-4DB2-BD59-A6C34878D82A}">
                    <a16:rowId xmlns:a16="http://schemas.microsoft.com/office/drawing/2014/main" val="3660178924"/>
                  </a:ext>
                </a:extLst>
              </a:tr>
              <a:tr h="386519">
                <a:tc>
                  <a:txBody>
                    <a:bodyPr/>
                    <a:lstStyle/>
                    <a:p>
                      <a:r>
                        <a:rPr lang="en-US" sz="1200" dirty="0"/>
                        <a:t>60740</a:t>
                      </a:r>
                    </a:p>
                  </a:txBody>
                  <a:tcPr/>
                </a:tc>
                <a:tc>
                  <a:txBody>
                    <a:bodyPr/>
                    <a:lstStyle/>
                    <a:p>
                      <a:r>
                        <a:rPr lang="en-US" sz="1200" dirty="0"/>
                        <a:t>1.7</a:t>
                      </a:r>
                    </a:p>
                  </a:txBody>
                  <a:tcPr/>
                </a:tc>
                <a:tc>
                  <a:txBody>
                    <a:bodyPr/>
                    <a:lstStyle/>
                    <a:p>
                      <a:r>
                        <a:rPr lang="en-US" sz="1200" dirty="0"/>
                        <a:t>4.61e+10</a:t>
                      </a:r>
                    </a:p>
                  </a:txBody>
                  <a:tcPr/>
                </a:tc>
                <a:tc>
                  <a:txBody>
                    <a:bodyPr/>
                    <a:lstStyle/>
                    <a:p>
                      <a:r>
                        <a:rPr lang="en-US" sz="1200" dirty="0"/>
                        <a:t>0.9</a:t>
                      </a:r>
                    </a:p>
                  </a:txBody>
                  <a:tcPr/>
                </a:tc>
                <a:tc>
                  <a:txBody>
                    <a:bodyPr/>
                    <a:lstStyle/>
                    <a:p>
                      <a:r>
                        <a:rPr lang="en-US" sz="1200" dirty="0"/>
                        <a:t>9.95e+10</a:t>
                      </a:r>
                    </a:p>
                  </a:txBody>
                  <a:tcPr/>
                </a:tc>
                <a:extLst>
                  <a:ext uri="{0D108BD9-81ED-4DB2-BD59-A6C34878D82A}">
                    <a16:rowId xmlns:a16="http://schemas.microsoft.com/office/drawing/2014/main" val="2450862994"/>
                  </a:ext>
                </a:extLst>
              </a:tr>
            </a:tbl>
          </a:graphicData>
        </a:graphic>
      </p:graphicFrame>
    </p:spTree>
    <p:extLst>
      <p:ext uri="{BB962C8B-B14F-4D97-AF65-F5344CB8AC3E}">
        <p14:creationId xmlns:p14="http://schemas.microsoft.com/office/powerpoint/2010/main" val="33420960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88EAB-E7E0-A4B4-3A1A-6169D27755D8}"/>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9DE46680-9EC9-6134-1376-C7F6667C646C}"/>
              </a:ext>
            </a:extLst>
          </p:cNvPr>
          <p:cNvSpPr txBox="1"/>
          <p:nvPr/>
        </p:nvSpPr>
        <p:spPr>
          <a:xfrm>
            <a:off x="358345" y="321274"/>
            <a:ext cx="2496065" cy="954107"/>
          </a:xfrm>
          <a:prstGeom prst="rect">
            <a:avLst/>
          </a:prstGeom>
          <a:noFill/>
        </p:spPr>
        <p:txBody>
          <a:bodyPr wrap="square" rtlCol="0">
            <a:spAutoFit/>
          </a:bodyPr>
          <a:lstStyle/>
          <a:p>
            <a:r>
              <a:rPr lang="en-US" sz="2800" dirty="0"/>
              <a:t>Activation Measurement:</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515EB3AC-12EF-33EB-8732-8968F79F97DB}"/>
                  </a:ext>
                </a:extLst>
              </p:cNvPr>
              <p:cNvSpPr txBox="1"/>
              <p:nvPr/>
            </p:nvSpPr>
            <p:spPr>
              <a:xfrm>
                <a:off x="503853" y="1408922"/>
                <a:ext cx="5383763" cy="5293629"/>
              </a:xfrm>
              <a:prstGeom prst="rect">
                <a:avLst/>
              </a:prstGeom>
              <a:noFill/>
            </p:spPr>
            <p:txBody>
              <a:bodyPr wrap="square" rtlCol="0">
                <a:spAutoFit/>
              </a:bodyPr>
              <a:lstStyle/>
              <a:p>
                <a:pPr marL="285750" indent="-285750">
                  <a:buFont typeface="Wingdings" pitchFamily="2" charset="2"/>
                  <a:buChar char="Ø"/>
                </a:pPr>
                <a:r>
                  <a:rPr lang="en-US" sz="1600" dirty="0"/>
                  <a:t>To infer the number of </a:t>
                </a:r>
                <a14:m>
                  <m:oMath xmlns:m="http://schemas.openxmlformats.org/officeDocument/2006/math">
                    <m:sPre>
                      <m:sPrePr>
                        <m:ctrlPr>
                          <a:rPr lang="en-US" sz="1600" b="0" i="1" dirty="0" smtClean="0">
                            <a:latin typeface="Cambria Math" panose="02040503050406030204" pitchFamily="18" charset="0"/>
                          </a:rPr>
                        </m:ctrlPr>
                      </m:sPrePr>
                      <m:sub/>
                      <m:sup>
                        <m:r>
                          <a:rPr lang="it-IT" sz="1600" b="0" i="1" smtClean="0">
                            <a:latin typeface="Cambria Math" panose="02040503050406030204" pitchFamily="18" charset="0"/>
                          </a:rPr>
                          <m:t>11</m:t>
                        </m:r>
                      </m:sup>
                      <m:e>
                        <m:r>
                          <a:rPr lang="it-IT" sz="1600" b="0" i="1" smtClean="0">
                            <a:latin typeface="Cambria Math" panose="02040503050406030204" pitchFamily="18" charset="0"/>
                          </a:rPr>
                          <m:t>𝐵</m:t>
                        </m:r>
                      </m:e>
                    </m:sPre>
                    <m:d>
                      <m:dPr>
                        <m:ctrlPr>
                          <a:rPr lang="it-IT" sz="1600" b="0" i="1" smtClean="0">
                            <a:latin typeface="Cambria Math" panose="02040503050406030204" pitchFamily="18" charset="0"/>
                          </a:rPr>
                        </m:ctrlPr>
                      </m:dPr>
                      <m:e>
                        <m:r>
                          <a:rPr lang="it-IT" sz="1600" b="0" i="1" smtClean="0">
                            <a:latin typeface="Cambria Math" panose="02040503050406030204" pitchFamily="18" charset="0"/>
                          </a:rPr>
                          <m:t>𝑝</m:t>
                        </m:r>
                        <m:r>
                          <a:rPr lang="it-IT" sz="1600" b="0" i="1" smtClean="0">
                            <a:latin typeface="Cambria Math" panose="02040503050406030204" pitchFamily="18" charset="0"/>
                          </a:rPr>
                          <m:t>,</m:t>
                        </m:r>
                        <m:r>
                          <a:rPr lang="it-IT" sz="1600" b="0" i="1" smtClean="0">
                            <a:latin typeface="Cambria Math" panose="02040503050406030204" pitchFamily="18" charset="0"/>
                          </a:rPr>
                          <m:t>𝛼</m:t>
                        </m:r>
                      </m:e>
                    </m:d>
                    <m:r>
                      <a:rPr lang="it-IT" sz="1600" b="0" i="1" smtClean="0">
                        <a:latin typeface="Cambria Math" panose="02040503050406030204" pitchFamily="18" charset="0"/>
                      </a:rPr>
                      <m:t>2</m:t>
                    </m:r>
                    <m:r>
                      <a:rPr lang="it-IT" sz="1600" b="0" i="1" smtClean="0">
                        <a:latin typeface="Cambria Math" panose="02040503050406030204" pitchFamily="18" charset="0"/>
                      </a:rPr>
                      <m:t>𝛼</m:t>
                    </m:r>
                  </m:oMath>
                </a14:m>
                <a:r>
                  <a:rPr lang="en-US" sz="1600" dirty="0"/>
                  <a:t> reaction initiated by the proton beam emitted from the interaction of primary target (PMMA pellet) and laser we performed activation measurement of the irradiated natural boron secondary targets</a:t>
                </a:r>
              </a:p>
              <a:p>
                <a:endParaRPr lang="en-US" sz="1600" dirty="0"/>
              </a:p>
              <a:p>
                <a:pPr marL="285750" indent="-285750">
                  <a:buFont typeface="Wingdings" pitchFamily="2" charset="2"/>
                  <a:buChar char="Ø"/>
                </a:pPr>
                <a:r>
                  <a:rPr lang="en-US" sz="1600" dirty="0"/>
                  <a:t>Four different sample were irradiated (named LNS-1,2,3,4) :</a:t>
                </a:r>
              </a:p>
              <a:p>
                <a:pPr marL="742950" lvl="1" indent="-285750">
                  <a:buFont typeface="Arial" panose="020B0604020202020204" pitchFamily="34" charset="0"/>
                  <a:buChar char="•"/>
                </a:pPr>
                <a:r>
                  <a:rPr lang="en-US" sz="1600" dirty="0"/>
                  <a:t>Each sample was irradiated multiple time: for example LNS4 refers to shots from 60734 to 60740</a:t>
                </a:r>
              </a:p>
              <a:p>
                <a:endParaRPr lang="en-US" sz="1600" dirty="0"/>
              </a:p>
              <a:p>
                <a:pPr marL="285750" indent="-285750">
                  <a:buFont typeface="Wingdings" pitchFamily="2" charset="2"/>
                  <a:buChar char="Ø"/>
                </a:pPr>
                <a:r>
                  <a:rPr lang="en-US" sz="1600" dirty="0"/>
                  <a:t>Look for the induced reaction: </a:t>
                </a:r>
                <a14:m>
                  <m:oMath xmlns:m="http://schemas.openxmlformats.org/officeDocument/2006/math">
                    <m:sPre>
                      <m:sPrePr>
                        <m:ctrlPr>
                          <a:rPr lang="en-US" sz="1600" b="0" i="1" dirty="0" smtClean="0">
                            <a:latin typeface="Cambria Math" panose="02040503050406030204" pitchFamily="18" charset="0"/>
                          </a:rPr>
                        </m:ctrlPr>
                      </m:sPrePr>
                      <m:sub/>
                      <m:sup>
                        <m:r>
                          <a:rPr lang="it-IT" sz="1600" b="0" i="0" smtClean="0">
                            <a:latin typeface="Cambria Math" panose="02040503050406030204" pitchFamily="18" charset="0"/>
                          </a:rPr>
                          <m:t>10</m:t>
                        </m:r>
                      </m:sup>
                      <m:e>
                        <m:r>
                          <m:rPr>
                            <m:sty m:val="p"/>
                          </m:rPr>
                          <a:rPr lang="it-IT" sz="1600" b="0" i="0" smtClean="0">
                            <a:latin typeface="Cambria Math" panose="02040503050406030204" pitchFamily="18" charset="0"/>
                          </a:rPr>
                          <m:t>B</m:t>
                        </m:r>
                      </m:e>
                    </m:sPre>
                    <m:sSup>
                      <m:sSupPr>
                        <m:ctrlPr>
                          <a:rPr lang="it-IT" sz="1600" b="0" i="1" smtClean="0">
                            <a:latin typeface="Cambria Math" panose="02040503050406030204" pitchFamily="18" charset="0"/>
                          </a:rPr>
                        </m:ctrlPr>
                      </m:sSupPr>
                      <m:e>
                        <m:d>
                          <m:dPr>
                            <m:ctrlPr>
                              <a:rPr lang="it-IT" sz="1600" b="0" i="1" smtClean="0">
                                <a:latin typeface="Cambria Math" panose="02040503050406030204" pitchFamily="18" charset="0"/>
                              </a:rPr>
                            </m:ctrlPr>
                          </m:dPr>
                          <m:e>
                            <m:r>
                              <a:rPr lang="it-IT" sz="1600" b="0" i="1" smtClean="0">
                                <a:latin typeface="Cambria Math" panose="02040503050406030204" pitchFamily="18" charset="0"/>
                              </a:rPr>
                              <m:t>𝑝</m:t>
                            </m:r>
                            <m:r>
                              <a:rPr lang="it-IT" sz="1600" b="0" i="1" smtClean="0">
                                <a:latin typeface="Cambria Math" panose="02040503050406030204" pitchFamily="18" charset="0"/>
                              </a:rPr>
                              <m:t>,</m:t>
                            </m:r>
                            <m:r>
                              <a:rPr lang="it-IT" sz="1600" b="0" i="1" smtClean="0">
                                <a:latin typeface="Cambria Math" panose="02040503050406030204" pitchFamily="18" charset="0"/>
                              </a:rPr>
                              <m:t>𝛼</m:t>
                            </m:r>
                          </m:e>
                        </m:d>
                      </m:e>
                      <m:sup>
                        <m:r>
                          <a:rPr lang="it-IT" sz="1600" b="0" i="1" smtClean="0">
                            <a:latin typeface="Cambria Math" panose="02040503050406030204" pitchFamily="18" charset="0"/>
                          </a:rPr>
                          <m:t> 7</m:t>
                        </m:r>
                      </m:sup>
                    </m:sSup>
                    <m:r>
                      <a:rPr lang="it-IT" sz="1600" b="0" i="1" smtClean="0">
                        <a:latin typeface="Cambria Math" panose="02040503050406030204" pitchFamily="18" charset="0"/>
                      </a:rPr>
                      <m:t>𝐵𝑒</m:t>
                    </m:r>
                  </m:oMath>
                </a14:m>
                <a:endParaRPr lang="en-US" sz="1600" dirty="0"/>
              </a:p>
              <a:p>
                <a:pPr marL="742950" lvl="1" indent="-285750">
                  <a:buFont typeface="Arial" panose="020B0604020202020204" pitchFamily="34" charset="0"/>
                  <a:buChar char="•"/>
                </a:pPr>
                <a:r>
                  <a:rPr lang="en-US" sz="1600" dirty="0"/>
                  <a:t> Q = 1.146 MeV</a:t>
                </a:r>
              </a:p>
              <a:p>
                <a:pPr marL="742950" lvl="1" indent="-285750">
                  <a:buFont typeface="Arial" panose="020B0604020202020204" pitchFamily="34" charset="0"/>
                  <a:buChar char="•"/>
                </a:pPr>
                <a14:m>
                  <m:oMath xmlns:m="http://schemas.openxmlformats.org/officeDocument/2006/math">
                    <m:sPre>
                      <m:sPrePr>
                        <m:ctrlPr>
                          <a:rPr lang="en-US" sz="1600" b="0" i="1" dirty="0" smtClean="0">
                            <a:latin typeface="Cambria Math" panose="02040503050406030204" pitchFamily="18" charset="0"/>
                          </a:rPr>
                        </m:ctrlPr>
                      </m:sPrePr>
                      <m:sub/>
                      <m:sup>
                        <m:r>
                          <a:rPr lang="it-IT" sz="1600" b="0" i="1" smtClean="0">
                            <a:latin typeface="Cambria Math" panose="02040503050406030204" pitchFamily="18" charset="0"/>
                          </a:rPr>
                          <m:t>7</m:t>
                        </m:r>
                      </m:sup>
                      <m:e>
                        <m:r>
                          <m:rPr>
                            <m:sty m:val="p"/>
                          </m:rPr>
                          <a:rPr lang="it-IT" sz="1600" b="0" i="0" smtClean="0">
                            <a:latin typeface="Cambria Math" panose="02040503050406030204" pitchFamily="18" charset="0"/>
                          </a:rPr>
                          <m:t>Be</m:t>
                        </m:r>
                        <m:r>
                          <a:rPr lang="it-IT" sz="1600" b="0" i="0" smtClean="0">
                            <a:latin typeface="Cambria Math" panose="02040503050406030204" pitchFamily="18" charset="0"/>
                          </a:rPr>
                          <m:t> +</m:t>
                        </m:r>
                        <m:sSup>
                          <m:sSupPr>
                            <m:ctrlPr>
                              <a:rPr lang="it-IT" sz="1600" b="0" i="1" smtClean="0">
                                <a:latin typeface="Cambria Math" panose="02040503050406030204" pitchFamily="18" charset="0"/>
                              </a:rPr>
                            </m:ctrlPr>
                          </m:sSupPr>
                          <m:e>
                            <m:r>
                              <m:rPr>
                                <m:sty m:val="p"/>
                              </m:rPr>
                              <a:rPr lang="it-IT" sz="1600" b="0" i="0" smtClean="0">
                                <a:latin typeface="Cambria Math" panose="02040503050406030204" pitchFamily="18" charset="0"/>
                              </a:rPr>
                              <m:t>e</m:t>
                            </m:r>
                          </m:e>
                          <m:sup>
                            <m:r>
                              <a:rPr lang="it-IT" sz="1600" b="0" i="0" smtClean="0">
                                <a:latin typeface="Cambria Math" panose="02040503050406030204" pitchFamily="18" charset="0"/>
                              </a:rPr>
                              <m:t>−</m:t>
                            </m:r>
                          </m:sup>
                        </m:sSup>
                        <m:r>
                          <a:rPr lang="it-IT" sz="1600" b="0" i="1" smtClean="0">
                            <a:latin typeface="Cambria Math" panose="02040503050406030204" pitchFamily="18" charset="0"/>
                          </a:rPr>
                          <m:t>→ </m:t>
                        </m:r>
                        <m:sPre>
                          <m:sPrePr>
                            <m:ctrlPr>
                              <a:rPr lang="it-IT" sz="1600" b="0" i="1" smtClean="0">
                                <a:latin typeface="Cambria Math" panose="02040503050406030204" pitchFamily="18" charset="0"/>
                              </a:rPr>
                            </m:ctrlPr>
                          </m:sPrePr>
                          <m:sub/>
                          <m:sup>
                            <m:r>
                              <a:rPr lang="it-IT" sz="1600" b="0" i="1" smtClean="0">
                                <a:latin typeface="Cambria Math" panose="02040503050406030204" pitchFamily="18" charset="0"/>
                              </a:rPr>
                              <m:t>7</m:t>
                            </m:r>
                          </m:sup>
                          <m:e>
                            <m:r>
                              <a:rPr lang="it-IT" sz="1600" b="0" i="1" smtClean="0">
                                <a:latin typeface="Cambria Math" panose="02040503050406030204" pitchFamily="18" charset="0"/>
                              </a:rPr>
                              <m:t>𝐿</m:t>
                            </m:r>
                          </m:e>
                        </m:sPre>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𝑖</m:t>
                            </m:r>
                          </m:e>
                          <m:sup>
                            <m:r>
                              <a:rPr lang="it-IT" sz="1600" b="0" i="1" smtClean="0">
                                <a:latin typeface="Cambria Math" panose="02040503050406030204" pitchFamily="18" charset="0"/>
                              </a:rPr>
                              <m:t>∗</m:t>
                            </m:r>
                          </m:sup>
                        </m:sSup>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𝜈</m:t>
                            </m:r>
                          </m:e>
                          <m:sub>
                            <m:r>
                              <a:rPr lang="it-IT" sz="1600" b="0" i="1" smtClean="0">
                                <a:latin typeface="Cambria Math" panose="02040503050406030204" pitchFamily="18" charset="0"/>
                              </a:rPr>
                              <m:t>𝑒</m:t>
                            </m:r>
                          </m:sub>
                        </m:sSub>
                        <m:r>
                          <a:rPr lang="it-IT" sz="1600" b="0" i="1" smtClean="0">
                            <a:latin typeface="Cambria Math" panose="02040503050406030204" pitchFamily="18" charset="0"/>
                          </a:rPr>
                          <m:t>   </m:t>
                        </m:r>
                      </m:e>
                    </m:sPre>
                  </m:oMath>
                </a14:m>
                <a:endParaRPr lang="it-IT" sz="1600" b="0" dirty="0"/>
              </a:p>
              <a:p>
                <a:pPr marL="742950" lvl="1" indent="-285750">
                  <a:buFont typeface="Arial" panose="020B0604020202020204" pitchFamily="34" charset="0"/>
                  <a:buChar char="•"/>
                </a:pPr>
                <a14:m>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𝑇</m:t>
                        </m:r>
                      </m:e>
                      <m:sub>
                        <m:f>
                          <m:fPr>
                            <m:ctrlPr>
                              <a:rPr lang="it-IT" sz="1600" b="0" i="1" smtClean="0">
                                <a:latin typeface="Cambria Math" panose="02040503050406030204" pitchFamily="18" charset="0"/>
                              </a:rPr>
                            </m:ctrlPr>
                          </m:fPr>
                          <m:num>
                            <m:r>
                              <a:rPr lang="it-IT" sz="1600" b="0" i="1" smtClean="0">
                                <a:latin typeface="Cambria Math" panose="02040503050406030204" pitchFamily="18" charset="0"/>
                              </a:rPr>
                              <m:t>1</m:t>
                            </m:r>
                          </m:num>
                          <m:den>
                            <m:r>
                              <a:rPr lang="it-IT" sz="1600" b="0" i="1" smtClean="0">
                                <a:latin typeface="Cambria Math" panose="02040503050406030204" pitchFamily="18" charset="0"/>
                              </a:rPr>
                              <m:t>2</m:t>
                            </m:r>
                          </m:den>
                        </m:f>
                      </m:sub>
                    </m:sSub>
                    <m:r>
                      <a:rPr lang="it-IT" sz="1600" b="0" i="1" smtClean="0">
                        <a:latin typeface="Cambria Math" panose="02040503050406030204" pitchFamily="18" charset="0"/>
                      </a:rPr>
                      <m:t>=53.3 </m:t>
                    </m:r>
                  </m:oMath>
                </a14:m>
                <a:r>
                  <a:rPr lang="it-IT" sz="1600" b="0" dirty="0"/>
                  <a:t>days  </a:t>
                </a:r>
              </a:p>
              <a:p>
                <a:pPr marL="742950" lvl="1" indent="-285750">
                  <a:buFont typeface="Arial" panose="020B0604020202020204" pitchFamily="34" charset="0"/>
                  <a:buChar char="•"/>
                </a:pPr>
                <a:r>
                  <a:rPr lang="en-US" sz="1600" dirty="0"/>
                  <a:t>Exited Lithium 𝛄-decays emitting a characteristic 477.6 keV 𝛄-line</a:t>
                </a:r>
              </a:p>
              <a:p>
                <a:pPr marL="742950" lvl="1" indent="-285750">
                  <a:buFont typeface="Arial" panose="020B0604020202020204" pitchFamily="34" charset="0"/>
                  <a:buChar char="•"/>
                </a:pPr>
                <a:endParaRPr lang="en-US" dirty="0"/>
              </a:p>
              <a:p>
                <a:pPr lvl="1"/>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  </m:t>
                      </m:r>
                    </m:oMath>
                  </m:oMathPara>
                </a14:m>
                <a:endParaRPr lang="en-US" dirty="0"/>
              </a:p>
              <a:p>
                <a:pPr marL="285750" indent="-285750">
                  <a:buFont typeface="Wingdings" pitchFamily="2" charset="2"/>
                  <a:buChar char="Ø"/>
                </a:pPr>
                <a:endParaRPr lang="en-US" dirty="0"/>
              </a:p>
            </p:txBody>
          </p:sp>
        </mc:Choice>
        <mc:Fallback xmlns="">
          <p:sp>
            <p:nvSpPr>
              <p:cNvPr id="3" name="CasellaDiTesto 2">
                <a:extLst>
                  <a:ext uri="{FF2B5EF4-FFF2-40B4-BE49-F238E27FC236}">
                    <a16:creationId xmlns:a16="http://schemas.microsoft.com/office/drawing/2014/main" id="{515EB3AC-12EF-33EB-8732-8968F79F97DB}"/>
                  </a:ext>
                </a:extLst>
              </p:cNvPr>
              <p:cNvSpPr txBox="1">
                <a:spLocks noRot="1" noChangeAspect="1" noMove="1" noResize="1" noEditPoints="1" noAdjustHandles="1" noChangeArrowheads="1" noChangeShapeType="1" noTextEdit="1"/>
              </p:cNvSpPr>
              <p:nvPr/>
            </p:nvSpPr>
            <p:spPr>
              <a:xfrm>
                <a:off x="503853" y="1408922"/>
                <a:ext cx="5383763" cy="5293629"/>
              </a:xfrm>
              <a:prstGeom prst="rect">
                <a:avLst/>
              </a:prstGeom>
              <a:blipFill>
                <a:blip r:embed="rId2"/>
                <a:stretch>
                  <a:fillRect l="-471" r="-706"/>
                </a:stretch>
              </a:blipFill>
            </p:spPr>
            <p:txBody>
              <a:bodyPr/>
              <a:lstStyle/>
              <a:p>
                <a:r>
                  <a:rPr lang="en-US">
                    <a:noFill/>
                  </a:rPr>
                  <a:t> </a:t>
                </a:r>
              </a:p>
            </p:txBody>
          </p:sp>
        </mc:Fallback>
      </mc:AlternateContent>
      <p:pic>
        <p:nvPicPr>
          <p:cNvPr id="4" name="Immagine 3" descr="Immagine che contiene schermata&#10;&#10;Descrizione generata automaticamente">
            <a:extLst>
              <a:ext uri="{FF2B5EF4-FFF2-40B4-BE49-F238E27FC236}">
                <a16:creationId xmlns:a16="http://schemas.microsoft.com/office/drawing/2014/main" id="{BC7AE5E4-07F7-A291-A36B-6AFFC7D89822}"/>
              </a:ext>
            </a:extLst>
          </p:cNvPr>
          <p:cNvPicPr>
            <a:picLocks noChangeAspect="1"/>
          </p:cNvPicPr>
          <p:nvPr/>
        </p:nvPicPr>
        <p:blipFill>
          <a:blip r:embed="rId3" cstate="print">
            <a:extLst>
              <a:ext uri="{28A0092B-C50C-407E-A947-70E740481C1C}">
                <a14:useLocalDpi xmlns:a14="http://schemas.microsoft.com/office/drawing/2010/main" val="0"/>
              </a:ext>
            </a:extLst>
          </a:blip>
          <a:srcRect t="9569"/>
          <a:stretch/>
        </p:blipFill>
        <p:spPr>
          <a:xfrm>
            <a:off x="5887616" y="3080198"/>
            <a:ext cx="6102757" cy="3041858"/>
          </a:xfrm>
          <a:prstGeom prst="rect">
            <a:avLst/>
          </a:prstGeom>
        </p:spPr>
      </p:pic>
      <p:pic>
        <p:nvPicPr>
          <p:cNvPr id="1026" name="Picture 2" descr="Immagine che contiene interno, muro, testo, macchina&#10;&#10;Descrizione generata automaticamente">
            <a:extLst>
              <a:ext uri="{FF2B5EF4-FFF2-40B4-BE49-F238E27FC236}">
                <a16:creationId xmlns:a16="http://schemas.microsoft.com/office/drawing/2014/main" id="{125A6434-DB92-3194-488B-74C02DD9E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4933" y="321274"/>
            <a:ext cx="2625170" cy="246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135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63998-B77F-553D-0127-DC063F3615AF}"/>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303FC9DC-F32F-04B4-DF48-39E6E8B2C8EB}"/>
              </a:ext>
            </a:extLst>
          </p:cNvPr>
          <p:cNvSpPr txBox="1"/>
          <p:nvPr/>
        </p:nvSpPr>
        <p:spPr>
          <a:xfrm>
            <a:off x="358345" y="321274"/>
            <a:ext cx="2496065" cy="954107"/>
          </a:xfrm>
          <a:prstGeom prst="rect">
            <a:avLst/>
          </a:prstGeom>
          <a:noFill/>
        </p:spPr>
        <p:txBody>
          <a:bodyPr wrap="square" rtlCol="0">
            <a:spAutoFit/>
          </a:bodyPr>
          <a:lstStyle/>
          <a:p>
            <a:r>
              <a:rPr lang="en-US" sz="2800" dirty="0"/>
              <a:t>Activation Measurement:</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65511DC3-A624-F148-5421-B4970730EE06}"/>
                  </a:ext>
                </a:extLst>
              </p:cNvPr>
              <p:cNvSpPr txBox="1"/>
              <p:nvPr/>
            </p:nvSpPr>
            <p:spPr>
              <a:xfrm>
                <a:off x="358345" y="1351636"/>
                <a:ext cx="7211498" cy="4729693"/>
              </a:xfrm>
              <a:prstGeom prst="rect">
                <a:avLst/>
              </a:prstGeom>
              <a:noFill/>
            </p:spPr>
            <p:txBody>
              <a:bodyPr wrap="square" rtlCol="0">
                <a:spAutoFit/>
              </a:bodyPr>
              <a:lstStyle/>
              <a:p>
                <a:pPr marL="285750" indent="-285750">
                  <a:buFont typeface="Wingdings" pitchFamily="2" charset="2"/>
                  <a:buChar char="Ø"/>
                </a:pPr>
                <a:endParaRPr lang="en-US" sz="1600" dirty="0"/>
              </a:p>
              <a:p>
                <a:pPr marL="285750" indent="-285750">
                  <a:buFont typeface="Wingdings" pitchFamily="2" charset="2"/>
                  <a:buChar char="Ø"/>
                </a:pPr>
                <a:r>
                  <a:rPr lang="en-US" sz="1600" dirty="0"/>
                  <a:t>Being the number of reaction per unit time: </a:t>
                </a:r>
                <a14:m>
                  <m:oMath xmlns:m="http://schemas.openxmlformats.org/officeDocument/2006/math">
                    <m:f>
                      <m:fPr>
                        <m:ctrlPr>
                          <a:rPr lang="it-IT" sz="1600" b="0" i="1" smtClean="0">
                            <a:latin typeface="Cambria Math" panose="02040503050406030204" pitchFamily="18" charset="0"/>
                          </a:rPr>
                        </m:ctrlPr>
                      </m:fPr>
                      <m:num>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𝑁</m:t>
                            </m:r>
                          </m:e>
                          <m:sub>
                            <m:r>
                              <a:rPr lang="it-IT" sz="1600" b="0" i="1" smtClean="0">
                                <a:latin typeface="Cambria Math" panose="02040503050406030204" pitchFamily="18" charset="0"/>
                              </a:rPr>
                              <m:t>𝑅</m:t>
                            </m:r>
                          </m:sub>
                        </m:sSub>
                      </m:num>
                      <m:den>
                        <m:r>
                          <a:rPr lang="it-IT" sz="1600" b="0" i="1" smtClean="0">
                            <a:latin typeface="Cambria Math" panose="02040503050406030204" pitchFamily="18" charset="0"/>
                          </a:rPr>
                          <m:t>𝜏</m:t>
                        </m:r>
                      </m:den>
                    </m:f>
                    <m:r>
                      <a:rPr lang="it-IT" sz="1600" b="0" i="1" smtClean="0">
                        <a:latin typeface="Cambria Math" panose="02040503050406030204" pitchFamily="18" charset="0"/>
                      </a:rPr>
                      <m:t>=</m:t>
                    </m:r>
                    <m:f>
                      <m:fPr>
                        <m:ctrlPr>
                          <a:rPr lang="it-IT" sz="1600" b="0" i="1" smtClean="0">
                            <a:latin typeface="Cambria Math" panose="02040503050406030204" pitchFamily="18" charset="0"/>
                          </a:rPr>
                        </m:ctrlPr>
                      </m:fPr>
                      <m:num>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𝑁</m:t>
                            </m:r>
                          </m:e>
                          <m:sub>
                            <m:r>
                              <a:rPr lang="it-IT" sz="1600" b="0" i="1" smtClean="0">
                                <a:latin typeface="Cambria Math" panose="02040503050406030204" pitchFamily="18" charset="0"/>
                              </a:rPr>
                              <m:t>𝑝</m:t>
                            </m:r>
                          </m:sub>
                        </m:sSub>
                      </m:num>
                      <m:den>
                        <m:r>
                          <a:rPr lang="it-IT" sz="1600" b="0" i="1" smtClean="0">
                            <a:latin typeface="Cambria Math" panose="02040503050406030204" pitchFamily="18" charset="0"/>
                          </a:rPr>
                          <m:t>𝜏</m:t>
                        </m:r>
                        <m:r>
                          <a:rPr lang="it-IT" sz="1600" b="0" i="1" smtClean="0">
                            <a:latin typeface="Cambria Math" panose="02040503050406030204" pitchFamily="18" charset="0"/>
                          </a:rPr>
                          <m:t>𝐴</m:t>
                        </m:r>
                      </m:den>
                    </m:f>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𝑁</m:t>
                        </m:r>
                      </m:e>
                      <m:sub>
                        <m:r>
                          <a:rPr lang="it-IT" sz="1600" b="0" i="1" smtClean="0">
                            <a:latin typeface="Cambria Math" panose="02040503050406030204" pitchFamily="18" charset="0"/>
                          </a:rPr>
                          <m:t>𝑡</m:t>
                        </m:r>
                      </m:sub>
                    </m:sSub>
                    <m:r>
                      <a:rPr lang="it-IT" sz="1600" b="0" i="1" smtClean="0">
                        <a:latin typeface="Cambria Math" panose="02040503050406030204" pitchFamily="18" charset="0"/>
                      </a:rPr>
                      <m:t>∗</m:t>
                    </m:r>
                    <m:r>
                      <a:rPr lang="it-IT" sz="1600" b="0" i="1" smtClean="0">
                        <a:latin typeface="Cambria Math" panose="02040503050406030204" pitchFamily="18" charset="0"/>
                      </a:rPr>
                      <m:t>𝜎</m:t>
                    </m:r>
                    <m:r>
                      <a:rPr lang="it-IT" sz="1600" b="0" i="1" smtClean="0">
                        <a:latin typeface="Cambria Math" panose="02040503050406030204" pitchFamily="18" charset="0"/>
                      </a:rPr>
                      <m:t>(</m:t>
                    </m:r>
                    <m:r>
                      <a:rPr lang="it-IT" sz="1600" b="0" i="1" smtClean="0">
                        <a:latin typeface="Cambria Math" panose="02040503050406030204" pitchFamily="18" charset="0"/>
                      </a:rPr>
                      <m:t>𝐸</m:t>
                    </m:r>
                    <m:r>
                      <a:rPr lang="it-IT" sz="1600" b="0" i="1" smtClean="0">
                        <a:latin typeface="Cambria Math" panose="02040503050406030204" pitchFamily="18" charset="0"/>
                      </a:rPr>
                      <m:t>)</m:t>
                    </m:r>
                  </m:oMath>
                </a14:m>
                <a:endParaRPr lang="en-US" sz="1600" dirty="0"/>
              </a:p>
              <a:p>
                <a:pPr marL="285750" indent="-285750">
                  <a:buFont typeface="Wingdings" pitchFamily="2" charset="2"/>
                  <a:buChar char="Ø"/>
                </a:pPr>
                <a:r>
                  <a:rPr lang="en-US" sz="1600" dirty="0"/>
                  <a:t>Since both boron isotopes experience the same proton flux, as it has been recorded with the TP, the number of </a:t>
                </a:r>
                <a14:m>
                  <m:oMath xmlns:m="http://schemas.openxmlformats.org/officeDocument/2006/math">
                    <m:sPre>
                      <m:sPrePr>
                        <m:ctrlPr>
                          <a:rPr lang="en-US" sz="1600" b="0" i="1" dirty="0" smtClean="0">
                            <a:latin typeface="Cambria Math" panose="02040503050406030204" pitchFamily="18" charset="0"/>
                          </a:rPr>
                        </m:ctrlPr>
                      </m:sPrePr>
                      <m:sub/>
                      <m:sup>
                        <m:r>
                          <a:rPr lang="it-IT" sz="1600" b="0" i="1" smtClean="0">
                            <a:latin typeface="Cambria Math" panose="02040503050406030204" pitchFamily="18" charset="0"/>
                          </a:rPr>
                          <m:t>11</m:t>
                        </m:r>
                      </m:sup>
                      <m:e>
                        <m:r>
                          <a:rPr lang="it-IT" sz="1600" b="0" i="1" smtClean="0">
                            <a:latin typeface="Cambria Math" panose="02040503050406030204" pitchFamily="18" charset="0"/>
                          </a:rPr>
                          <m:t>𝐵</m:t>
                        </m:r>
                      </m:e>
                    </m:sPre>
                    <m:d>
                      <m:dPr>
                        <m:ctrlPr>
                          <a:rPr lang="it-IT" sz="1600" b="0" i="1" smtClean="0">
                            <a:latin typeface="Cambria Math" panose="02040503050406030204" pitchFamily="18" charset="0"/>
                          </a:rPr>
                        </m:ctrlPr>
                      </m:dPr>
                      <m:e>
                        <m:r>
                          <a:rPr lang="it-IT" sz="1600" b="0" i="1" smtClean="0">
                            <a:latin typeface="Cambria Math" panose="02040503050406030204" pitchFamily="18" charset="0"/>
                          </a:rPr>
                          <m:t>𝑝</m:t>
                        </m:r>
                        <m:r>
                          <a:rPr lang="it-IT" sz="1600" b="0" i="1" smtClean="0">
                            <a:latin typeface="Cambria Math" panose="02040503050406030204" pitchFamily="18" charset="0"/>
                          </a:rPr>
                          <m:t>,</m:t>
                        </m:r>
                        <m:r>
                          <a:rPr lang="it-IT" sz="1600" b="0" i="1" smtClean="0">
                            <a:latin typeface="Cambria Math" panose="02040503050406030204" pitchFamily="18" charset="0"/>
                          </a:rPr>
                          <m:t>𝛼</m:t>
                        </m:r>
                      </m:e>
                    </m:d>
                    <m:r>
                      <a:rPr lang="it-IT" sz="1600" b="0" i="1" smtClean="0">
                        <a:latin typeface="Cambria Math" panose="02040503050406030204" pitchFamily="18" charset="0"/>
                      </a:rPr>
                      <m:t>2</m:t>
                    </m:r>
                    <m:r>
                      <a:rPr lang="it-IT" sz="1600" b="0" i="1" smtClean="0">
                        <a:latin typeface="Cambria Math" panose="02040503050406030204" pitchFamily="18" charset="0"/>
                      </a:rPr>
                      <m:t>𝛼</m:t>
                    </m:r>
                  </m:oMath>
                </a14:m>
                <a:r>
                  <a:rPr lang="en-US" sz="1600" dirty="0"/>
                  <a:t> reaction can be calculated:</a:t>
                </a:r>
              </a:p>
              <a:p>
                <a:pPr marL="742950" lvl="1" indent="-285750">
                  <a:buFont typeface="Arial" panose="020B0604020202020204" pitchFamily="34" charset="0"/>
                  <a:buChar char="•"/>
                </a:pPr>
                <a14:m>
                  <m:oMath xmlns:m="http://schemas.openxmlformats.org/officeDocument/2006/math">
                    <m:sSubSup>
                      <m:sSubSupPr>
                        <m:ctrlPr>
                          <a:rPr lang="en-US" sz="1600" i="1" smtClean="0">
                            <a:latin typeface="Cambria Math" panose="02040503050406030204" pitchFamily="18" charset="0"/>
                          </a:rPr>
                        </m:ctrlPr>
                      </m:sSubSupPr>
                      <m:e>
                        <m:r>
                          <a:rPr lang="it-IT" sz="1600" b="0" i="1" smtClean="0">
                            <a:latin typeface="Cambria Math" panose="02040503050406030204" pitchFamily="18" charset="0"/>
                          </a:rPr>
                          <m:t>𝑁</m:t>
                        </m:r>
                      </m:e>
                      <m:sub>
                        <m:r>
                          <a:rPr lang="it-IT" sz="1600" b="0" i="1" smtClean="0">
                            <a:latin typeface="Cambria Math" panose="02040503050406030204" pitchFamily="18" charset="0"/>
                          </a:rPr>
                          <m:t>𝑅</m:t>
                        </m:r>
                      </m:sub>
                      <m:sup>
                        <m:r>
                          <a:rPr lang="it-IT" sz="1600" b="0" i="1" smtClean="0">
                            <a:latin typeface="Cambria Math" panose="02040503050406030204" pitchFamily="18" charset="0"/>
                          </a:rPr>
                          <m:t>11</m:t>
                        </m:r>
                        <m:r>
                          <a:rPr lang="it-IT" sz="1600" b="0" i="1" smtClean="0">
                            <a:latin typeface="Cambria Math" panose="02040503050406030204" pitchFamily="18" charset="0"/>
                          </a:rPr>
                          <m:t>𝐵</m:t>
                        </m:r>
                        <m:r>
                          <a:rPr lang="it-IT" sz="1600" b="0" i="1" smtClean="0">
                            <a:latin typeface="Cambria Math" panose="02040503050406030204" pitchFamily="18" charset="0"/>
                          </a:rPr>
                          <m:t> </m:t>
                        </m:r>
                      </m:sup>
                    </m:sSubSup>
                    <m:r>
                      <a:rPr lang="it-IT" sz="1600" b="0" i="1" smtClean="0">
                        <a:latin typeface="Cambria Math" panose="02040503050406030204" pitchFamily="18" charset="0"/>
                      </a:rPr>
                      <m:t>=</m:t>
                    </m:r>
                    <m:r>
                      <a:rPr lang="it-IT" sz="1600" b="0" i="0" smtClean="0">
                        <a:latin typeface="Cambria Math" panose="02040503050406030204" pitchFamily="18" charset="0"/>
                      </a:rPr>
                      <m:t>4</m:t>
                    </m:r>
                    <m:r>
                      <a:rPr lang="it-IT" sz="1600" b="0" i="1" smtClean="0">
                        <a:latin typeface="Cambria Math" panose="02040503050406030204" pitchFamily="18" charset="0"/>
                      </a:rPr>
                      <m:t> </m:t>
                    </m:r>
                    <m:f>
                      <m:fPr>
                        <m:ctrlPr>
                          <a:rPr lang="it-IT" sz="1600" b="0" i="1" smtClean="0">
                            <a:latin typeface="Cambria Math" panose="02040503050406030204" pitchFamily="18" charset="0"/>
                          </a:rPr>
                        </m:ctrlPr>
                      </m:fPr>
                      <m:num>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𝜎</m:t>
                            </m:r>
                          </m:e>
                          <m:sub>
                            <m:r>
                              <a:rPr lang="it-IT" sz="1600" b="0" i="1" smtClean="0">
                                <a:latin typeface="Cambria Math" panose="02040503050406030204" pitchFamily="18" charset="0"/>
                              </a:rPr>
                              <m:t>11</m:t>
                            </m:r>
                            <m:r>
                              <a:rPr lang="it-IT" sz="1600" b="0" i="1" smtClean="0">
                                <a:latin typeface="Cambria Math" panose="02040503050406030204" pitchFamily="18" charset="0"/>
                              </a:rPr>
                              <m:t>𝐵</m:t>
                            </m:r>
                          </m:sub>
                        </m:sSub>
                        <m:r>
                          <a:rPr lang="it-IT" sz="1600" b="0" i="1" smtClean="0">
                            <a:latin typeface="Cambria Math" panose="02040503050406030204" pitchFamily="18" charset="0"/>
                          </a:rPr>
                          <m:t>(</m:t>
                        </m:r>
                        <m:r>
                          <a:rPr lang="it-IT" sz="1600" b="0" i="1" smtClean="0">
                            <a:latin typeface="Cambria Math" panose="02040503050406030204" pitchFamily="18" charset="0"/>
                          </a:rPr>
                          <m:t>𝐸</m:t>
                        </m:r>
                        <m:r>
                          <a:rPr lang="it-IT" sz="1600" b="0" i="1" smtClean="0">
                            <a:latin typeface="Cambria Math" panose="02040503050406030204" pitchFamily="18" charset="0"/>
                          </a:rPr>
                          <m:t>)</m:t>
                        </m:r>
                      </m:num>
                      <m:den>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𝜎</m:t>
                            </m:r>
                          </m:e>
                          <m:sub>
                            <m:r>
                              <a:rPr lang="it-IT" sz="1600" b="0" i="1" smtClean="0">
                                <a:latin typeface="Cambria Math" panose="02040503050406030204" pitchFamily="18" charset="0"/>
                              </a:rPr>
                              <m:t>10</m:t>
                            </m:r>
                            <m:r>
                              <a:rPr lang="it-IT" sz="1600" b="0" i="1" smtClean="0">
                                <a:latin typeface="Cambria Math" panose="02040503050406030204" pitchFamily="18" charset="0"/>
                              </a:rPr>
                              <m:t>𝐵</m:t>
                            </m:r>
                          </m:sub>
                        </m:sSub>
                        <m:r>
                          <a:rPr lang="it-IT" sz="1600" b="0" i="1" smtClean="0">
                            <a:latin typeface="Cambria Math" panose="02040503050406030204" pitchFamily="18" charset="0"/>
                          </a:rPr>
                          <m:t>(</m:t>
                        </m:r>
                        <m:r>
                          <a:rPr lang="it-IT" sz="1600" b="0" i="1" smtClean="0">
                            <a:latin typeface="Cambria Math" panose="02040503050406030204" pitchFamily="18" charset="0"/>
                          </a:rPr>
                          <m:t>𝐸</m:t>
                        </m:r>
                        <m:r>
                          <a:rPr lang="it-IT" sz="1600" b="0" i="1" smtClean="0">
                            <a:latin typeface="Cambria Math" panose="02040503050406030204" pitchFamily="18" charset="0"/>
                          </a:rPr>
                          <m:t>)</m:t>
                        </m:r>
                      </m:den>
                    </m:f>
                    <m:r>
                      <a:rPr lang="it-IT" sz="1600" b="0" i="1" smtClean="0">
                        <a:latin typeface="Cambria Math" panose="02040503050406030204" pitchFamily="18" charset="0"/>
                      </a:rPr>
                      <m:t> × </m:t>
                    </m:r>
                    <m:sSubSup>
                      <m:sSubSupPr>
                        <m:ctrlPr>
                          <a:rPr lang="it-IT" sz="1600" b="0" i="1" smtClean="0">
                            <a:latin typeface="Cambria Math" panose="02040503050406030204" pitchFamily="18" charset="0"/>
                          </a:rPr>
                        </m:ctrlPr>
                      </m:sSubSupPr>
                      <m:e>
                        <m:r>
                          <a:rPr lang="it-IT" sz="1600" b="0" i="1" smtClean="0">
                            <a:latin typeface="Cambria Math" panose="02040503050406030204" pitchFamily="18" charset="0"/>
                          </a:rPr>
                          <m:t>𝑁</m:t>
                        </m:r>
                      </m:e>
                      <m:sub>
                        <m:r>
                          <a:rPr lang="it-IT" sz="1600" b="0" i="1" smtClean="0">
                            <a:latin typeface="Cambria Math" panose="02040503050406030204" pitchFamily="18" charset="0"/>
                          </a:rPr>
                          <m:t>𝑅</m:t>
                        </m:r>
                      </m:sub>
                      <m:sup>
                        <m:r>
                          <a:rPr lang="it-IT" sz="1600" b="0" i="1" smtClean="0">
                            <a:latin typeface="Cambria Math" panose="02040503050406030204" pitchFamily="18" charset="0"/>
                          </a:rPr>
                          <m:t>10</m:t>
                        </m:r>
                        <m:r>
                          <a:rPr lang="it-IT" sz="1600" b="0" i="1" smtClean="0">
                            <a:latin typeface="Cambria Math" panose="02040503050406030204" pitchFamily="18" charset="0"/>
                          </a:rPr>
                          <m:t>𝐵</m:t>
                        </m:r>
                      </m:sup>
                    </m:sSubSup>
                  </m:oMath>
                </a14:m>
                <a:endParaRPr lang="en-US" sz="1600" dirty="0"/>
              </a:p>
              <a:p>
                <a:pPr marL="742950" lvl="1" indent="-285750">
                  <a:buFont typeface="Arial" panose="020B0604020202020204" pitchFamily="34" charset="0"/>
                  <a:buChar char="•"/>
                </a:pPr>
                <a:endParaRPr lang="en-US" sz="1600" dirty="0"/>
              </a:p>
              <a:p>
                <a:pPr marL="285750" indent="-285750">
                  <a:buFont typeface="Wingdings" pitchFamily="2" charset="2"/>
                  <a:buChar char="Ø"/>
                </a:pPr>
                <a:r>
                  <a:rPr lang="en-US" sz="1600" dirty="0"/>
                  <a:t>The cross section for both reaction has been evaluated from literature and integrated along the proton energy range provided  by TP</a:t>
                </a:r>
              </a:p>
              <a:p>
                <a:pPr marL="285750" indent="-285750">
                  <a:buFont typeface="Wingdings" pitchFamily="2" charset="2"/>
                  <a:buChar char="Ø"/>
                </a:pPr>
                <a:r>
                  <a:rPr lang="en-US" sz="1600" dirty="0"/>
                  <a:t>Activation measurement were performed at laboratory LARA of LNS-INFN in Catania:</a:t>
                </a:r>
              </a:p>
              <a:p>
                <a:pPr marL="742950" lvl="1" indent="-285750">
                  <a:buFont typeface="Arial" panose="020B0604020202020204" pitchFamily="34" charset="0"/>
                  <a:buChar char="•"/>
                </a:pPr>
                <a14:m>
                  <m:oMath xmlns:m="http://schemas.openxmlformats.org/officeDocument/2006/math">
                    <m:sSubSup>
                      <m:sSubSupPr>
                        <m:ctrlPr>
                          <a:rPr lang="it-IT" sz="1600" b="0" i="1" smtClean="0">
                            <a:latin typeface="Cambria Math" panose="02040503050406030204" pitchFamily="18" charset="0"/>
                          </a:rPr>
                        </m:ctrlPr>
                      </m:sSubSupPr>
                      <m:e>
                        <m:r>
                          <a:rPr lang="it-IT" sz="1600" b="0" i="1" smtClean="0">
                            <a:latin typeface="Cambria Math" panose="02040503050406030204" pitchFamily="18" charset="0"/>
                          </a:rPr>
                          <m:t>𝑁</m:t>
                        </m:r>
                      </m:e>
                      <m:sub>
                        <m:r>
                          <a:rPr lang="it-IT" sz="1600" b="0" i="1" smtClean="0">
                            <a:latin typeface="Cambria Math" panose="02040503050406030204" pitchFamily="18" charset="0"/>
                          </a:rPr>
                          <m:t>𝑅</m:t>
                        </m:r>
                      </m:sub>
                      <m:sup>
                        <m:r>
                          <a:rPr lang="it-IT" sz="1600" b="0" i="1" smtClean="0">
                            <a:latin typeface="Cambria Math" panose="02040503050406030204" pitchFamily="18" charset="0"/>
                          </a:rPr>
                          <m:t>10</m:t>
                        </m:r>
                        <m:r>
                          <a:rPr lang="it-IT" sz="1600" b="0" i="1" smtClean="0">
                            <a:latin typeface="Cambria Math" panose="02040503050406030204" pitchFamily="18" charset="0"/>
                          </a:rPr>
                          <m:t>𝐵</m:t>
                        </m:r>
                      </m:sup>
                    </m:sSubSup>
                    <m:r>
                      <a:rPr lang="it-IT" sz="1600" b="0" i="1" smtClean="0">
                        <a:latin typeface="Cambria Math" panose="02040503050406030204" pitchFamily="18" charset="0"/>
                      </a:rPr>
                      <m:t>=</m:t>
                    </m:r>
                    <m:f>
                      <m:fPr>
                        <m:ctrlPr>
                          <a:rPr lang="it-IT" sz="1600" b="0" i="1" smtClean="0">
                            <a:latin typeface="Cambria Math" panose="02040503050406030204" pitchFamily="18" charset="0"/>
                          </a:rPr>
                        </m:ctrlPr>
                      </m:fPr>
                      <m:num>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𝐴</m:t>
                            </m:r>
                          </m:e>
                          <m:sub>
                            <m:r>
                              <a:rPr lang="it-IT" sz="1600" b="0" i="1" smtClean="0">
                                <a:latin typeface="Cambria Math" panose="02040503050406030204" pitchFamily="18" charset="0"/>
                              </a:rPr>
                              <m:t>𝑚</m:t>
                            </m:r>
                          </m:sub>
                        </m:sSub>
                      </m:num>
                      <m:den>
                        <m:r>
                          <a:rPr lang="it-IT" sz="1600" b="0" i="1" smtClean="0">
                            <a:latin typeface="Cambria Math" panose="02040503050406030204" pitchFamily="18" charset="0"/>
                          </a:rPr>
                          <m:t>𝜆</m:t>
                        </m:r>
                      </m:den>
                    </m:f>
                  </m:oMath>
                </a14:m>
                <a:r>
                  <a:rPr lang="en-US" sz="1600" dirty="0"/>
                  <a:t>, where </a:t>
                </a:r>
                <a14:m>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𝐴</m:t>
                        </m:r>
                      </m:e>
                      <m:sub>
                        <m:r>
                          <a:rPr lang="it-IT" sz="1600" b="0" i="1" smtClean="0">
                            <a:latin typeface="Cambria Math" panose="02040503050406030204" pitchFamily="18" charset="0"/>
                          </a:rPr>
                          <m:t>𝑚</m:t>
                        </m:r>
                      </m:sub>
                    </m:sSub>
                  </m:oMath>
                </a14:m>
                <a:r>
                  <a:rPr lang="en-US" sz="1600" dirty="0"/>
                  <a:t> is the measured activity and </a:t>
                </a:r>
                <a14:m>
                  <m:oMath xmlns:m="http://schemas.openxmlformats.org/officeDocument/2006/math">
                    <m:r>
                      <a:rPr lang="it-IT" sz="1600" b="0" i="1" smtClean="0">
                        <a:latin typeface="Cambria Math" panose="02040503050406030204" pitchFamily="18" charset="0"/>
                      </a:rPr>
                      <m:t>𝜆</m:t>
                    </m:r>
                  </m:oMath>
                </a14:m>
                <a:r>
                  <a:rPr lang="en-US" sz="1600" dirty="0"/>
                  <a:t> is the decay constant</a:t>
                </a:r>
              </a:p>
              <a:p>
                <a:pPr marL="742950" lvl="1" indent="-285750">
                  <a:buFont typeface="Arial" panose="020B0604020202020204" pitchFamily="34" charset="0"/>
                  <a:buChar char="•"/>
                </a:pPr>
                <a14:m>
                  <m:oMath xmlns:m="http://schemas.openxmlformats.org/officeDocument/2006/math">
                    <m:sPre>
                      <m:sPrePr>
                        <m:ctrlPr>
                          <a:rPr lang="en-US" sz="1600" b="0" i="1" dirty="0" smtClean="0">
                            <a:latin typeface="Cambria Math" panose="02040503050406030204" pitchFamily="18" charset="0"/>
                          </a:rPr>
                        </m:ctrlPr>
                      </m:sPrePr>
                      <m:sub/>
                      <m:sup>
                        <m:r>
                          <a:rPr lang="it-IT" sz="1600" b="0" i="1" smtClean="0">
                            <a:latin typeface="Cambria Math" panose="02040503050406030204" pitchFamily="18" charset="0"/>
                          </a:rPr>
                          <m:t>7</m:t>
                        </m:r>
                      </m:sup>
                      <m:e>
                        <m:r>
                          <a:rPr lang="it-IT" sz="1600" b="0" i="1" smtClean="0">
                            <a:latin typeface="Cambria Math" panose="02040503050406030204" pitchFamily="18" charset="0"/>
                          </a:rPr>
                          <m:t>𝐵</m:t>
                        </m:r>
                      </m:e>
                    </m:sPre>
                    <m:r>
                      <a:rPr lang="it-IT" sz="1600" b="0" i="1" smtClean="0">
                        <a:latin typeface="Cambria Math" panose="02040503050406030204" pitchFamily="18" charset="0"/>
                      </a:rPr>
                      <m:t>𝑒</m:t>
                    </m:r>
                  </m:oMath>
                </a14:m>
                <a:r>
                  <a:rPr lang="en-US" sz="1600" dirty="0"/>
                  <a:t> measured activity: </a:t>
                </a:r>
                <a14:m>
                  <m:oMath xmlns:m="http://schemas.openxmlformats.org/officeDocument/2006/math">
                    <m:r>
                      <a:rPr lang="it-IT" sz="1600" b="0" i="1" smtClean="0">
                        <a:latin typeface="Cambria Math" panose="02040503050406030204" pitchFamily="18" charset="0"/>
                      </a:rPr>
                      <m:t>1.13±0.23 </m:t>
                    </m:r>
                    <m:r>
                      <a:rPr lang="it-IT" sz="1600" b="0" i="1" smtClean="0">
                        <a:latin typeface="Cambria Math" panose="02040503050406030204" pitchFamily="18" charset="0"/>
                      </a:rPr>
                      <m:t>𝐵𝑞</m:t>
                    </m:r>
                  </m:oMath>
                </a14:m>
                <a:endParaRPr lang="en-US" sz="1600" dirty="0"/>
              </a:p>
              <a:p>
                <a:pPr marL="742950" lvl="1" indent="-285750">
                  <a:buFont typeface="Arial" panose="020B0604020202020204" pitchFamily="34" charset="0"/>
                  <a:buChar char="•"/>
                </a:pPr>
                <a:r>
                  <a:rPr lang="en-US" sz="1600" dirty="0"/>
                  <a:t>Therefore the estimated number of fusion events is: </a:t>
                </a:r>
                <a14:m>
                  <m:oMath xmlns:m="http://schemas.openxmlformats.org/officeDocument/2006/math">
                    <m:sSubSup>
                      <m:sSubSupPr>
                        <m:ctrlPr>
                          <a:rPr lang="en-US" sz="1600" i="1" smtClean="0">
                            <a:latin typeface="Cambria Math" panose="02040503050406030204" pitchFamily="18" charset="0"/>
                          </a:rPr>
                        </m:ctrlPr>
                      </m:sSubSupPr>
                      <m:e>
                        <m:r>
                          <a:rPr lang="it-IT" sz="1600" b="0" i="1" smtClean="0">
                            <a:latin typeface="Cambria Math" panose="02040503050406030204" pitchFamily="18" charset="0"/>
                          </a:rPr>
                          <m:t>𝑁</m:t>
                        </m:r>
                      </m:e>
                      <m:sub>
                        <m:r>
                          <a:rPr lang="it-IT" sz="1600" b="0" i="1" smtClean="0">
                            <a:latin typeface="Cambria Math" panose="02040503050406030204" pitchFamily="18" charset="0"/>
                          </a:rPr>
                          <m:t>𝑅</m:t>
                        </m:r>
                      </m:sub>
                      <m:sup>
                        <m:r>
                          <a:rPr lang="it-IT" sz="1600" b="0" i="1" smtClean="0">
                            <a:latin typeface="Cambria Math" panose="02040503050406030204" pitchFamily="18" charset="0"/>
                          </a:rPr>
                          <m:t>11</m:t>
                        </m:r>
                        <m:r>
                          <a:rPr lang="it-IT" sz="1600" b="0" i="1" smtClean="0">
                            <a:latin typeface="Cambria Math" panose="02040503050406030204" pitchFamily="18" charset="0"/>
                          </a:rPr>
                          <m:t>𝐵</m:t>
                        </m:r>
                        <m:r>
                          <a:rPr lang="it-IT" sz="1600" b="0" i="1" smtClean="0">
                            <a:latin typeface="Cambria Math" panose="02040503050406030204" pitchFamily="18" charset="0"/>
                          </a:rPr>
                          <m:t> </m:t>
                        </m:r>
                      </m:sup>
                    </m:sSubSup>
                    <m:r>
                      <a:rPr lang="it-IT" sz="1600" b="0" i="0" smtClean="0">
                        <a:latin typeface="Cambria Math" panose="02040503050406030204" pitchFamily="18" charset="0"/>
                      </a:rPr>
                      <m:t>=1.14 </m:t>
                    </m:r>
                    <m:r>
                      <a:rPr lang="it-IT" sz="1600" b="0" i="1" smtClean="0">
                        <a:latin typeface="Cambria Math" panose="02040503050406030204" pitchFamily="18" charset="0"/>
                      </a:rPr>
                      <m:t>× </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8</m:t>
                        </m:r>
                      </m:sup>
                    </m:sSup>
                  </m:oMath>
                </a14:m>
                <a:r>
                  <a:rPr lang="en-US" sz="1600" dirty="0"/>
                  <a:t> (for LNS4 sample), with an uncertainty of 22%</a:t>
                </a:r>
              </a:p>
              <a:p>
                <a:pPr lvl="1"/>
                <a:endParaRPr lang="en-US" sz="1600" dirty="0"/>
              </a:p>
              <a:p>
                <a:pPr marL="285750" indent="-285750">
                  <a:buFont typeface="Wingdings" pitchFamily="2" charset="2"/>
                  <a:buChar char="Ø"/>
                </a:pPr>
                <a:endParaRPr lang="en-US" dirty="0"/>
              </a:p>
            </p:txBody>
          </p:sp>
        </mc:Choice>
        <mc:Fallback xmlns="">
          <p:sp>
            <p:nvSpPr>
              <p:cNvPr id="3" name="CasellaDiTesto 2">
                <a:extLst>
                  <a:ext uri="{FF2B5EF4-FFF2-40B4-BE49-F238E27FC236}">
                    <a16:creationId xmlns:a16="http://schemas.microsoft.com/office/drawing/2014/main" id="{65511DC3-A624-F148-5421-B4970730EE06}"/>
                  </a:ext>
                </a:extLst>
              </p:cNvPr>
              <p:cNvSpPr txBox="1">
                <a:spLocks noRot="1" noChangeAspect="1" noMove="1" noResize="1" noEditPoints="1" noAdjustHandles="1" noChangeArrowheads="1" noChangeShapeType="1" noTextEdit="1"/>
              </p:cNvSpPr>
              <p:nvPr/>
            </p:nvSpPr>
            <p:spPr>
              <a:xfrm>
                <a:off x="358345" y="1351636"/>
                <a:ext cx="7211498" cy="4729693"/>
              </a:xfrm>
              <a:prstGeom prst="rect">
                <a:avLst/>
              </a:prstGeom>
              <a:blipFill>
                <a:blip r:embed="rId2"/>
                <a:stretch>
                  <a:fillRect l="-351"/>
                </a:stretch>
              </a:blipFill>
            </p:spPr>
            <p:txBody>
              <a:bodyPr/>
              <a:lstStyle/>
              <a:p>
                <a:r>
                  <a:rPr lang="en-US">
                    <a:noFill/>
                  </a:rPr>
                  <a:t> </a:t>
                </a:r>
              </a:p>
            </p:txBody>
          </p:sp>
        </mc:Fallback>
      </mc:AlternateContent>
      <p:pic>
        <p:nvPicPr>
          <p:cNvPr id="7" name="Immagine 6">
            <a:extLst>
              <a:ext uri="{FF2B5EF4-FFF2-40B4-BE49-F238E27FC236}">
                <a16:creationId xmlns:a16="http://schemas.microsoft.com/office/drawing/2014/main" id="{60702D59-D333-F8F7-EC8F-6B7411D99422}"/>
              </a:ext>
            </a:extLst>
          </p:cNvPr>
          <p:cNvPicPr>
            <a:picLocks noChangeAspect="1"/>
          </p:cNvPicPr>
          <p:nvPr/>
        </p:nvPicPr>
        <p:blipFill>
          <a:blip r:embed="rId3"/>
          <a:srcRect l="2426" t="978" r="1305"/>
          <a:stretch/>
        </p:blipFill>
        <p:spPr>
          <a:xfrm>
            <a:off x="8665028" y="3551475"/>
            <a:ext cx="3276600" cy="2955326"/>
          </a:xfrm>
          <a:prstGeom prst="rect">
            <a:avLst/>
          </a:prstGeom>
        </p:spPr>
      </p:pic>
      <p:pic>
        <p:nvPicPr>
          <p:cNvPr id="9" name="Immagine 8" descr="Immagine che contiene testo, diagramma, linea, Diagramma&#10;&#10;Il contenuto generato dall'IA potrebbe non essere corretto.">
            <a:extLst>
              <a:ext uri="{FF2B5EF4-FFF2-40B4-BE49-F238E27FC236}">
                <a16:creationId xmlns:a16="http://schemas.microsoft.com/office/drawing/2014/main" id="{B216B284-7102-102F-3B1B-453C777F388D}"/>
              </a:ext>
            </a:extLst>
          </p:cNvPr>
          <p:cNvPicPr>
            <a:picLocks noChangeAspect="1"/>
          </p:cNvPicPr>
          <p:nvPr/>
        </p:nvPicPr>
        <p:blipFill>
          <a:blip r:embed="rId4"/>
          <a:srcRect r="4832"/>
          <a:stretch/>
        </p:blipFill>
        <p:spPr>
          <a:xfrm>
            <a:off x="7848575" y="0"/>
            <a:ext cx="3644901" cy="3569607"/>
          </a:xfrm>
          <a:prstGeom prst="rect">
            <a:avLst/>
          </a:prstGeom>
        </p:spPr>
      </p:pic>
      <p:sp>
        <p:nvSpPr>
          <p:cNvPr id="10" name="CasellaDiTesto 9">
            <a:extLst>
              <a:ext uri="{FF2B5EF4-FFF2-40B4-BE49-F238E27FC236}">
                <a16:creationId xmlns:a16="http://schemas.microsoft.com/office/drawing/2014/main" id="{ED79F297-4CD9-3174-65F6-440C02B4C63A}"/>
              </a:ext>
            </a:extLst>
          </p:cNvPr>
          <p:cNvSpPr txBox="1"/>
          <p:nvPr/>
        </p:nvSpPr>
        <p:spPr>
          <a:xfrm>
            <a:off x="8770234" y="6488668"/>
            <a:ext cx="2723242" cy="369332"/>
          </a:xfrm>
          <a:prstGeom prst="rect">
            <a:avLst/>
          </a:prstGeom>
          <a:noFill/>
        </p:spPr>
        <p:txBody>
          <a:bodyPr wrap="square" rtlCol="0">
            <a:spAutoFit/>
          </a:bodyPr>
          <a:lstStyle/>
          <a:p>
            <a:r>
              <a:rPr lang="it-IT" sz="600" b="0" i="0" dirty="0">
                <a:solidFill>
                  <a:srgbClr val="222222"/>
                </a:solidFill>
                <a:effectLst/>
                <a:highlight>
                  <a:srgbClr val="FFFF00"/>
                </a:highlight>
                <a:latin typeface="Arial" panose="020B0604020202020204" pitchFamily="34" charset="0"/>
              </a:rPr>
              <a:t>Tentori, Alessandro, and Fabio Belloni. "</a:t>
            </a:r>
            <a:r>
              <a:rPr lang="it-IT" sz="600" b="0" i="0" dirty="0" err="1">
                <a:solidFill>
                  <a:srgbClr val="222222"/>
                </a:solidFill>
                <a:effectLst/>
                <a:highlight>
                  <a:srgbClr val="FFFF00"/>
                </a:highlight>
                <a:latin typeface="Arial" panose="020B0604020202020204" pitchFamily="34" charset="0"/>
              </a:rPr>
              <a:t>Revisiting</a:t>
            </a:r>
            <a:r>
              <a:rPr lang="it-IT" sz="600" b="0" i="0" dirty="0">
                <a:solidFill>
                  <a:srgbClr val="222222"/>
                </a:solidFill>
                <a:effectLst/>
                <a:highlight>
                  <a:srgbClr val="FFFF00"/>
                </a:highlight>
                <a:latin typeface="Arial" panose="020B0604020202020204" pitchFamily="34" charset="0"/>
              </a:rPr>
              <a:t> p-11B fusion cross </a:t>
            </a:r>
            <a:r>
              <a:rPr lang="it-IT" sz="600" b="0" i="0" dirty="0" err="1">
                <a:solidFill>
                  <a:srgbClr val="222222"/>
                </a:solidFill>
                <a:effectLst/>
                <a:highlight>
                  <a:srgbClr val="FFFF00"/>
                </a:highlight>
                <a:latin typeface="Arial" panose="020B0604020202020204" pitchFamily="34" charset="0"/>
              </a:rPr>
              <a:t>section</a:t>
            </a:r>
            <a:r>
              <a:rPr lang="it-IT" sz="600" b="0" i="0" dirty="0">
                <a:solidFill>
                  <a:srgbClr val="222222"/>
                </a:solidFill>
                <a:effectLst/>
                <a:highlight>
                  <a:srgbClr val="FFFF00"/>
                </a:highlight>
                <a:latin typeface="Arial" panose="020B0604020202020204" pitchFamily="34" charset="0"/>
              </a:rPr>
              <a:t> and </a:t>
            </a:r>
            <a:r>
              <a:rPr lang="it-IT" sz="600" b="0" i="0" dirty="0" err="1">
                <a:solidFill>
                  <a:srgbClr val="222222"/>
                </a:solidFill>
                <a:effectLst/>
                <a:highlight>
                  <a:srgbClr val="FFFF00"/>
                </a:highlight>
                <a:latin typeface="Arial" panose="020B0604020202020204" pitchFamily="34" charset="0"/>
              </a:rPr>
              <a:t>reactivity</a:t>
            </a:r>
            <a:r>
              <a:rPr lang="it-IT" sz="600" b="0" i="0" dirty="0">
                <a:solidFill>
                  <a:srgbClr val="222222"/>
                </a:solidFill>
                <a:effectLst/>
                <a:highlight>
                  <a:srgbClr val="FFFF00"/>
                </a:highlight>
                <a:latin typeface="Arial" panose="020B0604020202020204" pitchFamily="34" charset="0"/>
              </a:rPr>
              <a:t>, and </a:t>
            </a:r>
            <a:r>
              <a:rPr lang="it-IT" sz="600" b="0" i="0" dirty="0" err="1">
                <a:solidFill>
                  <a:srgbClr val="222222"/>
                </a:solidFill>
                <a:effectLst/>
                <a:highlight>
                  <a:srgbClr val="FFFF00"/>
                </a:highlight>
                <a:latin typeface="Arial" panose="020B0604020202020204" pitchFamily="34" charset="0"/>
              </a:rPr>
              <a:t>their</a:t>
            </a:r>
            <a:r>
              <a:rPr lang="it-IT" sz="600" b="0" i="0" dirty="0">
                <a:solidFill>
                  <a:srgbClr val="222222"/>
                </a:solidFill>
                <a:effectLst/>
                <a:highlight>
                  <a:srgbClr val="FFFF00"/>
                </a:highlight>
                <a:latin typeface="Arial" panose="020B0604020202020204" pitchFamily="34" charset="0"/>
              </a:rPr>
              <a:t> </a:t>
            </a:r>
            <a:r>
              <a:rPr lang="it-IT" sz="600" b="0" i="0" dirty="0" err="1">
                <a:solidFill>
                  <a:srgbClr val="222222"/>
                </a:solidFill>
                <a:effectLst/>
                <a:highlight>
                  <a:srgbClr val="FFFF00"/>
                </a:highlight>
                <a:latin typeface="Arial" panose="020B0604020202020204" pitchFamily="34" charset="0"/>
              </a:rPr>
              <a:t>analytic</a:t>
            </a:r>
            <a:r>
              <a:rPr lang="it-IT" sz="600" b="0" i="0" dirty="0">
                <a:solidFill>
                  <a:srgbClr val="222222"/>
                </a:solidFill>
                <a:effectLst/>
                <a:highlight>
                  <a:srgbClr val="FFFF00"/>
                </a:highlight>
                <a:latin typeface="Arial" panose="020B0604020202020204" pitchFamily="34" charset="0"/>
              </a:rPr>
              <a:t> </a:t>
            </a:r>
            <a:r>
              <a:rPr lang="it-IT" sz="600" b="0" i="0" dirty="0" err="1">
                <a:solidFill>
                  <a:srgbClr val="222222"/>
                </a:solidFill>
                <a:effectLst/>
                <a:highlight>
                  <a:srgbClr val="FFFF00"/>
                </a:highlight>
                <a:latin typeface="Arial" panose="020B0604020202020204" pitchFamily="34" charset="0"/>
              </a:rPr>
              <a:t>approximations</a:t>
            </a:r>
            <a:r>
              <a:rPr lang="it-IT" sz="600" b="0" i="0" dirty="0">
                <a:solidFill>
                  <a:srgbClr val="222222"/>
                </a:solidFill>
                <a:effectLst/>
                <a:highlight>
                  <a:srgbClr val="FFFF00"/>
                </a:highlight>
                <a:latin typeface="Arial" panose="020B0604020202020204" pitchFamily="34" charset="0"/>
              </a:rPr>
              <a:t>." </a:t>
            </a:r>
            <a:r>
              <a:rPr lang="it-IT" sz="600" b="0" i="1" dirty="0" err="1">
                <a:solidFill>
                  <a:srgbClr val="222222"/>
                </a:solidFill>
                <a:effectLst/>
                <a:highlight>
                  <a:srgbClr val="FFFF00"/>
                </a:highlight>
                <a:latin typeface="Arial" panose="020B0604020202020204" pitchFamily="34" charset="0"/>
              </a:rPr>
              <a:t>Nuclear</a:t>
            </a:r>
            <a:r>
              <a:rPr lang="it-IT" sz="600" b="0" i="1" dirty="0">
                <a:solidFill>
                  <a:srgbClr val="222222"/>
                </a:solidFill>
                <a:effectLst/>
                <a:highlight>
                  <a:srgbClr val="FFFF00"/>
                </a:highlight>
                <a:latin typeface="Arial" panose="020B0604020202020204" pitchFamily="34" charset="0"/>
              </a:rPr>
              <a:t> Fusion</a:t>
            </a:r>
            <a:r>
              <a:rPr lang="it-IT" sz="600" b="0" i="0" dirty="0">
                <a:solidFill>
                  <a:srgbClr val="222222"/>
                </a:solidFill>
                <a:effectLst/>
                <a:highlight>
                  <a:srgbClr val="FFFF00"/>
                </a:highlight>
                <a:latin typeface="Arial" panose="020B0604020202020204" pitchFamily="34" charset="0"/>
              </a:rPr>
              <a:t> 63.8 (2023): 086001.</a:t>
            </a:r>
            <a:endParaRPr lang="en-US" sz="600" dirty="0">
              <a:highlight>
                <a:srgbClr val="FFFF00"/>
              </a:highlight>
            </a:endParaRPr>
          </a:p>
        </p:txBody>
      </p:sp>
      <p:sp>
        <p:nvSpPr>
          <p:cNvPr id="11" name="CasellaDiTesto 10">
            <a:extLst>
              <a:ext uri="{FF2B5EF4-FFF2-40B4-BE49-F238E27FC236}">
                <a16:creationId xmlns:a16="http://schemas.microsoft.com/office/drawing/2014/main" id="{4165AD2A-57F8-BDA1-A253-BB41D5DCBA0F}"/>
              </a:ext>
            </a:extLst>
          </p:cNvPr>
          <p:cNvSpPr txBox="1"/>
          <p:nvPr/>
        </p:nvSpPr>
        <p:spPr>
          <a:xfrm>
            <a:off x="10303328" y="2079087"/>
            <a:ext cx="2035629" cy="369332"/>
          </a:xfrm>
          <a:prstGeom prst="rect">
            <a:avLst/>
          </a:prstGeom>
          <a:noFill/>
        </p:spPr>
        <p:txBody>
          <a:bodyPr wrap="square" rtlCol="0">
            <a:spAutoFit/>
          </a:bodyPr>
          <a:lstStyle/>
          <a:p>
            <a:r>
              <a:rPr lang="it-IT" sz="600" b="0" i="0" dirty="0" err="1">
                <a:solidFill>
                  <a:srgbClr val="222222"/>
                </a:solidFill>
                <a:effectLst/>
                <a:highlight>
                  <a:srgbClr val="FFFF00"/>
                </a:highlight>
                <a:latin typeface="Arial" panose="020B0604020202020204" pitchFamily="34" charset="0"/>
              </a:rPr>
              <a:t>Wiescher</a:t>
            </a:r>
            <a:r>
              <a:rPr lang="it-IT" sz="600" b="0" i="0" dirty="0">
                <a:solidFill>
                  <a:srgbClr val="222222"/>
                </a:solidFill>
                <a:effectLst/>
                <a:highlight>
                  <a:srgbClr val="FFFF00"/>
                </a:highlight>
                <a:latin typeface="Arial" panose="020B0604020202020204" pitchFamily="34" charset="0"/>
              </a:rPr>
              <a:t>, M., et al. "Low energy </a:t>
            </a:r>
            <a:r>
              <a:rPr lang="it-IT" sz="600" b="0" i="0" dirty="0" err="1">
                <a:solidFill>
                  <a:srgbClr val="222222"/>
                </a:solidFill>
                <a:effectLst/>
                <a:highlight>
                  <a:srgbClr val="FFFF00"/>
                </a:highlight>
                <a:latin typeface="Arial" panose="020B0604020202020204" pitchFamily="34" charset="0"/>
              </a:rPr>
              <a:t>measurements</a:t>
            </a:r>
            <a:r>
              <a:rPr lang="it-IT" sz="600" b="0" i="0" dirty="0">
                <a:solidFill>
                  <a:srgbClr val="222222"/>
                </a:solidFill>
                <a:effectLst/>
                <a:highlight>
                  <a:srgbClr val="FFFF00"/>
                </a:highlight>
                <a:latin typeface="Arial" panose="020B0604020202020204" pitchFamily="34" charset="0"/>
              </a:rPr>
              <a:t> of the B 10 (</a:t>
            </a:r>
            <a:r>
              <a:rPr lang="it-IT" sz="600" b="0" i="0" dirty="0" err="1">
                <a:solidFill>
                  <a:srgbClr val="222222"/>
                </a:solidFill>
                <a:effectLst/>
                <a:highlight>
                  <a:srgbClr val="FFFF00"/>
                </a:highlight>
                <a:latin typeface="Arial" panose="020B0604020202020204" pitchFamily="34" charset="0"/>
              </a:rPr>
              <a:t>p</a:t>
            </a:r>
            <a:r>
              <a:rPr lang="it-IT" sz="600" b="0" i="0" dirty="0">
                <a:solidFill>
                  <a:srgbClr val="222222"/>
                </a:solidFill>
                <a:effectLst/>
                <a:highlight>
                  <a:srgbClr val="FFFF00"/>
                </a:highlight>
                <a:latin typeface="Arial" panose="020B0604020202020204" pitchFamily="34" charset="0"/>
              </a:rPr>
              <a:t>, </a:t>
            </a:r>
            <a:r>
              <a:rPr lang="el-GR" sz="600" b="0" i="0" dirty="0">
                <a:solidFill>
                  <a:srgbClr val="222222"/>
                </a:solidFill>
                <a:effectLst/>
                <a:highlight>
                  <a:srgbClr val="FFFF00"/>
                </a:highlight>
                <a:latin typeface="Arial" panose="020B0604020202020204" pitchFamily="34" charset="0"/>
              </a:rPr>
              <a:t>α) </a:t>
            </a:r>
            <a:r>
              <a:rPr lang="it-IT" sz="600" b="0" i="0" dirty="0">
                <a:solidFill>
                  <a:srgbClr val="222222"/>
                </a:solidFill>
                <a:effectLst/>
                <a:highlight>
                  <a:srgbClr val="FFFF00"/>
                </a:highlight>
                <a:latin typeface="Arial" panose="020B0604020202020204" pitchFamily="34" charset="0"/>
              </a:rPr>
              <a:t>Be 7 reaction." </a:t>
            </a:r>
            <a:r>
              <a:rPr lang="it-IT" sz="600" b="0" i="1" dirty="0" err="1">
                <a:solidFill>
                  <a:srgbClr val="222222"/>
                </a:solidFill>
                <a:effectLst/>
                <a:highlight>
                  <a:srgbClr val="FFFF00"/>
                </a:highlight>
                <a:latin typeface="Arial" panose="020B0604020202020204" pitchFamily="34" charset="0"/>
              </a:rPr>
              <a:t>Physical</a:t>
            </a:r>
            <a:r>
              <a:rPr lang="it-IT" sz="600" b="0" i="1" dirty="0">
                <a:solidFill>
                  <a:srgbClr val="222222"/>
                </a:solidFill>
                <a:effectLst/>
                <a:highlight>
                  <a:srgbClr val="FFFF00"/>
                </a:highlight>
                <a:latin typeface="Arial" panose="020B0604020202020204" pitchFamily="34" charset="0"/>
              </a:rPr>
              <a:t> Review C</a:t>
            </a:r>
            <a:r>
              <a:rPr lang="it-IT" sz="600" b="0" i="0" dirty="0">
                <a:solidFill>
                  <a:srgbClr val="222222"/>
                </a:solidFill>
                <a:effectLst/>
                <a:highlight>
                  <a:srgbClr val="FFFF00"/>
                </a:highlight>
                <a:latin typeface="Arial" panose="020B0604020202020204" pitchFamily="34" charset="0"/>
              </a:rPr>
              <a:t> 95.4 (2017): 044617.</a:t>
            </a:r>
            <a:endParaRPr lang="en-US" sz="600" dirty="0">
              <a:highlight>
                <a:srgbClr val="FFFF00"/>
              </a:highlight>
            </a:endParaRPr>
          </a:p>
        </p:txBody>
      </p:sp>
    </p:spTree>
    <p:extLst>
      <p:ext uri="{BB962C8B-B14F-4D97-AF65-F5344CB8AC3E}">
        <p14:creationId xmlns:p14="http://schemas.microsoft.com/office/powerpoint/2010/main" val="751470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F5D6A-BD68-A0B0-8B9E-F268BB0F03CE}"/>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9C74341A-6BEE-B7B5-5A9A-9BFB890E6FFB}"/>
              </a:ext>
            </a:extLst>
          </p:cNvPr>
          <p:cNvSpPr txBox="1"/>
          <p:nvPr/>
        </p:nvSpPr>
        <p:spPr>
          <a:xfrm>
            <a:off x="358345" y="321274"/>
            <a:ext cx="5457664" cy="1384995"/>
          </a:xfrm>
          <a:prstGeom prst="rect">
            <a:avLst/>
          </a:prstGeom>
          <a:noFill/>
        </p:spPr>
        <p:txBody>
          <a:bodyPr wrap="square" rtlCol="0">
            <a:spAutoFit/>
          </a:bodyPr>
          <a:lstStyle/>
          <a:p>
            <a:r>
              <a:rPr lang="en-US" sz="2800" dirty="0"/>
              <a:t>Analytical calculation of the Number of reaction produced in the secondary target:</a:t>
            </a:r>
          </a:p>
        </p:txBody>
      </p:sp>
      <p:pic>
        <p:nvPicPr>
          <p:cNvPr id="4" name="Immagine 3" descr="Immagine che contiene testo, diagramma, Diagramma, schermata&#10;&#10;Il contenuto generato dall'IA potrebbe non essere corretto.">
            <a:extLst>
              <a:ext uri="{FF2B5EF4-FFF2-40B4-BE49-F238E27FC236}">
                <a16:creationId xmlns:a16="http://schemas.microsoft.com/office/drawing/2014/main" id="{A3E5FA4D-D6A2-033B-EFAA-CE48670E5D49}"/>
              </a:ext>
            </a:extLst>
          </p:cNvPr>
          <p:cNvPicPr>
            <a:picLocks noChangeAspect="1"/>
          </p:cNvPicPr>
          <p:nvPr/>
        </p:nvPicPr>
        <p:blipFill>
          <a:blip r:embed="rId2"/>
          <a:srcRect l="3607" t="5686" r="8654" b="1331"/>
          <a:stretch/>
        </p:blipFill>
        <p:spPr>
          <a:xfrm>
            <a:off x="7820024" y="76417"/>
            <a:ext cx="3345145" cy="2658823"/>
          </a:xfrm>
          <a:prstGeom prst="rect">
            <a:avLst/>
          </a:prstGeom>
        </p:spPr>
      </p:pic>
      <p:pic>
        <p:nvPicPr>
          <p:cNvPr id="6" name="Immagine 5" descr="Immagine che contiene schermata, Diagramma, diagramma, linea&#10;&#10;Il contenuto generato dall'IA potrebbe non essere corretto.">
            <a:extLst>
              <a:ext uri="{FF2B5EF4-FFF2-40B4-BE49-F238E27FC236}">
                <a16:creationId xmlns:a16="http://schemas.microsoft.com/office/drawing/2014/main" id="{43115ED6-6359-05A8-B8BA-9DB5E3DB1237}"/>
              </a:ext>
            </a:extLst>
          </p:cNvPr>
          <p:cNvPicPr>
            <a:picLocks noChangeAspect="1"/>
          </p:cNvPicPr>
          <p:nvPr/>
        </p:nvPicPr>
        <p:blipFill>
          <a:blip r:embed="rId3"/>
          <a:srcRect l="7371" t="5887" r="9000"/>
          <a:stretch/>
        </p:blipFill>
        <p:spPr>
          <a:xfrm>
            <a:off x="7053942" y="2933700"/>
            <a:ext cx="5086121" cy="2545955"/>
          </a:xfrm>
          <a:prstGeom prst="rect">
            <a:avLst/>
          </a:prstGeom>
        </p:spPr>
      </p:pic>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8DF88A30-8378-47C3-BC87-60B1D95A3C93}"/>
                  </a:ext>
                </a:extLst>
              </p:cNvPr>
              <p:cNvSpPr txBox="1"/>
              <p:nvPr/>
            </p:nvSpPr>
            <p:spPr>
              <a:xfrm>
                <a:off x="539827" y="1872867"/>
                <a:ext cx="6394373" cy="4383251"/>
              </a:xfrm>
              <a:prstGeom prst="rect">
                <a:avLst/>
              </a:prstGeom>
              <a:noFill/>
            </p:spPr>
            <p:txBody>
              <a:bodyPr wrap="square" rtlCol="0">
                <a:spAutoFit/>
              </a:bodyPr>
              <a:lstStyle/>
              <a:p>
                <a:pPr marL="285750" indent="-285750">
                  <a:buFont typeface="Wingdings" pitchFamily="2" charset="2"/>
                  <a:buChar char="Ø"/>
                </a:pPr>
                <a:r>
                  <a:rPr lang="en-US" sz="1600" dirty="0"/>
                  <a:t>We wanted to evaluate the expected number of p-B11 reaction that would occur inside a thick target irradiated with a TNSA like spectrum</a:t>
                </a:r>
              </a:p>
              <a:p>
                <a:pPr marL="285750" indent="-285750">
                  <a:buFont typeface="Wingdings" pitchFamily="2" charset="2"/>
                  <a:buChar char="Ø"/>
                </a:pPr>
                <a:r>
                  <a:rPr lang="en-US" sz="1600" dirty="0"/>
                  <a:t>For each energy bin we estimate the number of protons impinging on the target</a:t>
                </a:r>
              </a:p>
              <a:p>
                <a:pPr marL="285750" indent="-285750">
                  <a:buFont typeface="Wingdings" pitchFamily="2" charset="2"/>
                  <a:buChar char="Ø"/>
                </a:pPr>
                <a:r>
                  <a:rPr lang="en-US" sz="1600" dirty="0"/>
                  <a:t>Then we evaluated how many reaction are produced taking in to account the energy loss inside the target and how this would affect the cross section:</a:t>
                </a:r>
              </a:p>
              <a:p>
                <a:pPr marL="742950" lvl="1" indent="-285750">
                  <a:buFont typeface="Arial" panose="020B0604020202020204" pitchFamily="34" charset="0"/>
                  <a:buChar char="•"/>
                </a:pPr>
                <a:r>
                  <a:rPr lang="en-US" sz="1600" dirty="0"/>
                  <a:t>The target was divided into 1000 slice, each 2 micron thick</a:t>
                </a:r>
              </a:p>
              <a:p>
                <a:pPr marL="742950" lvl="1" indent="-285750">
                  <a:buFont typeface="Arial" panose="020B0604020202020204" pitchFamily="34" charset="0"/>
                  <a:buChar char="•"/>
                </a:pPr>
                <a:r>
                  <a:rPr lang="en-US" sz="1600" dirty="0"/>
                  <a:t>In each slice we evaluated the number of reaction according to the following equation: </a:t>
                </a:r>
                <a14:m>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𝑛</m:t>
                        </m:r>
                      </m:e>
                      <m:sub>
                        <m:r>
                          <a:rPr lang="it-IT" sz="1600" b="0" i="1" smtClean="0">
                            <a:latin typeface="Cambria Math" panose="02040503050406030204" pitchFamily="18" charset="0"/>
                          </a:rPr>
                          <m:t>𝑅</m:t>
                        </m:r>
                      </m:sub>
                    </m:sSub>
                    <m:r>
                      <a:rPr lang="it-IT" sz="1600" b="0" i="1" smtClean="0">
                        <a:latin typeface="Cambria Math" panose="02040503050406030204" pitchFamily="18" charset="0"/>
                      </a:rPr>
                      <m:t>=</m:t>
                    </m:r>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𝑛</m:t>
                        </m:r>
                      </m:e>
                      <m:sub>
                        <m:r>
                          <a:rPr lang="it-IT" sz="1600" b="0" i="1" smtClean="0">
                            <a:latin typeface="Cambria Math" panose="02040503050406030204" pitchFamily="18" charset="0"/>
                          </a:rPr>
                          <m:t>𝑝</m:t>
                        </m:r>
                      </m:sub>
                    </m:sSub>
                    <m:r>
                      <a:rPr lang="it-IT" sz="1600" b="0" i="1" smtClean="0">
                        <a:latin typeface="Cambria Math" panose="02040503050406030204" pitchFamily="18" charset="0"/>
                      </a:rPr>
                      <m:t>∗</m:t>
                    </m:r>
                    <m:r>
                      <a:rPr lang="it-IT" sz="1600" b="0" i="1" smtClean="0">
                        <a:latin typeface="Cambria Math" panose="02040503050406030204" pitchFamily="18" charset="0"/>
                      </a:rPr>
                      <m:t>𝜎</m:t>
                    </m:r>
                    <m:d>
                      <m:dPr>
                        <m:ctrlPr>
                          <a:rPr lang="it-IT" sz="1600" b="0" i="1" smtClean="0">
                            <a:latin typeface="Cambria Math" panose="02040503050406030204" pitchFamily="18" charset="0"/>
                          </a:rPr>
                        </m:ctrlPr>
                      </m:dPr>
                      <m:e>
                        <m:r>
                          <a:rPr lang="it-IT" sz="1600" b="0" i="1" smtClean="0">
                            <a:latin typeface="Cambria Math" panose="02040503050406030204" pitchFamily="18" charset="0"/>
                          </a:rPr>
                          <m:t>𝐸</m:t>
                        </m:r>
                      </m:e>
                    </m:d>
                    <m:r>
                      <a:rPr lang="it-IT" sz="1600" b="0" i="1" smtClean="0">
                        <a:latin typeface="Cambria Math" panose="02040503050406030204" pitchFamily="18" charset="0"/>
                      </a:rPr>
                      <m:t>∗</m:t>
                    </m:r>
                    <m:r>
                      <a:rPr lang="it-IT" sz="1600" b="0" i="1" smtClean="0">
                        <a:latin typeface="Cambria Math" panose="02040503050406030204" pitchFamily="18" charset="0"/>
                      </a:rPr>
                      <m:t>𝜌</m:t>
                    </m:r>
                  </m:oMath>
                </a14:m>
                <a:r>
                  <a:rPr lang="en-US" sz="1600" dirty="0"/>
                  <a:t>,  where </a:t>
                </a:r>
                <a14:m>
                  <m:oMath xmlns:m="http://schemas.openxmlformats.org/officeDocument/2006/math">
                    <m:sSub>
                      <m:sSubPr>
                        <m:ctrlPr>
                          <a:rPr lang="it-IT" sz="1600" b="0" i="1" smtClean="0">
                            <a:latin typeface="Cambria Math" panose="02040503050406030204" pitchFamily="18" charset="0"/>
                          </a:rPr>
                        </m:ctrlPr>
                      </m:sSubPr>
                      <m:e>
                        <m:r>
                          <a:rPr lang="it-IT" sz="1600" b="0" i="1" smtClean="0">
                            <a:latin typeface="Cambria Math" panose="02040503050406030204" pitchFamily="18" charset="0"/>
                          </a:rPr>
                          <m:t>𝑛</m:t>
                        </m:r>
                      </m:e>
                      <m:sub>
                        <m:r>
                          <a:rPr lang="it-IT" sz="1600" b="0" i="1" smtClean="0">
                            <a:latin typeface="Cambria Math" panose="02040503050406030204" pitchFamily="18" charset="0"/>
                          </a:rPr>
                          <m:t>𝑝</m:t>
                        </m:r>
                      </m:sub>
                    </m:sSub>
                  </m:oMath>
                </a14:m>
                <a:r>
                  <a:rPr lang="en-US" sz="1600" dirty="0"/>
                  <a:t> is the number of protons arriving at the given target slice, </a:t>
                </a:r>
                <a14:m>
                  <m:oMath xmlns:m="http://schemas.openxmlformats.org/officeDocument/2006/math">
                    <m:r>
                      <a:rPr lang="it-IT" sz="1600" b="0" i="1" smtClean="0">
                        <a:latin typeface="Cambria Math" panose="02040503050406030204" pitchFamily="18" charset="0"/>
                      </a:rPr>
                      <m:t>𝜎</m:t>
                    </m:r>
                    <m:d>
                      <m:dPr>
                        <m:ctrlPr>
                          <a:rPr lang="it-IT" sz="1600" b="0" i="1" smtClean="0">
                            <a:latin typeface="Cambria Math" panose="02040503050406030204" pitchFamily="18" charset="0"/>
                          </a:rPr>
                        </m:ctrlPr>
                      </m:dPr>
                      <m:e>
                        <m:r>
                          <a:rPr lang="it-IT" sz="1600" b="0" i="1" smtClean="0">
                            <a:latin typeface="Cambria Math" panose="02040503050406030204" pitchFamily="18" charset="0"/>
                          </a:rPr>
                          <m:t>𝐸</m:t>
                        </m:r>
                      </m:e>
                    </m:d>
                  </m:oMath>
                </a14:m>
                <a:r>
                  <a:rPr lang="en-US" sz="1600" dirty="0"/>
                  <a:t> is the reaction cross-section at the given energy  taking into account the energy loss inside the target and </a:t>
                </a:r>
                <a14:m>
                  <m:oMath xmlns:m="http://schemas.openxmlformats.org/officeDocument/2006/math">
                    <m:r>
                      <a:rPr lang="it-IT" sz="1600" b="0" i="1" smtClean="0">
                        <a:latin typeface="Cambria Math" panose="02040503050406030204" pitchFamily="18" charset="0"/>
                      </a:rPr>
                      <m:t>𝜌</m:t>
                    </m:r>
                  </m:oMath>
                </a14:m>
                <a:r>
                  <a:rPr lang="en-US" sz="1600" dirty="0"/>
                  <a:t> is the surface density of the target (considering the relative abondance of </a:t>
                </a:r>
                <a14:m>
                  <m:oMath xmlns:m="http://schemas.openxmlformats.org/officeDocument/2006/math">
                    <m:sPre>
                      <m:sPrePr>
                        <m:ctrlPr>
                          <a:rPr lang="en-US" sz="1600" i="1" dirty="0">
                            <a:latin typeface="Cambria Math" panose="02040503050406030204" pitchFamily="18" charset="0"/>
                          </a:rPr>
                        </m:ctrlPr>
                      </m:sPrePr>
                      <m:sub/>
                      <m:sup>
                        <m:r>
                          <a:rPr lang="it-IT" sz="1600" i="1">
                            <a:latin typeface="Cambria Math" panose="02040503050406030204" pitchFamily="18" charset="0"/>
                          </a:rPr>
                          <m:t>11</m:t>
                        </m:r>
                      </m:sup>
                      <m:e>
                        <m:r>
                          <a:rPr lang="it-IT" sz="1600" i="1">
                            <a:latin typeface="Cambria Math" panose="02040503050406030204" pitchFamily="18" charset="0"/>
                          </a:rPr>
                          <m:t>𝐵</m:t>
                        </m:r>
                      </m:e>
                    </m:sPre>
                  </m:oMath>
                </a14:m>
                <a:r>
                  <a:rPr lang="en-US" sz="1600" dirty="0"/>
                  <a:t>)</a:t>
                </a:r>
              </a:p>
              <a:p>
                <a:pPr marL="742950" lvl="1" indent="-285750">
                  <a:buFont typeface="Arial" panose="020B0604020202020204" pitchFamily="34" charset="0"/>
                  <a:buChar char="•"/>
                </a:pPr>
                <a:endParaRPr lang="en-US" dirty="0"/>
              </a:p>
              <a:p>
                <a:pPr marL="285750" indent="-285750">
                  <a:buFont typeface="Wingdings" pitchFamily="2" charset="2"/>
                  <a:buChar char="Ø"/>
                </a:pPr>
                <a:endParaRPr lang="en-US" dirty="0"/>
              </a:p>
            </p:txBody>
          </p:sp>
        </mc:Choice>
        <mc:Fallback xmlns="">
          <p:sp>
            <p:nvSpPr>
              <p:cNvPr id="7" name="CasellaDiTesto 6">
                <a:extLst>
                  <a:ext uri="{FF2B5EF4-FFF2-40B4-BE49-F238E27FC236}">
                    <a16:creationId xmlns:a16="http://schemas.microsoft.com/office/drawing/2014/main" id="{8DF88A30-8378-47C3-BC87-60B1D95A3C93}"/>
                  </a:ext>
                </a:extLst>
              </p:cNvPr>
              <p:cNvSpPr txBox="1">
                <a:spLocks noRot="1" noChangeAspect="1" noMove="1" noResize="1" noEditPoints="1" noAdjustHandles="1" noChangeArrowheads="1" noChangeShapeType="1" noTextEdit="1"/>
              </p:cNvSpPr>
              <p:nvPr/>
            </p:nvSpPr>
            <p:spPr>
              <a:xfrm>
                <a:off x="539827" y="1872867"/>
                <a:ext cx="6394373" cy="4383251"/>
              </a:xfrm>
              <a:prstGeom prst="rect">
                <a:avLst/>
              </a:prstGeom>
              <a:blipFill>
                <a:blip r:embed="rId4"/>
                <a:stretch>
                  <a:fillRect l="-396" t="-578" r="-990"/>
                </a:stretch>
              </a:blipFill>
            </p:spPr>
            <p:txBody>
              <a:bodyPr/>
              <a:lstStyle/>
              <a:p>
                <a:r>
                  <a:rPr lang="en-US">
                    <a:noFill/>
                  </a:rPr>
                  <a:t> </a:t>
                </a:r>
              </a:p>
            </p:txBody>
          </p:sp>
        </mc:Fallback>
      </mc:AlternateContent>
    </p:spTree>
    <p:extLst>
      <p:ext uri="{BB962C8B-B14F-4D97-AF65-F5344CB8AC3E}">
        <p14:creationId xmlns:p14="http://schemas.microsoft.com/office/powerpoint/2010/main" val="37026165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6C37F-C377-12D2-8070-0799D56561F8}"/>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6F4CBE52-06B3-B34B-99F7-F3A867639866}"/>
              </a:ext>
            </a:extLst>
          </p:cNvPr>
          <p:cNvSpPr txBox="1"/>
          <p:nvPr/>
        </p:nvSpPr>
        <p:spPr>
          <a:xfrm>
            <a:off x="358345" y="321274"/>
            <a:ext cx="5457664" cy="1569660"/>
          </a:xfrm>
          <a:prstGeom prst="rect">
            <a:avLst/>
          </a:prstGeom>
          <a:noFill/>
        </p:spPr>
        <p:txBody>
          <a:bodyPr wrap="square" rtlCol="0">
            <a:spAutoFit/>
          </a:bodyPr>
          <a:lstStyle/>
          <a:p>
            <a:r>
              <a:rPr lang="en-US" sz="2400" dirty="0"/>
              <a:t>Analytical calculation of the Number of reaction produced in the secondary target:</a:t>
            </a:r>
          </a:p>
        </p:txBody>
      </p:sp>
      <mc:AlternateContent xmlns:mc="http://schemas.openxmlformats.org/markup-compatibility/2006">
        <mc:Choice xmlns:a14="http://schemas.microsoft.com/office/drawing/2010/main" Requires="a14">
          <p:sp>
            <p:nvSpPr>
              <p:cNvPr id="7" name="CasellaDiTesto 6">
                <a:extLst>
                  <a:ext uri="{FF2B5EF4-FFF2-40B4-BE49-F238E27FC236}">
                    <a16:creationId xmlns:a16="http://schemas.microsoft.com/office/drawing/2014/main" id="{BD00CDA5-2E65-7EC4-2E78-8975806C43FA}"/>
                  </a:ext>
                </a:extLst>
              </p:cNvPr>
              <p:cNvSpPr txBox="1"/>
              <p:nvPr/>
            </p:nvSpPr>
            <p:spPr>
              <a:xfrm>
                <a:off x="358345" y="1576547"/>
                <a:ext cx="6062358" cy="2092881"/>
              </a:xfrm>
              <a:prstGeom prst="rect">
                <a:avLst/>
              </a:prstGeom>
              <a:noFill/>
            </p:spPr>
            <p:txBody>
              <a:bodyPr wrap="square" rtlCol="0">
                <a:spAutoFit/>
              </a:bodyPr>
              <a:lstStyle/>
              <a:p>
                <a:pPr lvl="1"/>
                <a:endParaRPr lang="en-US" dirty="0"/>
              </a:p>
              <a:p>
                <a:pPr marL="285750" indent="-285750">
                  <a:buFont typeface="Wingdings" pitchFamily="2" charset="2"/>
                  <a:buChar char="Ø"/>
                </a:pPr>
                <a:r>
                  <a:rPr lang="en-US" sz="1400" dirty="0"/>
                  <a:t>With this analytical calculation, we estimate a total number of reaction of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r>
                      <a:rPr lang="it-IT" sz="1400" b="0" i="1" smtClean="0">
                        <a:latin typeface="Cambria Math" panose="02040503050406030204" pitchFamily="18" charset="0"/>
                        <a:ea typeface="Cambria Math" panose="02040503050406030204" pitchFamily="18" charset="0"/>
                      </a:rPr>
                      <m:t> 6.25 × </m:t>
                    </m:r>
                    <m:sSup>
                      <m:sSupPr>
                        <m:ctrlPr>
                          <a:rPr lang="it-IT" sz="1400" b="0" i="1" smtClean="0">
                            <a:latin typeface="Cambria Math" panose="02040503050406030204" pitchFamily="18" charset="0"/>
                            <a:ea typeface="Cambria Math" panose="02040503050406030204" pitchFamily="18" charset="0"/>
                          </a:rPr>
                        </m:ctrlPr>
                      </m:sSupPr>
                      <m:e>
                        <m:r>
                          <a:rPr lang="it-IT" sz="1400" b="0" i="1" smtClean="0">
                            <a:latin typeface="Cambria Math" panose="02040503050406030204" pitchFamily="18" charset="0"/>
                            <a:ea typeface="Cambria Math" panose="02040503050406030204" pitchFamily="18" charset="0"/>
                          </a:rPr>
                          <m:t>10</m:t>
                        </m:r>
                      </m:e>
                      <m:sup>
                        <m:r>
                          <a:rPr lang="it-IT" sz="1400" b="0" i="1" smtClean="0">
                            <a:latin typeface="Cambria Math" panose="02040503050406030204" pitchFamily="18" charset="0"/>
                            <a:ea typeface="Cambria Math" panose="02040503050406030204" pitchFamily="18" charset="0"/>
                          </a:rPr>
                          <m:t>7</m:t>
                        </m:r>
                      </m:sup>
                    </m:sSup>
                  </m:oMath>
                </a14:m>
                <a:r>
                  <a:rPr lang="en-US" sz="1400" dirty="0"/>
                  <a:t>, for shot 60736.</a:t>
                </a:r>
              </a:p>
              <a:p>
                <a:pPr marL="285750" indent="-285750">
                  <a:buFont typeface="Wingdings" pitchFamily="2" charset="2"/>
                  <a:buChar char="Ø"/>
                </a:pPr>
                <a:r>
                  <a:rPr lang="en-US" sz="1400" dirty="0"/>
                  <a:t>Attention: this number could be interpreted as an upper limit of the total yield achievable.</a:t>
                </a:r>
              </a:p>
              <a:p>
                <a:pPr marL="285750" indent="-285750">
                  <a:buFont typeface="Wingdings" pitchFamily="2" charset="2"/>
                  <a:buChar char="Ø"/>
                </a:pPr>
                <a:r>
                  <a:rPr lang="en-US" sz="1400" dirty="0"/>
                  <a:t>We are not considering other channel of interaction that contributes to the degrading of the TNSA proton beam interacting with the boron target.</a:t>
                </a:r>
              </a:p>
            </p:txBody>
          </p:sp>
        </mc:Choice>
        <mc:Fallback>
          <p:sp>
            <p:nvSpPr>
              <p:cNvPr id="7" name="CasellaDiTesto 6">
                <a:extLst>
                  <a:ext uri="{FF2B5EF4-FFF2-40B4-BE49-F238E27FC236}">
                    <a16:creationId xmlns:a16="http://schemas.microsoft.com/office/drawing/2014/main" id="{BD00CDA5-2E65-7EC4-2E78-8975806C43FA}"/>
                  </a:ext>
                </a:extLst>
              </p:cNvPr>
              <p:cNvSpPr txBox="1">
                <a:spLocks noRot="1" noChangeAspect="1" noMove="1" noResize="1" noEditPoints="1" noAdjustHandles="1" noChangeArrowheads="1" noChangeShapeType="1" noTextEdit="1"/>
              </p:cNvSpPr>
              <p:nvPr/>
            </p:nvSpPr>
            <p:spPr>
              <a:xfrm>
                <a:off x="358345" y="1576547"/>
                <a:ext cx="6062358" cy="2092881"/>
              </a:xfrm>
              <a:prstGeom prst="rect">
                <a:avLst/>
              </a:prstGeom>
              <a:blipFill>
                <a:blip r:embed="rId2"/>
                <a:stretch>
                  <a:fillRect l="-201" r="-1107" b="-2332"/>
                </a:stretch>
              </a:blipFill>
            </p:spPr>
            <p:txBody>
              <a:bodyPr/>
              <a:lstStyle/>
              <a:p>
                <a:r>
                  <a:rPr lang="en-US">
                    <a:noFill/>
                  </a:rPr>
                  <a:t> </a:t>
                </a:r>
              </a:p>
            </p:txBody>
          </p:sp>
        </mc:Fallback>
      </mc:AlternateContent>
      <p:pic>
        <p:nvPicPr>
          <p:cNvPr id="5" name="Immagine 4" descr="Immagine che contiene testo, schermata&#10;&#10;Il contenuto generato dall'IA potrebbe non essere corretto.">
            <a:extLst>
              <a:ext uri="{FF2B5EF4-FFF2-40B4-BE49-F238E27FC236}">
                <a16:creationId xmlns:a16="http://schemas.microsoft.com/office/drawing/2014/main" id="{2E48E04F-F05D-FC48-8A67-22DF4EA1A7C9}"/>
              </a:ext>
            </a:extLst>
          </p:cNvPr>
          <p:cNvPicPr>
            <a:picLocks noChangeAspect="1"/>
          </p:cNvPicPr>
          <p:nvPr/>
        </p:nvPicPr>
        <p:blipFill>
          <a:blip r:embed="rId3"/>
          <a:srcRect l="3595" t="10270" r="8871"/>
          <a:stretch/>
        </p:blipFill>
        <p:spPr>
          <a:xfrm>
            <a:off x="6332942" y="644423"/>
            <a:ext cx="2888540" cy="1864247"/>
          </a:xfrm>
          <a:prstGeom prst="rect">
            <a:avLst/>
          </a:prstGeom>
        </p:spPr>
      </p:pic>
      <p:pic>
        <p:nvPicPr>
          <p:cNvPr id="1026" name="Picture 2">
            <a:extLst>
              <a:ext uri="{FF2B5EF4-FFF2-40B4-BE49-F238E27FC236}">
                <a16:creationId xmlns:a16="http://schemas.microsoft.com/office/drawing/2014/main" id="{95208808-97A0-BBFA-B989-A46AB05A2A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34" t="6190" r="8809"/>
          <a:stretch/>
        </p:blipFill>
        <p:spPr bwMode="auto">
          <a:xfrm>
            <a:off x="9285942" y="1522397"/>
            <a:ext cx="2906058" cy="2201179"/>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E5846ED5-C63E-03AB-8E8C-B6BA5558B404}"/>
              </a:ext>
            </a:extLst>
          </p:cNvPr>
          <p:cNvSpPr txBox="1"/>
          <p:nvPr/>
        </p:nvSpPr>
        <p:spPr>
          <a:xfrm>
            <a:off x="7000925" y="356407"/>
            <a:ext cx="1552575" cy="369332"/>
          </a:xfrm>
          <a:prstGeom prst="rect">
            <a:avLst/>
          </a:prstGeom>
          <a:noFill/>
        </p:spPr>
        <p:txBody>
          <a:bodyPr wrap="square" rtlCol="0">
            <a:spAutoFit/>
          </a:bodyPr>
          <a:lstStyle/>
          <a:p>
            <a:r>
              <a:rPr lang="en-US" dirty="0">
                <a:highlight>
                  <a:srgbClr val="FFFF00"/>
                </a:highlight>
              </a:rPr>
              <a:t>Shot: 60736</a:t>
            </a:r>
          </a:p>
        </p:txBody>
      </p:sp>
      <p:graphicFrame>
        <p:nvGraphicFramePr>
          <p:cNvPr id="9" name="Tabella 8">
            <a:extLst>
              <a:ext uri="{FF2B5EF4-FFF2-40B4-BE49-F238E27FC236}">
                <a16:creationId xmlns:a16="http://schemas.microsoft.com/office/drawing/2014/main" id="{ADEADAF2-F03E-1CF2-0365-3F1E5626F064}"/>
              </a:ext>
            </a:extLst>
          </p:cNvPr>
          <p:cNvGraphicFramePr>
            <a:graphicFrameLocks noGrp="1"/>
          </p:cNvGraphicFramePr>
          <p:nvPr>
            <p:extLst>
              <p:ext uri="{D42A27DB-BD31-4B8C-83A1-F6EECF244321}">
                <p14:modId xmlns:p14="http://schemas.microsoft.com/office/powerpoint/2010/main" val="2264850837"/>
              </p:ext>
            </p:extLst>
          </p:nvPr>
        </p:nvGraphicFramePr>
        <p:xfrm>
          <a:off x="358345" y="3669428"/>
          <a:ext cx="5704075" cy="701007"/>
        </p:xfrm>
        <a:graphic>
          <a:graphicData uri="http://schemas.openxmlformats.org/drawingml/2006/table">
            <a:tbl>
              <a:tblPr firstRow="1" bandRow="1">
                <a:tableStyleId>{5C22544A-7EE6-4342-B048-85BDC9FD1C3A}</a:tableStyleId>
              </a:tblPr>
              <a:tblGrid>
                <a:gridCol w="1140815">
                  <a:extLst>
                    <a:ext uri="{9D8B030D-6E8A-4147-A177-3AD203B41FA5}">
                      <a16:colId xmlns:a16="http://schemas.microsoft.com/office/drawing/2014/main" val="1216774895"/>
                    </a:ext>
                  </a:extLst>
                </a:gridCol>
                <a:gridCol w="1140815">
                  <a:extLst>
                    <a:ext uri="{9D8B030D-6E8A-4147-A177-3AD203B41FA5}">
                      <a16:colId xmlns:a16="http://schemas.microsoft.com/office/drawing/2014/main" val="2046808557"/>
                    </a:ext>
                  </a:extLst>
                </a:gridCol>
                <a:gridCol w="1140815">
                  <a:extLst>
                    <a:ext uri="{9D8B030D-6E8A-4147-A177-3AD203B41FA5}">
                      <a16:colId xmlns:a16="http://schemas.microsoft.com/office/drawing/2014/main" val="2002602405"/>
                    </a:ext>
                  </a:extLst>
                </a:gridCol>
                <a:gridCol w="1140815">
                  <a:extLst>
                    <a:ext uri="{9D8B030D-6E8A-4147-A177-3AD203B41FA5}">
                      <a16:colId xmlns:a16="http://schemas.microsoft.com/office/drawing/2014/main" val="3130905353"/>
                    </a:ext>
                  </a:extLst>
                </a:gridCol>
                <a:gridCol w="1140815">
                  <a:extLst>
                    <a:ext uri="{9D8B030D-6E8A-4147-A177-3AD203B41FA5}">
                      <a16:colId xmlns:a16="http://schemas.microsoft.com/office/drawing/2014/main" val="3716067764"/>
                    </a:ext>
                  </a:extLst>
                </a:gridCol>
              </a:tblGrid>
              <a:tr h="396207">
                <a:tc>
                  <a:txBody>
                    <a:bodyPr/>
                    <a:lstStyle/>
                    <a:p>
                      <a:r>
                        <a:rPr lang="en-US" sz="1400" dirty="0"/>
                        <a:t>60735</a:t>
                      </a:r>
                    </a:p>
                  </a:txBody>
                  <a:tcPr/>
                </a:tc>
                <a:tc>
                  <a:txBody>
                    <a:bodyPr/>
                    <a:lstStyle/>
                    <a:p>
                      <a:r>
                        <a:rPr lang="en-US" sz="1400" dirty="0"/>
                        <a:t>60736</a:t>
                      </a:r>
                    </a:p>
                  </a:txBody>
                  <a:tcPr/>
                </a:tc>
                <a:tc>
                  <a:txBody>
                    <a:bodyPr/>
                    <a:lstStyle/>
                    <a:p>
                      <a:r>
                        <a:rPr lang="en-US" sz="1400" dirty="0"/>
                        <a:t>60738</a:t>
                      </a:r>
                    </a:p>
                  </a:txBody>
                  <a:tcPr/>
                </a:tc>
                <a:tc>
                  <a:txBody>
                    <a:bodyPr/>
                    <a:lstStyle/>
                    <a:p>
                      <a:r>
                        <a:rPr lang="en-US" sz="1400" dirty="0"/>
                        <a:t>60739</a:t>
                      </a:r>
                    </a:p>
                  </a:txBody>
                  <a:tcPr/>
                </a:tc>
                <a:tc>
                  <a:txBody>
                    <a:bodyPr/>
                    <a:lstStyle/>
                    <a:p>
                      <a:r>
                        <a:rPr lang="en-US" sz="1400" dirty="0"/>
                        <a:t>60740</a:t>
                      </a:r>
                    </a:p>
                  </a:txBody>
                  <a:tcPr/>
                </a:tc>
                <a:extLst>
                  <a:ext uri="{0D108BD9-81ED-4DB2-BD59-A6C34878D82A}">
                    <a16:rowId xmlns:a16="http://schemas.microsoft.com/office/drawing/2014/main" val="2909626812"/>
                  </a:ext>
                </a:extLst>
              </a:tr>
              <a:tr h="242650">
                <a:tc>
                  <a:txBody>
                    <a:bodyPr/>
                    <a:lstStyle/>
                    <a:p>
                      <a:r>
                        <a:rPr lang="en-US" sz="1400" dirty="0"/>
                        <a:t>1.01e+8</a:t>
                      </a:r>
                    </a:p>
                  </a:txBody>
                  <a:tcPr/>
                </a:tc>
                <a:tc>
                  <a:txBody>
                    <a:bodyPr/>
                    <a:lstStyle/>
                    <a:p>
                      <a:r>
                        <a:rPr lang="en-US" sz="1400" dirty="0"/>
                        <a:t>6.3e+7</a:t>
                      </a:r>
                    </a:p>
                  </a:txBody>
                  <a:tcPr/>
                </a:tc>
                <a:tc>
                  <a:txBody>
                    <a:bodyPr/>
                    <a:lstStyle/>
                    <a:p>
                      <a:r>
                        <a:rPr lang="en-US" sz="1400" dirty="0"/>
                        <a:t>2.8e+8</a:t>
                      </a:r>
                    </a:p>
                  </a:txBody>
                  <a:tcPr/>
                </a:tc>
                <a:tc>
                  <a:txBody>
                    <a:bodyPr/>
                    <a:lstStyle/>
                    <a:p>
                      <a:r>
                        <a:rPr lang="en-US" sz="1400" dirty="0"/>
                        <a:t>5.4e+7</a:t>
                      </a:r>
                    </a:p>
                  </a:txBody>
                  <a:tcPr/>
                </a:tc>
                <a:tc>
                  <a:txBody>
                    <a:bodyPr/>
                    <a:lstStyle/>
                    <a:p>
                      <a:r>
                        <a:rPr lang="en-US" sz="1400" dirty="0"/>
                        <a:t>1.3e+8</a:t>
                      </a:r>
                    </a:p>
                  </a:txBody>
                  <a:tcPr/>
                </a:tc>
                <a:extLst>
                  <a:ext uri="{0D108BD9-81ED-4DB2-BD59-A6C34878D82A}">
                    <a16:rowId xmlns:a16="http://schemas.microsoft.com/office/drawing/2014/main" val="953282107"/>
                  </a:ext>
                </a:extLst>
              </a:tr>
            </a:tbl>
          </a:graphicData>
        </a:graphic>
      </p:graphicFrame>
      <mc:AlternateContent xmlns:mc="http://schemas.openxmlformats.org/markup-compatibility/2006">
        <mc:Choice xmlns:a14="http://schemas.microsoft.com/office/drawing/2010/main" Requires="a14">
          <p:sp>
            <p:nvSpPr>
              <p:cNvPr id="11" name="CasellaDiTesto 10">
                <a:extLst>
                  <a:ext uri="{FF2B5EF4-FFF2-40B4-BE49-F238E27FC236}">
                    <a16:creationId xmlns:a16="http://schemas.microsoft.com/office/drawing/2014/main" id="{E760DB18-3340-E252-C373-8241113B8504}"/>
                  </a:ext>
                </a:extLst>
              </p:cNvPr>
              <p:cNvSpPr txBox="1"/>
              <p:nvPr/>
            </p:nvSpPr>
            <p:spPr>
              <a:xfrm>
                <a:off x="358345" y="4494827"/>
                <a:ext cx="7033908" cy="2558136"/>
              </a:xfrm>
              <a:prstGeom prst="rect">
                <a:avLst/>
              </a:prstGeom>
              <a:noFill/>
            </p:spPr>
            <p:txBody>
              <a:bodyPr wrap="square" rtlCol="0">
                <a:spAutoFit/>
              </a:bodyPr>
              <a:lstStyle/>
              <a:p>
                <a:pPr marL="285750" indent="-285750">
                  <a:buFont typeface="Wingdings" pitchFamily="2" charset="2"/>
                  <a:buChar char="Ø"/>
                </a:pPr>
                <a:r>
                  <a:rPr lang="en-US" sz="1400" dirty="0"/>
                  <a:t>From the actual activation measure we got a cumulative number over 6 shots: </a:t>
                </a:r>
                <a14:m>
                  <m:oMath xmlns:m="http://schemas.openxmlformats.org/officeDocument/2006/math">
                    <m:sSubSup>
                      <m:sSubSupPr>
                        <m:ctrlPr>
                          <a:rPr lang="en-US" sz="1400" i="1" smtClean="0">
                            <a:latin typeface="Cambria Math" panose="02040503050406030204" pitchFamily="18" charset="0"/>
                          </a:rPr>
                        </m:ctrlPr>
                      </m:sSubSupPr>
                      <m:e>
                        <m:r>
                          <a:rPr lang="it-IT" sz="1400" b="0" i="1" smtClean="0">
                            <a:latin typeface="Cambria Math" panose="02040503050406030204" pitchFamily="18" charset="0"/>
                          </a:rPr>
                          <m:t>𝑁</m:t>
                        </m:r>
                      </m:e>
                      <m:sub>
                        <m:r>
                          <a:rPr lang="it-IT" sz="1400" b="0" i="1" smtClean="0">
                            <a:latin typeface="Cambria Math" panose="02040503050406030204" pitchFamily="18" charset="0"/>
                          </a:rPr>
                          <m:t>𝑅</m:t>
                        </m:r>
                      </m:sub>
                      <m:sup>
                        <m:r>
                          <a:rPr lang="it-IT" sz="1400" b="0" i="1" smtClean="0">
                            <a:latin typeface="Cambria Math" panose="02040503050406030204" pitchFamily="18" charset="0"/>
                          </a:rPr>
                          <m:t>11</m:t>
                        </m:r>
                        <m:r>
                          <a:rPr lang="it-IT" sz="1400" b="0" i="1" smtClean="0">
                            <a:latin typeface="Cambria Math" panose="02040503050406030204" pitchFamily="18" charset="0"/>
                          </a:rPr>
                          <m:t>𝐵</m:t>
                        </m:r>
                        <m:r>
                          <a:rPr lang="it-IT" sz="1400" b="0" i="1" smtClean="0">
                            <a:latin typeface="Cambria Math" panose="02040503050406030204" pitchFamily="18" charset="0"/>
                          </a:rPr>
                          <m:t> </m:t>
                        </m:r>
                      </m:sup>
                    </m:sSubSup>
                    <m:r>
                      <a:rPr lang="it-IT" sz="1400" b="0" i="0" smtClean="0">
                        <a:latin typeface="Cambria Math" panose="02040503050406030204" pitchFamily="18" charset="0"/>
                      </a:rPr>
                      <m:t>=1.14 </m:t>
                    </m:r>
                    <m:r>
                      <a:rPr lang="it-IT" sz="1400" b="0" i="1" smtClean="0">
                        <a:latin typeface="Cambria Math" panose="02040503050406030204" pitchFamily="18" charset="0"/>
                      </a:rPr>
                      <m:t>× </m:t>
                    </m:r>
                    <m:sSup>
                      <m:sSupPr>
                        <m:ctrlPr>
                          <a:rPr lang="it-IT" sz="1400" b="0" i="1" smtClean="0">
                            <a:latin typeface="Cambria Math" panose="02040503050406030204" pitchFamily="18" charset="0"/>
                          </a:rPr>
                        </m:ctrlPr>
                      </m:sSupPr>
                      <m:e>
                        <m:r>
                          <a:rPr lang="it-IT" sz="1400" b="0" i="1" smtClean="0">
                            <a:latin typeface="Cambria Math" panose="02040503050406030204" pitchFamily="18" charset="0"/>
                          </a:rPr>
                          <m:t>10</m:t>
                        </m:r>
                      </m:e>
                      <m:sup>
                        <m:r>
                          <a:rPr lang="it-IT" sz="1400" b="0" i="1" smtClean="0">
                            <a:latin typeface="Cambria Math" panose="02040503050406030204" pitchFamily="18" charset="0"/>
                          </a:rPr>
                          <m:t>8</m:t>
                        </m:r>
                      </m:sup>
                    </m:sSup>
                    <m:r>
                      <a:rPr lang="it-IT" sz="1400" b="0" i="0" smtClean="0">
                        <a:latin typeface="Cambria Math" panose="02040503050406030204" pitchFamily="18" charset="0"/>
                      </a:rPr>
                      <m:t> (22% </m:t>
                    </m:r>
                    <m:r>
                      <m:rPr>
                        <m:sty m:val="p"/>
                      </m:rPr>
                      <a:rPr lang="it-IT" sz="1400" b="0" i="0" smtClean="0">
                        <a:latin typeface="Cambria Math" panose="02040503050406030204" pitchFamily="18" charset="0"/>
                      </a:rPr>
                      <m:t>uncertainties</m:t>
                    </m:r>
                    <m:r>
                      <a:rPr lang="it-IT" sz="1400" b="0" i="0" smtClean="0">
                        <a:latin typeface="Cambria Math" panose="02040503050406030204" pitchFamily="18" charset="0"/>
                      </a:rPr>
                      <m:t>)</m:t>
                    </m:r>
                  </m:oMath>
                </a14:m>
                <a:endParaRPr lang="en-US" sz="1400" dirty="0"/>
              </a:p>
              <a:p>
                <a:pPr marL="285750" indent="-285750">
                  <a:buFont typeface="Wingdings" pitchFamily="2" charset="2"/>
                  <a:buChar char="Ø"/>
                </a:pPr>
                <a:r>
                  <a:rPr lang="en-US" sz="1400" dirty="0"/>
                  <a:t>If we sum all the contribute (from 60735 - 60740) we obtain a cumulative value of </a:t>
                </a:r>
                <a14:m>
                  <m:oMath xmlns:m="http://schemas.openxmlformats.org/officeDocument/2006/math">
                    <m:r>
                      <a:rPr lang="it-IT" sz="1400">
                        <a:latin typeface="Cambria Math" panose="02040503050406030204" pitchFamily="18" charset="0"/>
                      </a:rPr>
                      <m:t>6</m:t>
                    </m:r>
                    <m:r>
                      <a:rPr lang="it-IT" sz="1400" b="0" i="0" smtClean="0">
                        <a:latin typeface="Cambria Math" panose="02040503050406030204" pitchFamily="18" charset="0"/>
                      </a:rPr>
                      <m:t>.28 </m:t>
                    </m:r>
                    <m:r>
                      <a:rPr lang="it-IT" sz="1400" b="0" i="1" smtClean="0">
                        <a:latin typeface="Cambria Math" panose="02040503050406030204" pitchFamily="18" charset="0"/>
                      </a:rPr>
                      <m:t>× </m:t>
                    </m:r>
                    <m:sSup>
                      <m:sSupPr>
                        <m:ctrlPr>
                          <a:rPr lang="it-IT" sz="1400" b="0" i="1" smtClean="0">
                            <a:latin typeface="Cambria Math" panose="02040503050406030204" pitchFamily="18" charset="0"/>
                          </a:rPr>
                        </m:ctrlPr>
                      </m:sSupPr>
                      <m:e>
                        <m:r>
                          <a:rPr lang="it-IT" sz="1400" b="0" i="1" smtClean="0">
                            <a:latin typeface="Cambria Math" panose="02040503050406030204" pitchFamily="18" charset="0"/>
                          </a:rPr>
                          <m:t>10</m:t>
                        </m:r>
                      </m:e>
                      <m:sup>
                        <m:r>
                          <a:rPr lang="it-IT" sz="1400" b="0" i="1" smtClean="0">
                            <a:latin typeface="Cambria Math" panose="02040503050406030204" pitchFamily="18" charset="0"/>
                          </a:rPr>
                          <m:t>8</m:t>
                        </m:r>
                      </m:sup>
                    </m:sSup>
                  </m:oMath>
                </a14:m>
                <a:endParaRPr lang="en-US" sz="1400" dirty="0"/>
              </a:p>
              <a:p>
                <a:pPr marL="285750" indent="-285750">
                  <a:buFont typeface="Wingdings" pitchFamily="2" charset="2"/>
                  <a:buChar char="Ø"/>
                </a:pPr>
                <a:r>
                  <a:rPr lang="en-US" sz="1400" dirty="0"/>
                  <a:t>There is a factor of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r>
                      <a:rPr lang="it-IT" sz="1400" b="0" i="1" smtClean="0">
                        <a:latin typeface="Cambria Math" panose="02040503050406030204" pitchFamily="18" charset="0"/>
                        <a:ea typeface="Cambria Math" panose="02040503050406030204" pitchFamily="18" charset="0"/>
                      </a:rPr>
                      <m:t> 5.5</m:t>
                    </m:r>
                  </m:oMath>
                </a14:m>
                <a:r>
                  <a:rPr lang="en-US" sz="1400" dirty="0"/>
                  <a:t> between the two values</a:t>
                </a:r>
              </a:p>
              <a:p>
                <a:pPr marL="285750" indent="-285750">
                  <a:buFont typeface="Wingdings" pitchFamily="2" charset="2"/>
                  <a:buChar char="Ø"/>
                </a:pPr>
                <a:r>
                  <a:rPr lang="en-US" sz="1400" dirty="0"/>
                  <a:t>This discrepancy can be due to several things:</a:t>
                </a:r>
              </a:p>
              <a:p>
                <a:pPr marL="742950" lvl="1" indent="-285750">
                  <a:buFont typeface="Arial" panose="020B0604020202020204" pitchFamily="34" charset="0"/>
                  <a:buChar char="•"/>
                </a:pPr>
                <a:r>
                  <a:rPr lang="en-US" sz="1400" dirty="0"/>
                  <a:t>The analytical value is an upper limit</a:t>
                </a:r>
              </a:p>
              <a:p>
                <a:pPr marL="742950" lvl="1" indent="-285750">
                  <a:buFont typeface="Arial" panose="020B0604020202020204" pitchFamily="34" charset="0"/>
                  <a:buChar char="•"/>
                </a:pPr>
                <a:r>
                  <a:rPr lang="en-US" sz="1400" dirty="0"/>
                  <a:t>The flux of protons is considered at 0°, but the real flux seen from the secondary targets is a bit different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oMath>
                </a14:m>
                <a:r>
                  <a:rPr lang="en-US" sz="1400" dirty="0"/>
                  <a:t> 4-5 degree from the normal )</a:t>
                </a:r>
              </a:p>
              <a:p>
                <a:endParaRPr lang="en-US" sz="1600" dirty="0"/>
              </a:p>
            </p:txBody>
          </p:sp>
        </mc:Choice>
        <mc:Fallback>
          <p:sp>
            <p:nvSpPr>
              <p:cNvPr id="11" name="CasellaDiTesto 10">
                <a:extLst>
                  <a:ext uri="{FF2B5EF4-FFF2-40B4-BE49-F238E27FC236}">
                    <a16:creationId xmlns:a16="http://schemas.microsoft.com/office/drawing/2014/main" id="{E760DB18-3340-E252-C373-8241113B8504}"/>
                  </a:ext>
                </a:extLst>
              </p:cNvPr>
              <p:cNvSpPr txBox="1">
                <a:spLocks noRot="1" noChangeAspect="1" noMove="1" noResize="1" noEditPoints="1" noAdjustHandles="1" noChangeArrowheads="1" noChangeShapeType="1" noTextEdit="1"/>
              </p:cNvSpPr>
              <p:nvPr/>
            </p:nvSpPr>
            <p:spPr>
              <a:xfrm>
                <a:off x="358345" y="4494827"/>
                <a:ext cx="7033908" cy="2558136"/>
              </a:xfrm>
              <a:prstGeom prst="rect">
                <a:avLst/>
              </a:prstGeom>
              <a:blipFill>
                <a:blip r:embed="rId5"/>
                <a:stretch>
                  <a:fillRect l="-173" t="-238" r="-693"/>
                </a:stretch>
              </a:blipFill>
            </p:spPr>
            <p:txBody>
              <a:bodyPr/>
              <a:lstStyle/>
              <a:p>
                <a:r>
                  <a:rPr lang="en-US">
                    <a:noFill/>
                  </a:rPr>
                  <a:t> </a:t>
                </a:r>
              </a:p>
            </p:txBody>
          </p:sp>
        </mc:Fallback>
      </mc:AlternateContent>
      <p:pic>
        <p:nvPicPr>
          <p:cNvPr id="16" name="Immagine 15" descr="Immagine che contiene testo, schermata, numero, software&#10;&#10;Il contenuto generato dall'IA potrebbe non essere corretto.">
            <a:extLst>
              <a:ext uri="{FF2B5EF4-FFF2-40B4-BE49-F238E27FC236}">
                <a16:creationId xmlns:a16="http://schemas.microsoft.com/office/drawing/2014/main" id="{1DC6D124-E032-D2EB-E332-0523AE386EE4}"/>
              </a:ext>
            </a:extLst>
          </p:cNvPr>
          <p:cNvPicPr>
            <a:picLocks noChangeAspect="1"/>
          </p:cNvPicPr>
          <p:nvPr/>
        </p:nvPicPr>
        <p:blipFill>
          <a:blip r:embed="rId6"/>
          <a:stretch>
            <a:fillRect/>
          </a:stretch>
        </p:blipFill>
        <p:spPr>
          <a:xfrm>
            <a:off x="7690585" y="3787890"/>
            <a:ext cx="3868141" cy="2901106"/>
          </a:xfrm>
          <a:prstGeom prst="rect">
            <a:avLst/>
          </a:prstGeom>
        </p:spPr>
      </p:pic>
    </p:spTree>
    <p:extLst>
      <p:ext uri="{BB962C8B-B14F-4D97-AF65-F5344CB8AC3E}">
        <p14:creationId xmlns:p14="http://schemas.microsoft.com/office/powerpoint/2010/main" val="379685673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5999</TotalTime>
  <Words>1469</Words>
  <Application>Microsoft Office PowerPoint</Application>
  <PresentationFormat>Widescreen</PresentationFormat>
  <Paragraphs>266</Paragraphs>
  <Slides>20</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Aptos</vt:lpstr>
      <vt:lpstr>Aptos Display</vt:lpstr>
      <vt:lpstr>Arial</vt:lpstr>
      <vt:lpstr>Calibri</vt:lpstr>
      <vt:lpstr>Cambria Math</vt:lpstr>
      <vt:lpstr>Times New Roman</vt:lpstr>
      <vt:lpstr>Wingdings</vt:lpstr>
      <vt:lpstr>Tema di Office</vt:lpstr>
      <vt:lpstr>Investigation of Laser driven proton-boron reaction in Pitcher-Catcher configuration: CR39 and activation measurements with Monte Carlo validation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Investigation of Laser driven proton-boron reaction in Pitcher-Catcher configuration: CR39 and activation measurements with Monte Carlo validation </dc:title>
  <dc:creator>nicolò macaluso</dc:creator>
  <cp:lastModifiedBy>Korisnik 661</cp:lastModifiedBy>
  <cp:revision>37</cp:revision>
  <cp:lastPrinted>2025-09-09T07:30:24Z</cp:lastPrinted>
  <dcterms:created xsi:type="dcterms:W3CDTF">2025-09-03T08:37:26Z</dcterms:created>
  <dcterms:modified xsi:type="dcterms:W3CDTF">2025-09-10T08:50:59Z</dcterms:modified>
</cp:coreProperties>
</file>