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9" r:id="rId5"/>
    <p:sldId id="1020" r:id="rId6"/>
    <p:sldId id="988" r:id="rId7"/>
    <p:sldId id="991" r:id="rId8"/>
    <p:sldId id="1004" r:id="rId9"/>
    <p:sldId id="1006" r:id="rId10"/>
    <p:sldId id="992" r:id="rId11"/>
    <p:sldId id="993" r:id="rId12"/>
    <p:sldId id="994" r:id="rId13"/>
    <p:sldId id="995" r:id="rId14"/>
    <p:sldId id="996" r:id="rId15"/>
    <p:sldId id="997" r:id="rId16"/>
    <p:sldId id="998" r:id="rId17"/>
    <p:sldId id="999" r:id="rId18"/>
    <p:sldId id="1000" r:id="rId19"/>
    <p:sldId id="1001" r:id="rId20"/>
    <p:sldId id="1002" r:id="rId21"/>
    <p:sldId id="1003" r:id="rId22"/>
    <p:sldId id="1009" r:id="rId23"/>
    <p:sldId id="1010" r:id="rId24"/>
    <p:sldId id="1012" r:id="rId25"/>
    <p:sldId id="1015" r:id="rId26"/>
    <p:sldId id="1021" r:id="rId27"/>
    <p:sldId id="972" r:id="rId28"/>
    <p:sldId id="1016" r:id="rId29"/>
    <p:sldId id="1017" r:id="rId30"/>
    <p:sldId id="969" r:id="rId31"/>
    <p:sldId id="9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FEDF7B-718D-47CF-819D-02D3517EB122}">
          <p14:sldIdLst>
            <p14:sldId id="279"/>
            <p14:sldId id="1020"/>
            <p14:sldId id="988"/>
            <p14:sldId id="991"/>
            <p14:sldId id="1004"/>
            <p14:sldId id="1006"/>
            <p14:sldId id="992"/>
            <p14:sldId id="993"/>
            <p14:sldId id="994"/>
            <p14:sldId id="995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9"/>
            <p14:sldId id="1010"/>
            <p14:sldId id="1012"/>
            <p14:sldId id="1015"/>
            <p14:sldId id="1021"/>
            <p14:sldId id="972"/>
            <p14:sldId id="1016"/>
            <p14:sldId id="1017"/>
            <p14:sldId id="969"/>
            <p14:sldId id="962"/>
          </p14:sldIdLst>
        </p14:section>
        <p14:section name="Backup" id="{33AF60D4-327B-42B2-BDF9-0650C4C9533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CC"/>
    <a:srgbClr val="FF99FF"/>
    <a:srgbClr val="D0E226"/>
    <a:srgbClr val="FFFF99"/>
    <a:srgbClr val="333333"/>
    <a:srgbClr val="BD13BD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01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2D4E9-1724-409E-84BB-FFA9CAB8605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DE4C711B-4DCA-4AE7-9A2D-C5B695C0E952}">
      <dgm:prSet phldrT="[Texto]"/>
      <dgm:spPr>
        <a:solidFill>
          <a:srgbClr val="92D050"/>
        </a:solidFill>
      </dgm:spPr>
      <dgm:t>
        <a:bodyPr/>
        <a:lstStyle/>
        <a:p>
          <a:r>
            <a:rPr lang="en-GB" noProof="1" smtClean="0">
              <a:latin typeface="Trebuchet MS" panose="020B0603020202020204" pitchFamily="34" charset="0"/>
            </a:rPr>
            <a:t>Silicon detectors </a:t>
          </a:r>
        </a:p>
      </dgm:t>
    </dgm:pt>
    <dgm:pt modelId="{6DC63C38-0BCD-4FF0-93FE-4C0483F9847E}" type="parTrans" cxnId="{7ADEFF51-A3EA-4EA9-82B9-E2711082850F}">
      <dgm:prSet/>
      <dgm:spPr/>
      <dgm:t>
        <a:bodyPr/>
        <a:lstStyle/>
        <a:p>
          <a:endParaRPr lang="es-ES"/>
        </a:p>
      </dgm:t>
    </dgm:pt>
    <dgm:pt modelId="{F801E1BF-67C7-4FA5-9FC0-9AC1C1940175}" type="sibTrans" cxnId="{7ADEFF51-A3EA-4EA9-82B9-E2711082850F}">
      <dgm:prSet/>
      <dgm:spPr/>
      <dgm:t>
        <a:bodyPr/>
        <a:lstStyle/>
        <a:p>
          <a:endParaRPr lang="es-ES"/>
        </a:p>
      </dgm:t>
    </dgm:pt>
    <dgm:pt modelId="{5E94A2B7-78E0-4F2D-A9F4-946029666603}">
      <dgm:prSet phldrT="[Texto]"/>
      <dgm:spPr>
        <a:solidFill>
          <a:srgbClr val="FF0000"/>
        </a:solidFill>
      </dgm:spPr>
      <dgm:t>
        <a:bodyPr/>
        <a:lstStyle/>
        <a:p>
          <a:r>
            <a:rPr lang="es-ES" noProof="1" smtClean="0">
              <a:latin typeface="Trebuchet MS" panose="020B0603020202020204" pitchFamily="34" charset="0"/>
            </a:rPr>
            <a:t>Severe radiation</a:t>
          </a:r>
          <a:endParaRPr lang="es-ES" noProof="1">
            <a:latin typeface="Trebuchet MS" panose="020B0603020202020204" pitchFamily="34" charset="0"/>
          </a:endParaRPr>
        </a:p>
      </dgm:t>
    </dgm:pt>
    <dgm:pt modelId="{D9147E71-4C2C-48F9-A1EF-57F26DF70718}" type="parTrans" cxnId="{2D485A7C-1992-445D-9B27-4908EADB16F0}">
      <dgm:prSet/>
      <dgm:spPr/>
      <dgm:t>
        <a:bodyPr/>
        <a:lstStyle/>
        <a:p>
          <a:endParaRPr lang="es-ES"/>
        </a:p>
      </dgm:t>
    </dgm:pt>
    <dgm:pt modelId="{823B8B7B-E3B2-4F60-AE5A-54A5792A20F6}" type="sibTrans" cxnId="{2D485A7C-1992-445D-9B27-4908EADB16F0}">
      <dgm:prSet/>
      <dgm:spPr/>
      <dgm:t>
        <a:bodyPr/>
        <a:lstStyle/>
        <a:p>
          <a:endParaRPr lang="es-ES"/>
        </a:p>
      </dgm:t>
    </dgm:pt>
    <dgm:pt modelId="{21C20293-6B04-436D-9441-DE3781BC9439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800" noProof="1" smtClean="0">
              <a:latin typeface="Trebuchet MS" panose="020B0603020202020204" pitchFamily="34" charset="0"/>
            </a:rPr>
            <a:t>Charge</a:t>
          </a:r>
        </a:p>
        <a:p>
          <a:r>
            <a:rPr lang="es-ES" sz="1800" dirty="0" smtClean="0">
              <a:latin typeface="Trebuchet MS" panose="020B0603020202020204" pitchFamily="34" charset="0"/>
            </a:rPr>
            <a:t>MULTIPLICATION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76B699AD-E17A-4A81-BE0F-C9880BB84113}" type="parTrans" cxnId="{BE272321-7BE8-479B-8C47-F0E40CFF849B}">
      <dgm:prSet/>
      <dgm:spPr/>
      <dgm:t>
        <a:bodyPr/>
        <a:lstStyle/>
        <a:p>
          <a:endParaRPr lang="es-ES"/>
        </a:p>
      </dgm:t>
    </dgm:pt>
    <dgm:pt modelId="{4E9B7446-2F25-42EB-9A02-8D12F654A413}" type="sibTrans" cxnId="{BE272321-7BE8-479B-8C47-F0E40CFF849B}">
      <dgm:prSet/>
      <dgm:spPr/>
      <dgm:t>
        <a:bodyPr/>
        <a:lstStyle/>
        <a:p>
          <a:endParaRPr lang="es-ES"/>
        </a:p>
      </dgm:t>
    </dgm:pt>
    <dgm:pt modelId="{EC59FD5F-4A67-4541-94A2-8E7E3C7D973C}" type="pres">
      <dgm:prSet presAssocID="{C6C2D4E9-1724-409E-84BB-FFA9CAB8605B}" presName="Name0" presStyleCnt="0">
        <dgm:presLayoutVars>
          <dgm:dir/>
          <dgm:resizeHandles val="exact"/>
        </dgm:presLayoutVars>
      </dgm:prSet>
      <dgm:spPr/>
    </dgm:pt>
    <dgm:pt modelId="{889C2C0F-6E98-4E85-8798-0DB6F0EBDCC6}" type="pres">
      <dgm:prSet presAssocID="{C6C2D4E9-1724-409E-84BB-FFA9CAB8605B}" presName="vNodes" presStyleCnt="0"/>
      <dgm:spPr/>
    </dgm:pt>
    <dgm:pt modelId="{BB09A84B-56AB-4FCA-A4D7-93A090F124D9}" type="pres">
      <dgm:prSet presAssocID="{DE4C711B-4DCA-4AE7-9A2D-C5B695C0E952}" presName="node" presStyleLbl="node1" presStyleIdx="0" presStyleCnt="3" custLinFactX="-24549" custLinFactY="6475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F64A7-06BD-4E44-9308-4B16CAC123E0}" type="pres">
      <dgm:prSet presAssocID="{F801E1BF-67C7-4FA5-9FC0-9AC1C1940175}" presName="spacerT" presStyleCnt="0"/>
      <dgm:spPr/>
    </dgm:pt>
    <dgm:pt modelId="{056C7182-BF23-4129-B765-686FE538F99B}" type="pres">
      <dgm:prSet presAssocID="{F801E1BF-67C7-4FA5-9FC0-9AC1C1940175}" presName="sibTrans" presStyleLbl="sibTrans2D1" presStyleIdx="0" presStyleCnt="2" custLinFactY="-6913" custLinFactNeighborX="-49137" custLinFactNeighborY="-100000"/>
      <dgm:spPr/>
      <dgm:t>
        <a:bodyPr/>
        <a:lstStyle/>
        <a:p>
          <a:endParaRPr lang="es-ES"/>
        </a:p>
      </dgm:t>
    </dgm:pt>
    <dgm:pt modelId="{BD70FA20-70BE-4D39-99C6-E864A38E1156}" type="pres">
      <dgm:prSet presAssocID="{F801E1BF-67C7-4FA5-9FC0-9AC1C1940175}" presName="spacerB" presStyleCnt="0"/>
      <dgm:spPr/>
    </dgm:pt>
    <dgm:pt modelId="{D76371F1-1D37-4A1E-BD83-13C52FE8CCA5}" type="pres">
      <dgm:prSet presAssocID="{5E94A2B7-78E0-4F2D-A9F4-946029666603}" presName="node" presStyleLbl="node1" presStyleIdx="1" presStyleCnt="3" custLinFactY="-86437" custLinFactNeighborX="7318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BBB61-C3DA-418F-BC4F-0E3786708F3C}" type="pres">
      <dgm:prSet presAssocID="{C6C2D4E9-1724-409E-84BB-FFA9CAB8605B}" presName="sibTransLast" presStyleLbl="sibTrans2D1" presStyleIdx="1" presStyleCnt="2" custAng="21586307" custLinFactNeighborX="-25299" custLinFactNeighborY="-11365"/>
      <dgm:spPr/>
      <dgm:t>
        <a:bodyPr/>
        <a:lstStyle/>
        <a:p>
          <a:endParaRPr lang="es-ES"/>
        </a:p>
      </dgm:t>
    </dgm:pt>
    <dgm:pt modelId="{418BEFD5-ECC2-4BB0-84DE-B52E57C48261}" type="pres">
      <dgm:prSet presAssocID="{C6C2D4E9-1724-409E-84BB-FFA9CAB8605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0CA1D30-6E7E-4E85-AAAF-BACE61FA2DDE}" type="pres">
      <dgm:prSet presAssocID="{C6C2D4E9-1724-409E-84BB-FFA9CAB8605B}" presName="lastNode" presStyleLbl="node1" presStyleIdx="2" presStyleCnt="3" custScaleX="96167" custScaleY="36059" custLinFactX="6686" custLinFactNeighborX="100000" custLinFactNeighborY="-46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485A7C-1992-445D-9B27-4908EADB16F0}" srcId="{C6C2D4E9-1724-409E-84BB-FFA9CAB8605B}" destId="{5E94A2B7-78E0-4F2D-A9F4-946029666603}" srcOrd="1" destOrd="0" parTransId="{D9147E71-4C2C-48F9-A1EF-57F26DF70718}" sibTransId="{823B8B7B-E3B2-4F60-AE5A-54A5792A20F6}"/>
    <dgm:cxn modelId="{8C14E9B0-A111-4BB5-AD4B-D80FCD0DEC8B}" type="presOf" srcId="{F801E1BF-67C7-4FA5-9FC0-9AC1C1940175}" destId="{056C7182-BF23-4129-B765-686FE538F99B}" srcOrd="0" destOrd="0" presId="urn:microsoft.com/office/officeart/2005/8/layout/equation2"/>
    <dgm:cxn modelId="{F732F04D-92D4-470A-8AB2-A41418BDD820}" type="presOf" srcId="{823B8B7B-E3B2-4F60-AE5A-54A5792A20F6}" destId="{79ABBB61-C3DA-418F-BC4F-0E3786708F3C}" srcOrd="0" destOrd="0" presId="urn:microsoft.com/office/officeart/2005/8/layout/equation2"/>
    <dgm:cxn modelId="{BE272321-7BE8-479B-8C47-F0E40CFF849B}" srcId="{C6C2D4E9-1724-409E-84BB-FFA9CAB8605B}" destId="{21C20293-6B04-436D-9441-DE3781BC9439}" srcOrd="2" destOrd="0" parTransId="{76B699AD-E17A-4A81-BE0F-C9880BB84113}" sibTransId="{4E9B7446-2F25-42EB-9A02-8D12F654A413}"/>
    <dgm:cxn modelId="{CF522155-82A0-40F2-B627-0479A48EFA94}" type="presOf" srcId="{5E94A2B7-78E0-4F2D-A9F4-946029666603}" destId="{D76371F1-1D37-4A1E-BD83-13C52FE8CCA5}" srcOrd="0" destOrd="0" presId="urn:microsoft.com/office/officeart/2005/8/layout/equation2"/>
    <dgm:cxn modelId="{559F2CC9-69EF-4A5B-BFC3-FDDF5387E405}" type="presOf" srcId="{823B8B7B-E3B2-4F60-AE5A-54A5792A20F6}" destId="{418BEFD5-ECC2-4BB0-84DE-B52E57C48261}" srcOrd="1" destOrd="0" presId="urn:microsoft.com/office/officeart/2005/8/layout/equation2"/>
    <dgm:cxn modelId="{E67A254E-1F4A-431E-96A5-A23B61831453}" type="presOf" srcId="{21C20293-6B04-436D-9441-DE3781BC9439}" destId="{40CA1D30-6E7E-4E85-AAAF-BACE61FA2DDE}" srcOrd="0" destOrd="0" presId="urn:microsoft.com/office/officeart/2005/8/layout/equation2"/>
    <dgm:cxn modelId="{2DE7A000-5BC2-49E9-AFC9-04DE5975F723}" type="presOf" srcId="{DE4C711B-4DCA-4AE7-9A2D-C5B695C0E952}" destId="{BB09A84B-56AB-4FCA-A4D7-93A090F124D9}" srcOrd="0" destOrd="0" presId="urn:microsoft.com/office/officeart/2005/8/layout/equation2"/>
    <dgm:cxn modelId="{0FE6B2C1-99D3-41C0-BB93-C974E26A61E2}" type="presOf" srcId="{C6C2D4E9-1724-409E-84BB-FFA9CAB8605B}" destId="{EC59FD5F-4A67-4541-94A2-8E7E3C7D973C}" srcOrd="0" destOrd="0" presId="urn:microsoft.com/office/officeart/2005/8/layout/equation2"/>
    <dgm:cxn modelId="{7ADEFF51-A3EA-4EA9-82B9-E2711082850F}" srcId="{C6C2D4E9-1724-409E-84BB-FFA9CAB8605B}" destId="{DE4C711B-4DCA-4AE7-9A2D-C5B695C0E952}" srcOrd="0" destOrd="0" parTransId="{6DC63C38-0BCD-4FF0-93FE-4C0483F9847E}" sibTransId="{F801E1BF-67C7-4FA5-9FC0-9AC1C1940175}"/>
    <dgm:cxn modelId="{8BD5C7F1-2B51-459F-A480-07C79AD27B3A}" type="presParOf" srcId="{EC59FD5F-4A67-4541-94A2-8E7E3C7D973C}" destId="{889C2C0F-6E98-4E85-8798-0DB6F0EBDCC6}" srcOrd="0" destOrd="0" presId="urn:microsoft.com/office/officeart/2005/8/layout/equation2"/>
    <dgm:cxn modelId="{A3823FE1-FE66-4A32-BAB0-B1922FE913D6}" type="presParOf" srcId="{889C2C0F-6E98-4E85-8798-0DB6F0EBDCC6}" destId="{BB09A84B-56AB-4FCA-A4D7-93A090F124D9}" srcOrd="0" destOrd="0" presId="urn:microsoft.com/office/officeart/2005/8/layout/equation2"/>
    <dgm:cxn modelId="{84F922EB-7FF6-4F93-A8FA-4CC4F59C778E}" type="presParOf" srcId="{889C2C0F-6E98-4E85-8798-0DB6F0EBDCC6}" destId="{1F6F64A7-06BD-4E44-9308-4B16CAC123E0}" srcOrd="1" destOrd="0" presId="urn:microsoft.com/office/officeart/2005/8/layout/equation2"/>
    <dgm:cxn modelId="{0200D3C1-DA1E-456D-99FA-EC3ED209C4E8}" type="presParOf" srcId="{889C2C0F-6E98-4E85-8798-0DB6F0EBDCC6}" destId="{056C7182-BF23-4129-B765-686FE538F99B}" srcOrd="2" destOrd="0" presId="urn:microsoft.com/office/officeart/2005/8/layout/equation2"/>
    <dgm:cxn modelId="{8D492290-2B0B-42DA-BEA6-B4F2EF14AC9E}" type="presParOf" srcId="{889C2C0F-6E98-4E85-8798-0DB6F0EBDCC6}" destId="{BD70FA20-70BE-4D39-99C6-E864A38E1156}" srcOrd="3" destOrd="0" presId="urn:microsoft.com/office/officeart/2005/8/layout/equation2"/>
    <dgm:cxn modelId="{2E4700C4-8867-4511-A30B-C570BEDE4DB4}" type="presParOf" srcId="{889C2C0F-6E98-4E85-8798-0DB6F0EBDCC6}" destId="{D76371F1-1D37-4A1E-BD83-13C52FE8CCA5}" srcOrd="4" destOrd="0" presId="urn:microsoft.com/office/officeart/2005/8/layout/equation2"/>
    <dgm:cxn modelId="{177CF84F-A7E9-4DDD-B342-9C1EFB55E2DC}" type="presParOf" srcId="{EC59FD5F-4A67-4541-94A2-8E7E3C7D973C}" destId="{79ABBB61-C3DA-418F-BC4F-0E3786708F3C}" srcOrd="1" destOrd="0" presId="urn:microsoft.com/office/officeart/2005/8/layout/equation2"/>
    <dgm:cxn modelId="{B9157719-0370-40D7-AE71-9E68B4D19CEF}" type="presParOf" srcId="{79ABBB61-C3DA-418F-BC4F-0E3786708F3C}" destId="{418BEFD5-ECC2-4BB0-84DE-B52E57C48261}" srcOrd="0" destOrd="0" presId="urn:microsoft.com/office/officeart/2005/8/layout/equation2"/>
    <dgm:cxn modelId="{F14D7734-864D-4ADD-A95A-96F80031E3F3}" type="presParOf" srcId="{EC59FD5F-4A67-4541-94A2-8E7E3C7D973C}" destId="{40CA1D30-6E7E-4E85-AAAF-BACE61FA2DD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9A84B-56AB-4FCA-A4D7-93A090F124D9}">
      <dsp:nvSpPr>
        <dsp:cNvPr id="0" name=""/>
        <dsp:cNvSpPr/>
      </dsp:nvSpPr>
      <dsp:spPr>
        <a:xfrm>
          <a:off x="595732" y="1012984"/>
          <a:ext cx="1388388" cy="13883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1" smtClean="0">
              <a:latin typeface="Trebuchet MS" panose="020B0603020202020204" pitchFamily="34" charset="0"/>
            </a:rPr>
            <a:t>Silicon detectors </a:t>
          </a:r>
        </a:p>
      </dsp:txBody>
      <dsp:txXfrm>
        <a:off x="799057" y="1216309"/>
        <a:ext cx="981738" cy="981738"/>
      </dsp:txXfrm>
    </dsp:sp>
    <dsp:sp modelId="{056C7182-BF23-4129-B765-686FE538F99B}">
      <dsp:nvSpPr>
        <dsp:cNvPr id="0" name=""/>
        <dsp:cNvSpPr/>
      </dsp:nvSpPr>
      <dsp:spPr>
        <a:xfrm>
          <a:off x="2220834" y="1333986"/>
          <a:ext cx="805265" cy="8052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327572" y="1641919"/>
        <a:ext cx="591789" cy="189399"/>
      </dsp:txXfrm>
    </dsp:sp>
    <dsp:sp modelId="{D76371F1-1D37-4A1E-BD83-13C52FE8CCA5}">
      <dsp:nvSpPr>
        <dsp:cNvPr id="0" name=""/>
        <dsp:cNvSpPr/>
      </dsp:nvSpPr>
      <dsp:spPr>
        <a:xfrm>
          <a:off x="3341048" y="1107575"/>
          <a:ext cx="1388388" cy="138838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1" smtClean="0">
              <a:latin typeface="Trebuchet MS" panose="020B0603020202020204" pitchFamily="34" charset="0"/>
            </a:rPr>
            <a:t>Severe radiation</a:t>
          </a:r>
          <a:endParaRPr lang="es-ES" sz="1700" kern="1200" noProof="1">
            <a:latin typeface="Trebuchet MS" panose="020B0603020202020204" pitchFamily="34" charset="0"/>
          </a:endParaRPr>
        </a:p>
      </dsp:txBody>
      <dsp:txXfrm>
        <a:off x="3544373" y="1310900"/>
        <a:ext cx="981738" cy="981738"/>
      </dsp:txXfrm>
    </dsp:sp>
    <dsp:sp modelId="{79ABBB61-C3DA-418F-BC4F-0E3786708F3C}">
      <dsp:nvSpPr>
        <dsp:cNvPr id="0" name=""/>
        <dsp:cNvSpPr/>
      </dsp:nvSpPr>
      <dsp:spPr>
        <a:xfrm rot="2768">
          <a:off x="4826308" y="1449493"/>
          <a:ext cx="442946" cy="516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826308" y="1552736"/>
        <a:ext cx="310062" cy="309888"/>
      </dsp:txXfrm>
    </dsp:sp>
    <dsp:sp modelId="{40CA1D30-6E7E-4E85-AAAF-BACE61FA2DDE}">
      <dsp:nvSpPr>
        <dsp:cNvPr id="0" name=""/>
        <dsp:cNvSpPr/>
      </dsp:nvSpPr>
      <dsp:spPr>
        <a:xfrm>
          <a:off x="5565066" y="1274126"/>
          <a:ext cx="2670343" cy="10012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1" smtClean="0">
              <a:latin typeface="Trebuchet MS" panose="020B0603020202020204" pitchFamily="34" charset="0"/>
            </a:rPr>
            <a:t>Charge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rebuchet MS" panose="020B0603020202020204" pitchFamily="34" charset="0"/>
            </a:rPr>
            <a:t>MULTIPLICATION</a:t>
          </a:r>
          <a:endParaRPr lang="es-ES" sz="1800" kern="1200" dirty="0">
            <a:latin typeface="Trebuchet MS" panose="020B0603020202020204" pitchFamily="34" charset="0"/>
          </a:endParaRPr>
        </a:p>
      </dsp:txBody>
      <dsp:txXfrm>
        <a:off x="5956129" y="1420760"/>
        <a:ext cx="1888217" cy="70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3ED017-2C8F-4105-9717-9763196E4C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151DF-D1B4-4B58-9716-E59A112A5F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51387-6AD5-49C0-9F20-5EA1C27043EF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1A6C6-DF2E-4E19-A746-B3BA93A8E8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C7F88-3141-475E-AC18-90B46A2DE3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19B2-403B-4553-9EFD-D78E21AE4F3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307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15BFF-4942-43B9-B77F-B8523EAB6138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A09D9-DEF7-4C65-B957-4CE0A6A35C0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617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9635-EF59-4978-9E80-33E2B44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AD707-0427-4CFF-B646-10C486052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EA8F3-C823-47DE-A37E-9B6E60C0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1088-9C80-45EF-894D-B6F381AC3DE1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62CF-2CCB-438B-A121-180B3355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4ED4D-9ECB-4FF2-91DF-BFBEAA59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67F6-1EA1-48DE-B5BE-83824809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DF43B-73B8-4A88-A450-D62DA2F4B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C0FA-65C1-4099-98E9-F80F2266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CF40-86BE-4C3A-B019-E8163C0EE309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F2877-45AF-4188-84FB-9C79C266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97834-9D14-480C-81BA-682000BD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9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2956F-74DF-46D1-AF01-9573A3CBD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4B426-E303-4588-8234-BC00ECD21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A85C-77AE-40B0-9E69-24835F73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1E56-999D-452B-9C7D-4BF9564A0383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98F1-6C62-4906-AD58-53947875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D03A-BA8B-4931-B729-E59FD7DD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7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87B9D459-7C1F-5640-A72F-364D95A79048}"/>
              </a:ext>
            </a:extLst>
          </p:cNvPr>
          <p:cNvGrpSpPr/>
          <p:nvPr userDrawn="1"/>
        </p:nvGrpSpPr>
        <p:grpSpPr>
          <a:xfrm>
            <a:off x="-3" y="2787"/>
            <a:ext cx="12192001" cy="648088"/>
            <a:chOff x="-4" y="9909"/>
            <a:chExt cx="9144001" cy="64808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F33998C-AB1F-7F45-9371-072E20628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4" y="9909"/>
              <a:ext cx="9144001" cy="64808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31341BB-2F9F-C742-987A-D88EFF27E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375" y="113936"/>
              <a:ext cx="1575607" cy="440034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D6AC408-F456-3849-ABBC-B5C038E2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461" y="113936"/>
              <a:ext cx="1806475" cy="439413"/>
            </a:xfrm>
            <a:prstGeom prst="rect">
              <a:avLst/>
            </a:prstGeom>
          </p:spPr>
        </p:pic>
      </p:grpSp>
      <p:pic>
        <p:nvPicPr>
          <p:cNvPr id="18" name="14 Imagen" descr="quadrats_logo_50transp.png">
            <a:extLst>
              <a:ext uri="{FF2B5EF4-FFF2-40B4-BE49-F238E27FC236}">
                <a16:creationId xmlns:a16="http://schemas.microsoft.com/office/drawing/2014/main" id="{0031ACDE-98DE-D442-AFCD-0C654A3B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lum contrast="25000"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177" y="4546600"/>
            <a:ext cx="2923823" cy="2311400"/>
          </a:xfrm>
          <a:prstGeom prst="rect">
            <a:avLst/>
          </a:prstGeom>
        </p:spPr>
      </p:pic>
      <p:sp>
        <p:nvSpPr>
          <p:cNvPr id="23" name="Títol 1">
            <a:extLst>
              <a:ext uri="{FF2B5EF4-FFF2-40B4-BE49-F238E27FC236}">
                <a16:creationId xmlns:a16="http://schemas.microsoft.com/office/drawing/2014/main" id="{C4AA9466-031B-CD4D-9E57-3F8E9345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5" y="888427"/>
            <a:ext cx="10828655" cy="80392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49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idor de contingut 3">
            <a:extLst>
              <a:ext uri="{FF2B5EF4-FFF2-40B4-BE49-F238E27FC236}">
                <a16:creationId xmlns:a16="http://schemas.microsoft.com/office/drawing/2014/main" id="{63B62931-3F78-AD4C-855E-93FE39428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24" y="1800773"/>
            <a:ext cx="10840277" cy="4299989"/>
          </a:xfr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D5291-76A3-496B-9AD1-1CB847C1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E2DB-1935-4BF0-8069-3254FF17BA45}" type="datetime1">
              <a:rPr lang="es-ES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7FB6A-F524-4834-8263-7A84EBC0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61A9C-4BED-4743-967A-43E2E58A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301" y="6336268"/>
            <a:ext cx="2743200" cy="365125"/>
          </a:xfrm>
        </p:spPr>
        <p:txBody>
          <a:bodyPr/>
          <a:lstStyle/>
          <a:p>
            <a:fld id="{2453A892-5322-484A-9E5B-A8855CBEA3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E79DC565-8FF5-4075-BCEF-981D21E9D9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08" y="23893"/>
            <a:ext cx="156071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B8FADFF-5D29-FA48-BB65-1E0C4FDC2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1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8538221-9420-3A41-8343-76F5623EB16F}"/>
              </a:ext>
            </a:extLst>
          </p:cNvPr>
          <p:cNvSpPr/>
          <p:nvPr userDrawn="1"/>
        </p:nvSpPr>
        <p:spPr>
          <a:xfrm>
            <a:off x="-12568" y="0"/>
            <a:ext cx="11515947" cy="6858000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33000">
                <a:srgbClr val="0049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E33A8E4-AD28-614D-815B-C43848BA1B45}"/>
              </a:ext>
            </a:extLst>
          </p:cNvPr>
          <p:cNvSpPr txBox="1">
            <a:spLocks/>
          </p:cNvSpPr>
          <p:nvPr userDrawn="1"/>
        </p:nvSpPr>
        <p:spPr>
          <a:xfrm>
            <a:off x="732202" y="506795"/>
            <a:ext cx="10218825" cy="28839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54BA61-11EB-094E-B3E6-EAAEC8FCE463}"/>
              </a:ext>
            </a:extLst>
          </p:cNvPr>
          <p:cNvSpPr/>
          <p:nvPr userDrawn="1"/>
        </p:nvSpPr>
        <p:spPr>
          <a:xfrm>
            <a:off x="921953" y="4003619"/>
            <a:ext cx="2342585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6">
            <a:extLst>
              <a:ext uri="{FF2B5EF4-FFF2-40B4-BE49-F238E27FC236}">
                <a16:creationId xmlns:a16="http://schemas.microsoft.com/office/drawing/2014/main" id="{40962F27-E4ED-5843-A6BD-8D7493176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71" y="5855479"/>
            <a:ext cx="1716735" cy="479448"/>
          </a:xfrm>
          <a:prstGeom prst="rect">
            <a:avLst/>
          </a:prstGeom>
        </p:spPr>
      </p:pic>
      <p:pic>
        <p:nvPicPr>
          <p:cNvPr id="3" name="Imagen 17">
            <a:extLst>
              <a:ext uri="{FF2B5EF4-FFF2-40B4-BE49-F238E27FC236}">
                <a16:creationId xmlns:a16="http://schemas.microsoft.com/office/drawing/2014/main" id="{ECE27DB2-91B9-380A-18C3-505D9CA8F6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7490" y="5906014"/>
            <a:ext cx="1657085" cy="4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0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B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FB5E732-4024-C742-9240-14B8FC238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3"/>
          <a:stretch/>
        </p:blipFill>
        <p:spPr>
          <a:xfrm flipH="1">
            <a:off x="-1" y="0"/>
            <a:ext cx="12192001" cy="908720"/>
          </a:xfrm>
          <a:prstGeom prst="rect">
            <a:avLst/>
          </a:prstGeom>
        </p:spPr>
      </p:pic>
      <p:pic>
        <p:nvPicPr>
          <p:cNvPr id="9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E2F9FFB3-DED9-4BBA-8247-4F451C474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0042"/>
            <a:ext cx="1930563" cy="716420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4277EC-538E-42D6-B7C8-64FB3671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BB2C-1A86-40AD-992F-6C2521194798}" type="datetime1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9D5234-7F5B-4A70-9C3B-DE0F78A0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05B2DA8-64CA-4CE3-9A28-8485D7C6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3ADBECE-F375-43DF-92E9-BC30FC15DA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7" y="60042"/>
            <a:ext cx="1434133" cy="7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C327-D13C-4728-89E1-08B8D6C8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85AE-1BE8-4918-86AF-B158BC472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CB13-B038-4A9C-9D65-1EDEB1E0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88F4-FF88-4E58-953D-8FEA982E315A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C01BA-34FF-45B2-B7C2-38E99BFC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53E0-8C18-4B93-8558-1BBECAE8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FDAD-5984-426F-BC65-DA1B9CCB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FE3A3-10E3-4FEE-A39E-702491B4E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0868-07E2-4C61-9C0C-516EC5E1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33-3D10-43E9-B957-AB6DC988418B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85DBD-0252-4457-8C7A-80AA0D86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BED5-4064-4C17-A21C-6514BF83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6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9FFF-42CE-4491-BA49-3FE27F4E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38B7-E71F-4430-AB4F-8CE5FDD84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0380A-9552-48AE-A855-D686AA795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D367F-540B-4222-86EC-6D644C65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9326-C693-4EF2-ACF4-5D8900B5B103}" type="datetime1">
              <a:rPr lang="es-ES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4748D-9593-4AE6-8E8C-AA20AE44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BA702-0DB4-4B4D-885B-96A88F95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6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D86F-7249-43C8-8960-AF392F90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A87FD-C624-4776-81FA-31EFF16A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441-3353-4F50-9414-2CCE0CD78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7FD7D-C4C3-4698-BAB7-009A0A4E9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A0253-409D-47A5-BA02-B5C3BCCA5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F727B-0B61-46D3-BD33-D51E75E1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C005-EFC1-44A6-8FAC-90893FD5EEE4}" type="datetime1">
              <a:rPr lang="es-ES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F15E1-DFC8-430E-8785-CFE94618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8DE41-F4AF-437E-BC48-8ABDFC66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1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F8A4-3121-47B7-85FC-46D8632D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FCB74-D0A3-4B0A-BF9B-B6CB1FFD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C679-DC91-487B-91DD-95434A593DD2}" type="datetime1">
              <a:rPr lang="es-ES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6C8F4-9983-48C4-80E1-E3095C5C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D0F61-B9E0-46DC-B3A9-A04DD1D0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3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B413-F6B5-4FA9-80C7-2AD16F55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D181-C4BD-4A54-BFF6-1C939CB83C40}" type="datetime1">
              <a:rPr lang="es-ES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8AD22-B297-4820-808B-C085568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5D581-A9B5-4C53-B33F-6F8A7926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4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65178-F95A-4C52-BA19-0FDE802F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56EB-13C0-4545-97F0-EA6217F9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DB2CD-096A-478C-81BD-257BAAC89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BFAA3-7A9D-49E5-8C60-DACCE044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C1A9-36DD-4FD3-A729-2426B7A6A316}" type="datetime1">
              <a:rPr lang="es-ES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FE273-9BF6-4119-A869-6C1B96A4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C2B5-BE7D-4B7F-B3CC-68760A8C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4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29DA-98C5-410C-8789-51BFF5DF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48AD8-5187-4112-A348-0E3060940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AADC1-5F51-4986-8FBD-C77FEE342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9A669-91B2-4676-ADD7-4CA2340B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AB58-BB97-4E61-8798-8E14B87D5F1B}" type="datetime1">
              <a:rPr lang="es-ES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26DF5-6450-4500-A8C8-9C17A30C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4B604-FFF8-4FC5-9BA5-F758B485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6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2C7EF-2C6D-43F8-AAD6-9847F8F7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A44E9-1054-4889-9C5C-028FEE2BA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3B6C-E955-49A8-A400-F5B462B80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6E7B-23F0-43FC-A443-3D53B5234C1B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EFD0E-126A-483A-8486-63CFC5BB7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Potential of Low Gain Avalanche Detectors (LGAD) for Plasma Diagnostics in pB Fusion Experiments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2285-779D-4418-A98A-006E5CB73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A892-5322-484A-9E5B-A8855CBEA3A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9.png"/><Relationship Id="rId7" Type="http://schemas.openxmlformats.org/officeDocument/2006/relationships/hyperlink" Target="https://doi.org/10.1016/j.nima.2014.06.00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i.org/10.1016/j.nima.2025.170208" TargetMode="External"/><Relationship Id="rId5" Type="http://schemas.openxmlformats.org/officeDocument/2006/relationships/hyperlink" Target="https://agenda.infn.it/event/39042/contributions/222898/attachments/116379/167805/TREDI%202024%20Talk%20Jairo%20Villegas%20-%20Gain%20measurements%20of%20the%20lastest%20IMB-CNM%20fabricated%20nLGAD%20detectors.pdf" TargetMode="External"/><Relationship Id="rId4" Type="http://schemas.openxmlformats.org/officeDocument/2006/relationships/hyperlink" Target="https://www.google.com/url?sa=t&amp;source=web&amp;rct=j&amp;opi=89978449&amp;url=https://digital.csic.es/bitstream/10261/362765/1/EP3971997B1.pdf&amp;ved=2ahUKEwiM6riSitWNAxUN3AIHHdYxCFwQFnoECBkQAQ&amp;usg=AOvVaw1vOXtHbZO5u0pO4wGX5GE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016/j.nima.2025.17020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doi.org/10.36227/techrxiv.175699542.28031525/v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1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CBD6D0-71CD-9155-DCBC-8F8203BDDED9}"/>
              </a:ext>
            </a:extLst>
          </p:cNvPr>
          <p:cNvSpPr txBox="1"/>
          <p:nvPr/>
        </p:nvSpPr>
        <p:spPr>
          <a:xfrm>
            <a:off x="628268" y="884298"/>
            <a:ext cx="11342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noProof="1">
                <a:solidFill>
                  <a:schemeClr val="bg1"/>
                </a:solidFill>
                <a:latin typeface="Trebuchet MS" panose="020B0603020202020204" pitchFamily="34" charset="0"/>
              </a:rPr>
              <a:t>Potential of Low Gain Avalanche </a:t>
            </a:r>
            <a:r>
              <a:rPr lang="en-US" sz="3600" b="1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Detectors (LGAD) </a:t>
            </a:r>
            <a:r>
              <a:rPr lang="en-US" sz="3600" b="1" noProof="1">
                <a:solidFill>
                  <a:schemeClr val="bg1"/>
                </a:solidFill>
                <a:latin typeface="Trebuchet MS" panose="020B0603020202020204" pitchFamily="34" charset="0"/>
              </a:rPr>
              <a:t>for Plasma Diagnostics in pB Fusion Experiments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A7A02-2DDE-470E-2D69-135080CB842E}"/>
              </a:ext>
            </a:extLst>
          </p:cNvPr>
          <p:cNvSpPr/>
          <p:nvPr/>
        </p:nvSpPr>
        <p:spPr>
          <a:xfrm>
            <a:off x="512955" y="3624878"/>
            <a:ext cx="9701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  <a:r>
              <a:rPr lang="en-US" sz="2000" b="1" baseline="30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International Workshop on Proton-Boron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Fusion</a:t>
            </a:r>
            <a:endParaRPr lang="en-US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660A86-FF2D-DEB1-F342-84FA81484838}"/>
              </a:ext>
            </a:extLst>
          </p:cNvPr>
          <p:cNvSpPr/>
          <p:nvPr/>
        </p:nvSpPr>
        <p:spPr>
          <a:xfrm>
            <a:off x="512955" y="4024988"/>
            <a:ext cx="5016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September 8-11, 2025, </a:t>
            </a: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Belgrade, Serbia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GB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12FF8B-3115-9BD2-5167-66CE1144EC70}"/>
              </a:ext>
            </a:extLst>
          </p:cNvPr>
          <p:cNvCxnSpPr>
            <a:cxnSpLocks/>
          </p:cNvCxnSpPr>
          <p:nvPr/>
        </p:nvCxnSpPr>
        <p:spPr>
          <a:xfrm>
            <a:off x="577578" y="4024989"/>
            <a:ext cx="618394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ítulo 2">
            <a:extLst>
              <a:ext uri="{FF2B5EF4-FFF2-40B4-BE49-F238E27FC236}">
                <a16:creationId xmlns:a16="http://schemas.microsoft.com/office/drawing/2014/main" id="{579AED27-905B-0A38-8A4D-41BBFF793882}"/>
              </a:ext>
            </a:extLst>
          </p:cNvPr>
          <p:cNvSpPr txBox="1">
            <a:spLocks/>
          </p:cNvSpPr>
          <p:nvPr/>
        </p:nvSpPr>
        <p:spPr>
          <a:xfrm>
            <a:off x="512955" y="4984289"/>
            <a:ext cx="6802245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400" b="1" u="sng" noProof="1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Milos Manojlovic</a:t>
            </a:r>
            <a:r>
              <a:rPr lang="en-GB" sz="1400" b="1" noProof="1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Neil Moffat,</a:t>
            </a:r>
            <a:r>
              <a:rPr lang="en-GB" sz="1400" b="1" noProof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noProof="1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Gordana Lastovicka-Medin, Martin Perez, Pablo Fernández-Martínez, Enric Cabruja, </a:t>
            </a:r>
            <a:r>
              <a:rPr lang="en-GB" sz="1400" b="1" noProof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Salvador Hidalgo, Giulio </a:t>
            </a:r>
            <a:r>
              <a:rPr lang="en-GB" sz="1400" b="1" noProof="1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Pellegrini</a:t>
            </a:r>
            <a:endParaRPr lang="en-GB" sz="1400" b="1" noProof="1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a-ES" sz="1400" b="1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Contact </a:t>
            </a:r>
            <a:r>
              <a:rPr lang="ca-ES" sz="1400" b="1" noProof="1">
                <a:solidFill>
                  <a:schemeClr val="bg1"/>
                </a:solidFill>
                <a:latin typeface="Trebuchet MS" panose="020B0603020202020204" pitchFamily="34" charset="0"/>
              </a:rPr>
              <a:t>e-mail: milos.manojlovic@imb-cnm.csic.es</a:t>
            </a:r>
          </a:p>
          <a:p>
            <a:pPr marL="0" indent="0">
              <a:buNone/>
            </a:pPr>
            <a:endParaRPr lang="en-US" sz="15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39FE7B-56F3-43BA-8241-049371BC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02" y="1309497"/>
            <a:ext cx="5405631" cy="4840522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36A4A8DA-3F87-4641-88F8-F5F838BE6DA6}"/>
              </a:ext>
            </a:extLst>
          </p:cNvPr>
          <p:cNvSpPr txBox="1"/>
          <p:nvPr/>
        </p:nvSpPr>
        <p:spPr>
          <a:xfrm>
            <a:off x="633063" y="3363280"/>
            <a:ext cx="513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Electron-hole pair generated due to interaction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A0CA4BC-F8A6-40B4-9774-881F654E04C6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21584F-950C-42B9-82F1-69BFF22D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F9E0349-32E4-4B5A-802E-AA95CE2D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10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2E22-9DE5-491D-B759-AE947A5D28CF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5FC662CE-6EC9-4C82-9BA8-50C058D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72" y="1309497"/>
            <a:ext cx="5411339" cy="484623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0B847986-C11C-4EBE-A8E3-892A54DF8781}"/>
              </a:ext>
            </a:extLst>
          </p:cNvPr>
          <p:cNvSpPr txBox="1"/>
          <p:nvPr/>
        </p:nvSpPr>
        <p:spPr>
          <a:xfrm>
            <a:off x="1511849" y="3429000"/>
            <a:ext cx="513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Electrons move up 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Holes move down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A292093-3C4D-4B31-AC3D-8FBFF12FFC57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2EAD581-CAFE-4704-81F8-85C55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4122387-2D72-4947-B709-1F0E3F1F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11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59D-F3BE-4219-9517-BA998B0A6E2F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5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67298D6C-C2FA-4423-84EC-78BBB51F8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94" y="1309497"/>
            <a:ext cx="5411339" cy="4846230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5D475E48-64C5-4382-B06C-59EDC5CE90C5}"/>
              </a:ext>
            </a:extLst>
          </p:cNvPr>
          <p:cNvSpPr txBox="1"/>
          <p:nvPr/>
        </p:nvSpPr>
        <p:spPr>
          <a:xfrm>
            <a:off x="1511849" y="3429000"/>
            <a:ext cx="513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Electrons move up 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Holes move down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6E98611-F931-49CA-883C-A4D0676FC303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7AFEE43-23A4-4807-B303-B6980C85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CC695C5-D114-462F-BE22-AE4D4718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12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9D6E-E275-4BE9-8BF2-9643A23A3877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4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B52062A6-E485-49A2-A1D1-87262E465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94" y="1304390"/>
            <a:ext cx="5399934" cy="484112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674D8B2-9FEA-42B2-9A5E-E27969CBB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8" y="1309498"/>
            <a:ext cx="5382845" cy="4836016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002B115-3CF1-47D1-BCA2-94CBC13E4634}"/>
              </a:ext>
            </a:extLst>
          </p:cNvPr>
          <p:cNvSpPr txBox="1"/>
          <p:nvPr/>
        </p:nvSpPr>
        <p:spPr>
          <a:xfrm>
            <a:off x="1480173" y="3156014"/>
            <a:ext cx="3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</a:rPr>
              <a:t>When electron reaches high field (Gain Region) it is accelerated and undergoes impact ionisation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1482F54-4A9C-4804-B2CE-9E2D2C4436BA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3CA0C98-08CB-41FC-84D2-EBFC1897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D912EB7-F13B-497A-B17B-10F2824E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13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9DC7-453F-4EDD-B991-736CE4154DBA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E6CDB6-9025-4CA5-8FD7-6ECF5152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90" y="1309496"/>
            <a:ext cx="5388543" cy="4836017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F0BC5CE4-F8B8-471D-9872-6DA2E89EB0B2}"/>
              </a:ext>
            </a:extLst>
          </p:cNvPr>
          <p:cNvSpPr txBox="1"/>
          <p:nvPr/>
        </p:nvSpPr>
        <p:spPr>
          <a:xfrm>
            <a:off x="1511849" y="3429000"/>
            <a:ext cx="3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Electrons are collected (almost) instantaneously</a:t>
            </a:r>
          </a:p>
          <a:p>
            <a:pPr algn="ctr"/>
            <a:r>
              <a:rPr lang="en-GB" dirty="0">
                <a:latin typeface="Trebuchet MS" panose="020B0603020202020204" pitchFamily="34" charset="0"/>
              </a:rPr>
              <a:t>Holes drift to bottom side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8AEEA40-3617-489A-A6E0-7DE202D01974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0D99EF8-82E6-4796-982F-2CBA34A5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865BBB-D02D-4272-87E6-B417F06D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14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BBBF-D147-40B5-AB7E-45796F059E1C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6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B6EA849D-4A2A-49FC-B2BB-D9F082333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90" y="1299826"/>
            <a:ext cx="5388543" cy="4845688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EAF606B7-ED49-4FD1-BC75-A150439BF35C}"/>
              </a:ext>
            </a:extLst>
          </p:cNvPr>
          <p:cNvSpPr txBox="1"/>
          <p:nvPr/>
        </p:nvSpPr>
        <p:spPr>
          <a:xfrm>
            <a:off x="1511849" y="3429000"/>
            <a:ext cx="3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Electrons are collected (almost) instantaneously</a:t>
            </a:r>
          </a:p>
          <a:p>
            <a:pPr algn="ctr"/>
            <a:r>
              <a:rPr lang="en-GB" dirty="0">
                <a:latin typeface="Trebuchet MS" panose="020B0603020202020204" pitchFamily="34" charset="0"/>
              </a:rPr>
              <a:t>Holes drift to bottom side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E4FFB0A-820C-4F78-B046-7DC106DCD848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AE35860-A8B3-4827-9C5B-B93A68FB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FF9912-8ED4-4E6F-BE82-54EE0022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15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A3FA-762F-4620-BE52-2C7DB4437824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0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07296ED-ED80-4558-AD71-042F2A39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61" y="1299826"/>
            <a:ext cx="5399972" cy="4845688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651171C8-1AE4-409C-BF54-178D9682869A}"/>
              </a:ext>
            </a:extLst>
          </p:cNvPr>
          <p:cNvSpPr txBox="1"/>
          <p:nvPr/>
        </p:nvSpPr>
        <p:spPr>
          <a:xfrm>
            <a:off x="1511849" y="3429000"/>
            <a:ext cx="3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Electrons are collected (almost) instantaneously</a:t>
            </a:r>
          </a:p>
          <a:p>
            <a:pPr algn="ctr"/>
            <a:r>
              <a:rPr lang="en-GB" dirty="0">
                <a:latin typeface="Trebuchet MS" panose="020B0603020202020204" pitchFamily="34" charset="0"/>
              </a:rPr>
              <a:t>Holes drift to bottom side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FE3FDD4-D441-4AF3-A4CA-31B77C611063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C2889FF-B008-482B-B64B-20AC58E6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D45DFB-EB7A-412F-AB71-3C90C869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16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4C56-C5C3-4EA5-869B-03933370C62A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0B0E379F-0451-413B-8195-8A331D1C7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61" y="1299826"/>
            <a:ext cx="5399972" cy="4845688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45DF4DBF-33F3-4C90-8F18-DA640B8E338C}"/>
              </a:ext>
            </a:extLst>
          </p:cNvPr>
          <p:cNvSpPr txBox="1"/>
          <p:nvPr/>
        </p:nvSpPr>
        <p:spPr>
          <a:xfrm>
            <a:off x="1443610" y="3261005"/>
            <a:ext cx="3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Electrons are collected (almost) instantaneously</a:t>
            </a:r>
          </a:p>
          <a:p>
            <a:pPr algn="ctr"/>
            <a:r>
              <a:rPr lang="en-GB" dirty="0">
                <a:latin typeface="Trebuchet MS" panose="020B0603020202020204" pitchFamily="34" charset="0"/>
              </a:rPr>
              <a:t>Holes drift to bottom side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E460E95-6BD1-4CD6-B029-2923924E5F98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D403265-B5DA-4FDE-897B-D721E5D7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04225BC-7C39-4715-AE81-CD9917DB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17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DEFB-7588-4F25-AA22-745C6E22E92D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5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219D6425-D791-4C4D-851D-1C92D60421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5DF4DBF-33F3-4C90-8F18-DA640B8E338C}"/>
              </a:ext>
            </a:extLst>
          </p:cNvPr>
          <p:cNvSpPr txBox="1"/>
          <p:nvPr/>
        </p:nvSpPr>
        <p:spPr>
          <a:xfrm>
            <a:off x="1511849" y="3429000"/>
            <a:ext cx="395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Electrons are collected (almost) instantaneously</a:t>
            </a:r>
          </a:p>
          <a:p>
            <a:pPr algn="ctr"/>
            <a:r>
              <a:rPr lang="en-GB" dirty="0">
                <a:latin typeface="Trebuchet MS" panose="020B0603020202020204" pitchFamily="34" charset="0"/>
              </a:rPr>
              <a:t>Holes drift to bottom side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A6B3108-6598-4205-98E0-6F6119BB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61" y="1299250"/>
            <a:ext cx="5388543" cy="484626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B28192D-EE3E-4E7A-88CF-1761B739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A978C7E-8286-4D91-A486-EF50094E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18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16D-AC6F-4D48-8CA8-83C7378561E4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4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9098"/>
            <a:ext cx="10828655" cy="803922"/>
          </a:xfrm>
        </p:spPr>
        <p:txBody>
          <a:bodyPr/>
          <a:lstStyle/>
          <a:p>
            <a:r>
              <a:rPr lang="es-ES" dirty="0" smtClean="0">
                <a:latin typeface="Trebuchet MS" panose="020B0603020202020204" pitchFamily="34" charset="0"/>
              </a:rPr>
              <a:t>In LGAD … 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603047" y="742621"/>
            <a:ext cx="10509083" cy="4299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 panose="020B0603020202020204" pitchFamily="34" charset="0"/>
              </a:rPr>
              <a:t>Many </a:t>
            </a:r>
            <a:r>
              <a:rPr lang="en-US" b="0" dirty="0" smtClean="0">
                <a:latin typeface="Trebuchet MS" panose="020B0603020202020204" pitchFamily="34" charset="0"/>
              </a:rPr>
              <a:t>LGAD </a:t>
            </a:r>
            <a:r>
              <a:rPr lang="en-US" b="0" dirty="0">
                <a:latin typeface="Trebuchet MS" panose="020B0603020202020204" pitchFamily="34" charset="0"/>
              </a:rPr>
              <a:t>”</a:t>
            </a:r>
            <a:r>
              <a:rPr lang="en-US" b="0" dirty="0" err="1">
                <a:latin typeface="Trebuchet MS" panose="020B0603020202020204" pitchFamily="34" charset="0"/>
              </a:rPr>
              <a:t>flavours</a:t>
            </a:r>
            <a:r>
              <a:rPr lang="en-US" b="0" dirty="0">
                <a:latin typeface="Trebuchet MS" panose="020B0603020202020204" pitchFamily="34" charset="0"/>
              </a:rPr>
              <a:t>” are </a:t>
            </a:r>
            <a:r>
              <a:rPr lang="en-US" b="0" dirty="0" smtClean="0">
                <a:latin typeface="Trebuchet MS" panose="020B0603020202020204" pitchFamily="34" charset="0"/>
              </a:rPr>
              <a:t>emerging depending on the application </a:t>
            </a:r>
            <a:endParaRPr lang="es-ES" b="0" dirty="0">
              <a:latin typeface="Trebuchet MS" panose="020B0603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3513-7A16-496A-9E2C-0B1F04949674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8" y="1595457"/>
            <a:ext cx="1296231" cy="12971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45" y="1170446"/>
            <a:ext cx="3048000" cy="2552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7" r="54156"/>
          <a:stretch/>
        </p:blipFill>
        <p:spPr>
          <a:xfrm>
            <a:off x="698879" y="3820969"/>
            <a:ext cx="3412664" cy="22417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1" b="50879"/>
          <a:stretch/>
        </p:blipFill>
        <p:spPr>
          <a:xfrm>
            <a:off x="8687830" y="1231086"/>
            <a:ext cx="3430991" cy="202589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486" y="1186308"/>
            <a:ext cx="2773920" cy="272514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379" y="3411727"/>
            <a:ext cx="3462828" cy="294462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184" y="3739371"/>
            <a:ext cx="3170195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>
                <a:latin typeface="Trebuchet MS" panose="020B0603020202020204" pitchFamily="34" charset="0"/>
              </a:rPr>
              <a:t>Outline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21225" y="1732513"/>
            <a:ext cx="10840277" cy="462383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Motivation</a:t>
            </a:r>
          </a:p>
          <a:p>
            <a:pPr lvl="1"/>
            <a:r>
              <a:rPr lang="en-US" sz="2400" dirty="0" smtClean="0">
                <a:latin typeface="Trebuchet MS" panose="020B0603020202020204" pitchFamily="34" charset="0"/>
              </a:rPr>
              <a:t>History &amp; Why detectors with multiplication?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State of the art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rebuchet MS" panose="020B0603020202020204" pitchFamily="34" charset="0"/>
              </a:rPr>
              <a:t>Low Gain Avalanche Diodes (LGAD)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rebuchet MS" panose="020B0603020202020204" pitchFamily="34" charset="0"/>
              </a:rPr>
              <a:t>Ultra-fast silicon detectors (UFSD)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rebuchet MS" panose="020B0603020202020204" pitchFamily="34" charset="0"/>
              </a:rPr>
              <a:t>4D tracking 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Gain response (chosen examples)</a:t>
            </a:r>
            <a:endParaRPr lang="en-US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sz="2400" dirty="0" smtClean="0">
                <a:latin typeface="Trebuchet MS" panose="020B0603020202020204" pitchFamily="34" charset="0"/>
              </a:rPr>
              <a:t>MIPs, protons, neutrons, X-rays, ions, photons …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Future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rebuchet MS" panose="020B0603020202020204" pitchFamily="34" charset="0"/>
              </a:rPr>
              <a:t>LGADs in </a:t>
            </a:r>
            <a:r>
              <a:rPr lang="en-US" sz="2400" dirty="0" err="1" smtClean="0">
                <a:latin typeface="Trebuchet MS" panose="020B0603020202020204" pitchFamily="34" charset="0"/>
              </a:rPr>
              <a:t>pB</a:t>
            </a:r>
            <a:r>
              <a:rPr lang="en-US" sz="2400" dirty="0" smtClean="0">
                <a:latin typeface="Trebuchet MS" panose="020B0603020202020204" pitchFamily="34" charset="0"/>
              </a:rPr>
              <a:t> fusion experiments?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 smtClean="0">
              <a:latin typeface="Trebuchet MS" panose="020B0603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F4C7-1B60-46F5-8929-498BC9010B6B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65914" cy="365125"/>
          </a:xfrm>
        </p:spPr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349737-E1DE-487E-B0CC-1C8CECC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D2D-819B-470B-A3E8-F1699196B4F4}" type="datetime1">
              <a:rPr lang="es-ES" smtClean="0"/>
              <a:t>09/09/2025</a:t>
            </a:fld>
            <a:endParaRPr lang="es-ES"/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7729E091-50D2-47F4-A069-CF6C030A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04" y="1556792"/>
            <a:ext cx="5577034" cy="4244742"/>
          </a:xfrm>
          <a:prstGeom prst="rect">
            <a:avLst/>
          </a:prstGeom>
        </p:spPr>
      </p:pic>
      <p:pic>
        <p:nvPicPr>
          <p:cNvPr id="11" name="Imagen 3">
            <a:extLst>
              <a:ext uri="{FF2B5EF4-FFF2-40B4-BE49-F238E27FC236}">
                <a16:creationId xmlns:a16="http://schemas.microsoft.com/office/drawing/2014/main" id="{3E219AAD-2B5B-449C-B8C3-5CDD231B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" y="1560229"/>
            <a:ext cx="5832648" cy="427572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7DDE8D6-E99B-4D30-AE67-C5E5ECB6D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9347" y="170766"/>
            <a:ext cx="6616623" cy="803922"/>
          </a:xfrm>
          <a:prstGeom prst="rect">
            <a:avLst/>
          </a:prstGeo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  <a:latin typeface="Trebuchet MS" panose="020B0603020202020204" pitchFamily="34" charset="0"/>
              </a:rPr>
              <a:t>LGAD vs nLGAD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BAE01C-7A5D-4FFB-B479-7E88A6BE0034}"/>
              </a:ext>
            </a:extLst>
          </p:cNvPr>
          <p:cNvSpPr txBox="1"/>
          <p:nvPr/>
        </p:nvSpPr>
        <p:spPr>
          <a:xfrm>
            <a:off x="6456040" y="5517232"/>
            <a:ext cx="5666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Pellegrini et al, </a:t>
            </a:r>
            <a:r>
              <a:rPr lang="es-ES" i="1" dirty="0" err="1">
                <a:hlinkClick r:id="rId4"/>
              </a:rPr>
              <a:t>European</a:t>
            </a:r>
            <a:r>
              <a:rPr lang="es-ES" i="1" dirty="0">
                <a:hlinkClick r:id="rId4"/>
              </a:rPr>
              <a:t> </a:t>
            </a:r>
            <a:r>
              <a:rPr lang="es-ES" i="1" dirty="0" err="1">
                <a:hlinkClick r:id="rId4"/>
              </a:rPr>
              <a:t>patent</a:t>
            </a:r>
            <a:r>
              <a:rPr lang="es-ES" i="1" dirty="0">
                <a:hlinkClick r:id="rId4"/>
              </a:rPr>
              <a:t> EP 3 971 997 B1</a:t>
            </a:r>
            <a:endParaRPr lang="es-ES" i="1" dirty="0"/>
          </a:p>
          <a:p>
            <a:r>
              <a:rPr lang="es-ES" i="1" dirty="0"/>
              <a:t>Villegas et al, </a:t>
            </a:r>
            <a:r>
              <a:rPr lang="es-ES" i="1" dirty="0">
                <a:hlinkClick r:id="rId5"/>
              </a:rPr>
              <a:t>TREDI 2024</a:t>
            </a:r>
            <a:endParaRPr lang="es-ES" i="1" dirty="0"/>
          </a:p>
          <a:p>
            <a:r>
              <a:rPr lang="es-ES" i="1" dirty="0"/>
              <a:t>Villegas et al, </a:t>
            </a:r>
            <a:r>
              <a:rPr lang="en-GB" i="1" dirty="0">
                <a:hlinkClick r:id="rId6"/>
              </a:rPr>
              <a:t>https://doi.org/10.1016/j.nima.2025.170208</a:t>
            </a:r>
            <a:endParaRPr lang="en-GB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39EB84-0720-4640-9497-C30E420F7EDB}"/>
              </a:ext>
            </a:extLst>
          </p:cNvPr>
          <p:cNvSpPr txBox="1"/>
          <p:nvPr/>
        </p:nvSpPr>
        <p:spPr>
          <a:xfrm>
            <a:off x="350534" y="57268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Pellegrini et al, </a:t>
            </a:r>
            <a:r>
              <a:rPr lang="es-ES" dirty="0">
                <a:hlinkClick r:id="rId7" tooltip="Persistent link using digital object identifier"/>
              </a:rPr>
              <a:t>https://doi.org/10.1016/j.nima.2014.06.008</a:t>
            </a:r>
            <a:endParaRPr lang="en-GB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796AFFD-AA3D-4CAD-9BF6-CF132513CF19}"/>
              </a:ext>
            </a:extLst>
          </p:cNvPr>
          <p:cNvSpPr/>
          <p:nvPr/>
        </p:nvSpPr>
        <p:spPr>
          <a:xfrm>
            <a:off x="9884930" y="1723691"/>
            <a:ext cx="1440160" cy="1584176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396D01D-C60D-4845-AF11-F134344AB86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9338603" y="1634995"/>
            <a:ext cx="757234" cy="3206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A775ED-2AF3-4E44-BA98-EC2A64E3CD1E}"/>
              </a:ext>
            </a:extLst>
          </p:cNvPr>
          <p:cNvSpPr txBox="1"/>
          <p:nvPr/>
        </p:nvSpPr>
        <p:spPr>
          <a:xfrm>
            <a:off x="6687608" y="1265400"/>
            <a:ext cx="30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Electron-driven multiplication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75FB3CF-81A3-4792-A442-9F144110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E4DF73F-4157-44A7-B7B4-B11C8417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20</a:t>
            </a:fld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DCB1A62-2F9A-4193-899B-0A23288CEEE2}"/>
              </a:ext>
            </a:extLst>
          </p:cNvPr>
          <p:cNvGrpSpPr/>
          <p:nvPr/>
        </p:nvGrpSpPr>
        <p:grpSpPr>
          <a:xfrm>
            <a:off x="2666773" y="1454037"/>
            <a:ext cx="6664133" cy="5267438"/>
            <a:chOff x="3359696" y="1484784"/>
            <a:chExt cx="5400600" cy="4691374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CFC1F960-4FCB-43CB-97F5-CBF26FEE89C6}"/>
                </a:ext>
              </a:extLst>
            </p:cNvPr>
            <p:cNvSpPr/>
            <p:nvPr/>
          </p:nvSpPr>
          <p:spPr>
            <a:xfrm>
              <a:off x="3359696" y="1484784"/>
              <a:ext cx="5400600" cy="4691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0014940-F47A-400D-AFCA-DABA2B35CE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2" t="5174" r="11924" b="3482"/>
            <a:stretch/>
          </p:blipFill>
          <p:spPr>
            <a:xfrm>
              <a:off x="3359696" y="1484784"/>
              <a:ext cx="5355731" cy="4691374"/>
            </a:xfrm>
            <a:prstGeom prst="rect">
              <a:avLst/>
            </a:prstGeom>
          </p:spPr>
        </p:pic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894C2F92-67BC-452F-A01C-E682BBBD8B90}"/>
                </a:ext>
              </a:extLst>
            </p:cNvPr>
            <p:cNvCxnSpPr/>
            <p:nvPr/>
          </p:nvCxnSpPr>
          <p:spPr>
            <a:xfrm>
              <a:off x="4306964" y="2636912"/>
              <a:ext cx="1440160" cy="18722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7E0BE8E-2A53-4D09-B442-CEEBF13512D9}"/>
                </a:ext>
              </a:extLst>
            </p:cNvPr>
            <p:cNvCxnSpPr>
              <a:cxnSpLocks/>
            </p:cNvCxnSpPr>
            <p:nvPr/>
          </p:nvCxnSpPr>
          <p:spPr>
            <a:xfrm>
              <a:off x="5747124" y="4509120"/>
              <a:ext cx="1944216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D6B85A09-0614-43D7-BE53-EF941486AB74}"/>
                </a:ext>
              </a:extLst>
            </p:cNvPr>
            <p:cNvCxnSpPr/>
            <p:nvPr/>
          </p:nvCxnSpPr>
          <p:spPr>
            <a:xfrm>
              <a:off x="7691340" y="5085184"/>
              <a:ext cx="3600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094142B0-BB0D-4A05-AE37-F6FF5BA4F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6964" y="2636912"/>
              <a:ext cx="3744416" cy="252028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uadroTexto 3"/>
          <p:cNvSpPr txBox="1"/>
          <p:nvPr/>
        </p:nvSpPr>
        <p:spPr>
          <a:xfrm>
            <a:off x="3581400" y="949098"/>
            <a:ext cx="625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Gain of LGAD is penetration depth-dependant</a:t>
            </a:r>
            <a:endParaRPr lang="es-ES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 smtClean="0">
                <a:latin typeface="Trebuchet MS" panose="020B0603020202020204" pitchFamily="34" charset="0"/>
              </a:rPr>
              <a:t>Some results on nLGAD (photon detection)</a:t>
            </a:r>
            <a:endParaRPr lang="en-GB" noProof="1">
              <a:latin typeface="Trebuchet MS" panose="020B0603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554F-D4F4-4FFD-A5CD-31F94970413D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798DFA-177D-4DA9-8B2C-D06777C9E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5"/>
          <a:stretch/>
        </p:blipFill>
        <p:spPr>
          <a:xfrm>
            <a:off x="230948" y="1714615"/>
            <a:ext cx="4557342" cy="3835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D1B7E3-40A5-4698-B10E-55EEBD0204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98" y="2012441"/>
            <a:ext cx="3758039" cy="3240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42D04A5-0E74-48F9-87FC-35CCDB819103}"/>
              </a:ext>
            </a:extLst>
          </p:cNvPr>
          <p:cNvSpPr/>
          <p:nvPr/>
        </p:nvSpPr>
        <p:spPr>
          <a:xfrm>
            <a:off x="164393" y="5685593"/>
            <a:ext cx="971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noProof="1">
                <a:latin typeface="Trebuchet MS" panose="020B0603020202020204" pitchFamily="34" charset="0"/>
              </a:rPr>
              <a:t>[1] Villegas, J., Torres, C., Manojlovic, M., Jimenez-Ramos, M. C., Moffat, N., Lopez, J. G., &amp; Hidalgo, S. (2025). </a:t>
            </a:r>
            <a:r>
              <a:rPr lang="es-ES" sz="900" i="1" noProof="1">
                <a:latin typeface="Trebuchet MS" panose="020B0603020202020204" pitchFamily="34" charset="0"/>
              </a:rPr>
              <a:t>NLGAD gain response to low-penetrating particles</a:t>
            </a:r>
            <a:r>
              <a:rPr lang="es-ES" sz="900" noProof="1">
                <a:latin typeface="Trebuchet MS" panose="020B0603020202020204" pitchFamily="34" charset="0"/>
              </a:rPr>
              <a:t>. </a:t>
            </a:r>
            <a:r>
              <a:rPr lang="es-ES" sz="900" i="1" noProof="1">
                <a:latin typeface="Trebuchet MS" panose="020B0603020202020204" pitchFamily="34" charset="0"/>
              </a:rPr>
              <a:t>Nuclear Instruments and Methods in Physics Research Section A: Accelerators, Spectrometers, Detectors and Associated Equipment</a:t>
            </a:r>
            <a:r>
              <a:rPr lang="es-ES" sz="900" noProof="1">
                <a:latin typeface="Trebuchet MS" panose="020B0603020202020204" pitchFamily="34" charset="0"/>
              </a:rPr>
              <a:t>, </a:t>
            </a:r>
            <a:r>
              <a:rPr lang="es-ES" sz="900" i="1" noProof="1">
                <a:latin typeface="Trebuchet MS" panose="020B0603020202020204" pitchFamily="34" charset="0"/>
              </a:rPr>
              <a:t>1072</a:t>
            </a:r>
            <a:r>
              <a:rPr lang="es-ES" sz="900" noProof="1">
                <a:latin typeface="Trebuchet MS" panose="020B0603020202020204" pitchFamily="34" charset="0"/>
              </a:rPr>
              <a:t>, 170208. </a:t>
            </a:r>
            <a:r>
              <a:rPr lang="es-ES" sz="900" noProof="1">
                <a:latin typeface="Trebuchet MS" panose="020B0603020202020204" pitchFamily="34" charset="0"/>
                <a:hlinkClick r:id="rId4"/>
              </a:rPr>
              <a:t>https://doi.org/10.1016/j.nima.2025.170208</a:t>
            </a:r>
            <a:endParaRPr lang="es-ES" sz="900" noProof="1">
              <a:latin typeface="Trebuchet MS" panose="020B0603020202020204" pitchFamily="34" charset="0"/>
            </a:endParaRPr>
          </a:p>
          <a:p>
            <a:pPr algn="just"/>
            <a:r>
              <a:rPr lang="en-GB" sz="900" dirty="0" smtClean="0">
                <a:latin typeface="Trebuchet MS" panose="020B0603020202020204" pitchFamily="34" charset="0"/>
              </a:rPr>
              <a:t>[2</a:t>
            </a:r>
            <a:r>
              <a:rPr lang="en-GB" sz="900" dirty="0">
                <a:latin typeface="Trebuchet MS" panose="020B0603020202020204" pitchFamily="34" charset="0"/>
              </a:rPr>
              <a:t>] </a:t>
            </a:r>
            <a:r>
              <a:rPr lang="en-GB" sz="900" dirty="0" err="1">
                <a:latin typeface="Trebuchet MS" panose="020B0603020202020204" pitchFamily="34" charset="0"/>
              </a:rPr>
              <a:t>Manojlović</a:t>
            </a:r>
            <a:r>
              <a:rPr lang="en-GB" sz="900" dirty="0">
                <a:latin typeface="Trebuchet MS" panose="020B0603020202020204" pitchFamily="34" charset="0"/>
              </a:rPr>
              <a:t>, M., </a:t>
            </a:r>
            <a:r>
              <a:rPr lang="en-GB" sz="900" dirty="0" err="1">
                <a:latin typeface="Trebuchet MS" panose="020B0603020202020204" pitchFamily="34" charset="0"/>
              </a:rPr>
              <a:t>Moffat</a:t>
            </a:r>
            <a:r>
              <a:rPr lang="en-GB" sz="900" dirty="0">
                <a:latin typeface="Trebuchet MS" panose="020B0603020202020204" pitchFamily="34" charset="0"/>
              </a:rPr>
              <a:t>, N., Fernandez-</a:t>
            </a:r>
            <a:r>
              <a:rPr lang="en-GB" sz="900" dirty="0" err="1">
                <a:latin typeface="Trebuchet MS" panose="020B0603020202020204" pitchFamily="34" charset="0"/>
              </a:rPr>
              <a:t>Martínez</a:t>
            </a:r>
            <a:r>
              <a:rPr lang="en-GB" sz="900" dirty="0">
                <a:latin typeface="Trebuchet MS" panose="020B0603020202020204" pitchFamily="34" charset="0"/>
              </a:rPr>
              <a:t>, P., Villegas, J., </a:t>
            </a:r>
            <a:r>
              <a:rPr lang="en-GB" sz="900" dirty="0" err="1">
                <a:latin typeface="Trebuchet MS" panose="020B0603020202020204" pitchFamily="34" charset="0"/>
              </a:rPr>
              <a:t>Cabruja</a:t>
            </a:r>
            <a:r>
              <a:rPr lang="en-GB" sz="900" dirty="0">
                <a:latin typeface="Trebuchet MS" panose="020B0603020202020204" pitchFamily="34" charset="0"/>
              </a:rPr>
              <a:t>, E., </a:t>
            </a:r>
            <a:r>
              <a:rPr lang="en-GB" sz="900" dirty="0" err="1">
                <a:latin typeface="Trebuchet MS" panose="020B0603020202020204" pitchFamily="34" charset="0"/>
              </a:rPr>
              <a:t>Rebarz</a:t>
            </a:r>
            <a:r>
              <a:rPr lang="en-GB" sz="900" dirty="0">
                <a:latin typeface="Trebuchet MS" panose="020B0603020202020204" pitchFamily="34" charset="0"/>
              </a:rPr>
              <a:t>, M., Pellegrini, G., &amp; Hidalgo, S. (2025). </a:t>
            </a:r>
            <a:r>
              <a:rPr lang="en-GB" sz="900" dirty="0" err="1">
                <a:latin typeface="Trebuchet MS" panose="020B0603020202020204" pitchFamily="34" charset="0"/>
              </a:rPr>
              <a:t>nLGAD</a:t>
            </a:r>
            <a:r>
              <a:rPr lang="en-GB" sz="900" dirty="0">
                <a:latin typeface="Trebuchet MS" panose="020B0603020202020204" pitchFamily="34" charset="0"/>
              </a:rPr>
              <a:t> detector gain response to deep and near-ultraviolet (UV) light. [Manuscript submitted for publication]</a:t>
            </a:r>
            <a:endParaRPr lang="es-ES" sz="90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66061" y="2515010"/>
            <a:ext cx="179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rebuchet MS" panose="020B0603020202020204" pitchFamily="34" charset="0"/>
              </a:rPr>
              <a:t>Deep-UV light</a:t>
            </a:r>
          </a:p>
          <a:p>
            <a:pPr algn="ctr"/>
            <a:r>
              <a:rPr lang="en-GB" sz="2000" dirty="0" smtClean="0">
                <a:latin typeface="Trebuchet MS" panose="020B0603020202020204" pitchFamily="34" charset="0"/>
              </a:rPr>
              <a:t>(250 nm)</a:t>
            </a:r>
            <a:endParaRPr lang="es-ES" sz="2000" dirty="0">
              <a:latin typeface="Trebuchet MS" panose="020B0603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53262" y="5082080"/>
            <a:ext cx="2655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Wavelength [nm]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53262" y="2090209"/>
            <a:ext cx="1496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Submitted… 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02188" y="4935073"/>
            <a:ext cx="6231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250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17569" y="4952134"/>
            <a:ext cx="6231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404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4176071" y="3003030"/>
            <a:ext cx="766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Gain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90172" y="3550841"/>
            <a:ext cx="512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15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83223" y="4325740"/>
            <a:ext cx="512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  5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19" name="Marcador de número de diapositiva 5">
            <a:extLst>
              <a:ext uri="{FF2B5EF4-FFF2-40B4-BE49-F238E27FC236}">
                <a16:creationId xmlns:a16="http://schemas.microsoft.com/office/drawing/2014/main" id="{DE5A5070-0916-4CEC-9669-E03DA19514BE}"/>
              </a:ext>
            </a:extLst>
          </p:cNvPr>
          <p:cNvSpPr txBox="1">
            <a:spLocks/>
          </p:cNvSpPr>
          <p:nvPr/>
        </p:nvSpPr>
        <p:spPr>
          <a:xfrm>
            <a:off x="8767788" y="50498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53A892-5322-484A-9E5B-A8855CBEA3A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8" name="Rectángulo: esquinas redondeadas 102">
            <a:extLst>
              <a:ext uri="{FF2B5EF4-FFF2-40B4-BE49-F238E27FC236}">
                <a16:creationId xmlns:a16="http://schemas.microsoft.com/office/drawing/2014/main" id="{7967A527-F804-48B8-BD12-2B9CFD0A0A29}"/>
              </a:ext>
            </a:extLst>
          </p:cNvPr>
          <p:cNvSpPr/>
          <p:nvPr/>
        </p:nvSpPr>
        <p:spPr>
          <a:xfrm>
            <a:off x="8686445" y="1231196"/>
            <a:ext cx="3419856" cy="41203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8255FFA-F378-45C4-A424-9FDA7D5B82E7}"/>
              </a:ext>
            </a:extLst>
          </p:cNvPr>
          <p:cNvSpPr/>
          <p:nvPr/>
        </p:nvSpPr>
        <p:spPr>
          <a:xfrm>
            <a:off x="9234174" y="3241927"/>
            <a:ext cx="2406165" cy="103908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E73BF4D0-C611-4D30-A91E-6378FC410989}"/>
              </a:ext>
            </a:extLst>
          </p:cNvPr>
          <p:cNvSpPr/>
          <p:nvPr/>
        </p:nvSpPr>
        <p:spPr>
          <a:xfrm>
            <a:off x="9444148" y="3488263"/>
            <a:ext cx="347222" cy="3651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8FB73176-48E5-457A-AC89-9F87E6A300DD}"/>
              </a:ext>
            </a:extLst>
          </p:cNvPr>
          <p:cNvSpPr/>
          <p:nvPr/>
        </p:nvSpPr>
        <p:spPr>
          <a:xfrm>
            <a:off x="10150028" y="3330295"/>
            <a:ext cx="347222" cy="365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6D162E8-49CD-4419-8B8B-60B4EF8F8ACC}"/>
              </a:ext>
            </a:extLst>
          </p:cNvPr>
          <p:cNvSpPr/>
          <p:nvPr/>
        </p:nvSpPr>
        <p:spPr>
          <a:xfrm>
            <a:off x="10688282" y="3761468"/>
            <a:ext cx="347222" cy="365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BD5EE1F7-7A81-417D-BD06-B7B2BB14CEEF}"/>
              </a:ext>
            </a:extLst>
          </p:cNvPr>
          <p:cNvSpPr/>
          <p:nvPr/>
        </p:nvSpPr>
        <p:spPr>
          <a:xfrm>
            <a:off x="9946274" y="3806922"/>
            <a:ext cx="347222" cy="3651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A57AC55-0E4A-4EC2-8176-24BB47EAD609}"/>
              </a:ext>
            </a:extLst>
          </p:cNvPr>
          <p:cNvSpPr/>
          <p:nvPr/>
        </p:nvSpPr>
        <p:spPr>
          <a:xfrm>
            <a:off x="10760848" y="3319186"/>
            <a:ext cx="347222" cy="3651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Diagrama de flujo: operación manual 105">
            <a:extLst>
              <a:ext uri="{FF2B5EF4-FFF2-40B4-BE49-F238E27FC236}">
                <a16:creationId xmlns:a16="http://schemas.microsoft.com/office/drawing/2014/main" id="{9FF9AA3B-4A96-488B-AB5B-CFCE1ED14F91}"/>
              </a:ext>
            </a:extLst>
          </p:cNvPr>
          <p:cNvSpPr/>
          <p:nvPr/>
        </p:nvSpPr>
        <p:spPr>
          <a:xfrm rot="10800000">
            <a:off x="10130898" y="1936992"/>
            <a:ext cx="444367" cy="1284544"/>
          </a:xfrm>
          <a:prstGeom prst="flowChartManualOperation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C8F7B560-2240-49EB-A2DB-0672D87D1874}"/>
              </a:ext>
            </a:extLst>
          </p:cNvPr>
          <p:cNvSpPr/>
          <p:nvPr/>
        </p:nvSpPr>
        <p:spPr>
          <a:xfrm>
            <a:off x="10200374" y="2025481"/>
            <a:ext cx="29687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noProof="1">
                <a:solidFill>
                  <a:schemeClr val="bg1"/>
                </a:solidFill>
                <a:latin typeface="Trebuchet MS" panose="020B0603020202020204" pitchFamily="34" charset="0"/>
              </a:rPr>
              <a:t>X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│</a:t>
            </a:r>
          </a:p>
          <a:p>
            <a:pPr algn="just"/>
            <a:r>
              <a:rPr lang="en-GB" sz="1400" b="1" noProof="1">
                <a:solidFill>
                  <a:schemeClr val="bg1"/>
                </a:solidFill>
                <a:latin typeface="Trebuchet MS" panose="020B0603020202020204" pitchFamily="34" charset="0"/>
              </a:rPr>
              <a:t>R</a:t>
            </a:r>
            <a:endParaRPr lang="es-ES" sz="1400" b="1" noProof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GB" sz="1400" b="1" noProof="1">
                <a:solidFill>
                  <a:schemeClr val="bg1"/>
                </a:solidFill>
                <a:latin typeface="Trebuchet MS" panose="020B0603020202020204" pitchFamily="34" charset="0"/>
              </a:rPr>
              <a:t>A</a:t>
            </a:r>
            <a:endParaRPr lang="es-ES" sz="1400" b="1" noProof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GB" sz="1400" b="1" noProof="1">
                <a:solidFill>
                  <a:schemeClr val="bg1"/>
                </a:solidFill>
                <a:latin typeface="Trebuchet MS" panose="020B0603020202020204" pitchFamily="34" charset="0"/>
              </a:rPr>
              <a:t>Y</a:t>
            </a:r>
            <a:endParaRPr lang="ca-ES" sz="1400" b="1" noProof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0BD95CB-3038-4167-AD44-7081E17E6BEA}"/>
              </a:ext>
            </a:extLst>
          </p:cNvPr>
          <p:cNvSpPr txBox="1"/>
          <p:nvPr/>
        </p:nvSpPr>
        <p:spPr>
          <a:xfrm>
            <a:off x="9312090" y="1348478"/>
            <a:ext cx="20734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rebuchet MS" panose="020B0603020202020204" pitchFamily="34" charset="0"/>
              </a:rPr>
              <a:t>280 &lt; E &lt; 530 eV</a:t>
            </a:r>
          </a:p>
          <a:p>
            <a:pPr algn="ctr"/>
            <a:r>
              <a:rPr lang="es-ES" sz="1600" noProof="1">
                <a:latin typeface="Trebuchet MS" panose="020B0603020202020204" pitchFamily="34" charset="0"/>
              </a:rPr>
              <a:t>Water window range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4540B199-E939-4829-A57F-5E1B3E420662}"/>
              </a:ext>
            </a:extLst>
          </p:cNvPr>
          <p:cNvSpPr/>
          <p:nvPr/>
        </p:nvSpPr>
        <p:spPr>
          <a:xfrm>
            <a:off x="9377677" y="4095365"/>
            <a:ext cx="2133311" cy="1441846"/>
          </a:xfrm>
          <a:prstGeom prst="rect">
            <a:avLst/>
          </a:prstGeom>
          <a:solidFill>
            <a:schemeClr val="tx1"/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4B0852BF-D7FD-47BD-B832-54D0BD5DF48C}"/>
              </a:ext>
            </a:extLst>
          </p:cNvPr>
          <p:cNvSpPr/>
          <p:nvPr/>
        </p:nvSpPr>
        <p:spPr>
          <a:xfrm>
            <a:off x="9906452" y="4680955"/>
            <a:ext cx="347222" cy="36512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FC46F025-0617-44D2-9FEF-5F21F306D595}"/>
              </a:ext>
            </a:extLst>
          </p:cNvPr>
          <p:cNvSpPr/>
          <p:nvPr/>
        </p:nvSpPr>
        <p:spPr>
          <a:xfrm>
            <a:off x="10799858" y="4466858"/>
            <a:ext cx="347222" cy="36512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86F848D-26D7-4F01-8DE1-7094060B1C9C}"/>
              </a:ext>
            </a:extLst>
          </p:cNvPr>
          <p:cNvSpPr/>
          <p:nvPr/>
        </p:nvSpPr>
        <p:spPr>
          <a:xfrm>
            <a:off x="10233202" y="4540470"/>
            <a:ext cx="347222" cy="36512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D54CA843-0BA4-49FE-A741-BE63A838FFBD}"/>
              </a:ext>
            </a:extLst>
          </p:cNvPr>
          <p:cNvSpPr/>
          <p:nvPr/>
        </p:nvSpPr>
        <p:spPr>
          <a:xfrm>
            <a:off x="9452846" y="4680954"/>
            <a:ext cx="347222" cy="36512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17AAA5CE-47E1-40C9-837D-65F6BC476470}"/>
              </a:ext>
            </a:extLst>
          </p:cNvPr>
          <p:cNvSpPr/>
          <p:nvPr/>
        </p:nvSpPr>
        <p:spPr>
          <a:xfrm>
            <a:off x="10607862" y="4678999"/>
            <a:ext cx="347222" cy="36512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34D1B61-5F47-4255-B62C-4A6DA4D3C952}"/>
              </a:ext>
            </a:extLst>
          </p:cNvPr>
          <p:cNvSpPr txBox="1"/>
          <p:nvPr/>
        </p:nvSpPr>
        <p:spPr>
          <a:xfrm>
            <a:off x="11053423" y="3923557"/>
            <a:ext cx="69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rebuchet MS" panose="020B0603020202020204" pitchFamily="34" charset="0"/>
              </a:rPr>
              <a:t>H</a:t>
            </a:r>
            <a:r>
              <a:rPr lang="es-ES" baseline="-25000" dirty="0">
                <a:latin typeface="Trebuchet MS" panose="020B0603020202020204" pitchFamily="34" charset="0"/>
              </a:rPr>
              <a:t>2</a:t>
            </a:r>
            <a:r>
              <a:rPr lang="es-ES" dirty="0">
                <a:latin typeface="Trebuchet MS" panose="020B0603020202020204" pitchFamily="34" charset="0"/>
              </a:rPr>
              <a:t>O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A8EFEA65-36AC-4112-8D68-658DC8856A19}"/>
              </a:ext>
            </a:extLst>
          </p:cNvPr>
          <p:cNvCxnSpPr>
            <a:cxnSpLocks/>
          </p:cNvCxnSpPr>
          <p:nvPr/>
        </p:nvCxnSpPr>
        <p:spPr>
          <a:xfrm>
            <a:off x="9445596" y="3670826"/>
            <a:ext cx="24030" cy="11443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80B0686A-98F9-47D5-BC09-F5A20E873B3A}"/>
              </a:ext>
            </a:extLst>
          </p:cNvPr>
          <p:cNvCxnSpPr/>
          <p:nvPr/>
        </p:nvCxnSpPr>
        <p:spPr>
          <a:xfrm>
            <a:off x="9753757" y="3684311"/>
            <a:ext cx="24030" cy="11443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575EE0C7-5FB5-42A3-AE0D-CA3854612133}"/>
              </a:ext>
            </a:extLst>
          </p:cNvPr>
          <p:cNvSpPr txBox="1"/>
          <p:nvPr/>
        </p:nvSpPr>
        <p:spPr>
          <a:xfrm rot="16200000">
            <a:off x="8369394" y="3344334"/>
            <a:ext cx="110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rebuchet MS" panose="020B0603020202020204" pitchFamily="34" charset="0"/>
              </a:rPr>
              <a:t>T </a:t>
            </a:r>
            <a:r>
              <a:rPr lang="en-US" sz="1600" dirty="0">
                <a:latin typeface="Trebuchet MS" panose="020B0603020202020204" pitchFamily="34" charset="0"/>
              </a:rPr>
              <a:t>~ 1</a:t>
            </a:r>
            <a:r>
              <a:rPr lang="es-ES" sz="16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8" name="Abrir llave 67">
            <a:extLst>
              <a:ext uri="{FF2B5EF4-FFF2-40B4-BE49-F238E27FC236}">
                <a16:creationId xmlns:a16="http://schemas.microsoft.com/office/drawing/2014/main" id="{D7F7859D-64E7-4705-9C8D-91A16D309A7D}"/>
              </a:ext>
            </a:extLst>
          </p:cNvPr>
          <p:cNvSpPr/>
          <p:nvPr/>
        </p:nvSpPr>
        <p:spPr>
          <a:xfrm>
            <a:off x="9094189" y="3231944"/>
            <a:ext cx="200839" cy="1039083"/>
          </a:xfrm>
          <a:prstGeom prst="leftBrace">
            <a:avLst>
              <a:gd name="adj1" fmla="val 5074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5E7135A-B7EE-4F7A-8250-F891DC312083}"/>
              </a:ext>
            </a:extLst>
          </p:cNvPr>
          <p:cNvSpPr txBox="1"/>
          <p:nvPr/>
        </p:nvSpPr>
        <p:spPr>
          <a:xfrm>
            <a:off x="11118047" y="2919410"/>
            <a:ext cx="110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rebuchet MS" panose="020B0603020202020204" pitchFamily="34" charset="0"/>
              </a:rPr>
              <a:t>A </a:t>
            </a:r>
            <a:r>
              <a:rPr lang="en-US" sz="1600" dirty="0">
                <a:latin typeface="Trebuchet MS" panose="020B0603020202020204" pitchFamily="34" charset="0"/>
              </a:rPr>
              <a:t>~ 1</a:t>
            </a:r>
            <a:r>
              <a:rPr lang="es-ES" sz="1600" dirty="0"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961E5BF0-3D80-4DEE-B2BF-141B2A01C16C}"/>
              </a:ext>
            </a:extLst>
          </p:cNvPr>
          <p:cNvCxnSpPr>
            <a:cxnSpLocks/>
          </p:cNvCxnSpPr>
          <p:nvPr/>
        </p:nvCxnSpPr>
        <p:spPr>
          <a:xfrm flipV="1">
            <a:off x="10891749" y="3178551"/>
            <a:ext cx="212621" cy="4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AD2A4254-0287-4DCD-A25C-8EEE85765BEC}"/>
              </a:ext>
            </a:extLst>
          </p:cNvPr>
          <p:cNvCxnSpPr>
            <a:cxnSpLocks/>
          </p:cNvCxnSpPr>
          <p:nvPr/>
        </p:nvCxnSpPr>
        <p:spPr>
          <a:xfrm flipV="1">
            <a:off x="10922706" y="3242963"/>
            <a:ext cx="429282" cy="75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5FF33EBC-4748-4D85-8369-A0EFFDFE8890}"/>
              </a:ext>
            </a:extLst>
          </p:cNvPr>
          <p:cNvSpPr txBox="1"/>
          <p:nvPr/>
        </p:nvSpPr>
        <p:spPr>
          <a:xfrm>
            <a:off x="8632546" y="2351846"/>
            <a:ext cx="229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Trebuchet MS" panose="020B0603020202020204" pitchFamily="34" charset="0"/>
              </a:rPr>
              <a:t>A – Absorptance coefficient</a:t>
            </a:r>
            <a:br>
              <a:rPr lang="fr-FR" sz="800" b="1" dirty="0">
                <a:latin typeface="Trebuchet MS" panose="020B0603020202020204" pitchFamily="34" charset="0"/>
              </a:rPr>
            </a:br>
            <a:r>
              <a:rPr lang="fr-FR" sz="800" b="1" dirty="0">
                <a:latin typeface="Trebuchet MS" panose="020B0603020202020204" pitchFamily="34" charset="0"/>
              </a:rPr>
              <a:t>T – Transmittance coefficient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- Carbon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D0E226"/>
                </a:solidFill>
                <a:latin typeface="Trebuchet MS" panose="020B0603020202020204" pitchFamily="34" charset="0"/>
              </a:rPr>
              <a:t>- </a:t>
            </a:r>
            <a:r>
              <a:rPr lang="fr-FR" sz="1100" b="1" noProof="1">
                <a:solidFill>
                  <a:srgbClr val="D0E226"/>
                </a:solidFill>
                <a:latin typeface="Trebuchet MS" panose="020B0603020202020204" pitchFamily="34" charset="0"/>
              </a:rPr>
              <a:t>Oxygen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BF2DD51C-61BE-46F5-87FF-E2B037843D9E}"/>
              </a:ext>
            </a:extLst>
          </p:cNvPr>
          <p:cNvSpPr/>
          <p:nvPr/>
        </p:nvSpPr>
        <p:spPr>
          <a:xfrm>
            <a:off x="8895221" y="906377"/>
            <a:ext cx="3002303" cy="4239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4D5B90FE-0E23-4928-9962-C7E242046CED}"/>
              </a:ext>
            </a:extLst>
          </p:cNvPr>
          <p:cNvSpPr txBox="1"/>
          <p:nvPr/>
        </p:nvSpPr>
        <p:spPr>
          <a:xfrm>
            <a:off x="8922606" y="933327"/>
            <a:ext cx="308090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" noProof="1">
                <a:latin typeface="Trebuchet MS" panose="020B0603020202020204" pitchFamily="34" charset="0"/>
              </a:rPr>
              <a:t>Medical Imaging Application</a:t>
            </a: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982649B6-52DF-4896-B2A4-03070BC05273}"/>
              </a:ext>
            </a:extLst>
          </p:cNvPr>
          <p:cNvSpPr/>
          <p:nvPr/>
        </p:nvSpPr>
        <p:spPr>
          <a:xfrm>
            <a:off x="9416388" y="4641907"/>
            <a:ext cx="420138" cy="4418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" name="CuadroTexto 75"/>
          <p:cNvSpPr txBox="1"/>
          <p:nvPr/>
        </p:nvSpPr>
        <p:spPr>
          <a:xfrm>
            <a:off x="10480953" y="2132382"/>
            <a:ext cx="164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rebuchet MS" panose="020B0603020202020204" pitchFamily="34" charset="0"/>
              </a:rPr>
              <a:t>SOFT X-RAY 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7216198" y="200356"/>
            <a:ext cx="507511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noProof="1" smtClean="0">
                <a:latin typeface="Trebuchet MS" panose="020B0603020202020204" pitchFamily="34" charset="0"/>
              </a:rPr>
              <a:t>Ultra-shallow junction nLGAD (USJ-nLGAD)</a:t>
            </a:r>
          </a:p>
        </p:txBody>
      </p:sp>
    </p:spTree>
    <p:extLst>
      <p:ext uri="{BB962C8B-B14F-4D97-AF65-F5344CB8AC3E}">
        <p14:creationId xmlns:p14="http://schemas.microsoft.com/office/powerpoint/2010/main" val="38543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2666-1947-4F4A-87BC-E9BF6DAF9A70}" type="datetime1">
              <a:rPr lang="es-ES" smtClean="0"/>
              <a:t>09/09/2025</a:t>
            </a:fld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58442" y="6439816"/>
            <a:ext cx="2743200" cy="365125"/>
          </a:xfrm>
        </p:spPr>
        <p:txBody>
          <a:bodyPr/>
          <a:lstStyle/>
          <a:p>
            <a:fld id="{2453A892-5322-484A-9E5B-A8855CBEA3A7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6" name="Rectángulo: esquinas redondeadas 25">
            <a:extLst>
              <a:ext uri="{FF2B5EF4-FFF2-40B4-BE49-F238E27FC236}">
                <a16:creationId xmlns:a16="http://schemas.microsoft.com/office/drawing/2014/main" id="{C130F299-4303-46E1-885E-C95521055A49}"/>
              </a:ext>
            </a:extLst>
          </p:cNvPr>
          <p:cNvSpPr/>
          <p:nvPr/>
        </p:nvSpPr>
        <p:spPr>
          <a:xfrm>
            <a:off x="8139087" y="795027"/>
            <a:ext cx="3862555" cy="59264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1" t="7689"/>
          <a:stretch/>
        </p:blipFill>
        <p:spPr>
          <a:xfrm>
            <a:off x="3317911" y="738107"/>
            <a:ext cx="3291908" cy="271919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549627" y="1154710"/>
            <a:ext cx="2067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noProof="1" smtClean="0">
                <a:latin typeface="Trebuchet MS" panose="020B0603020202020204" pitchFamily="34" charset="0"/>
              </a:rPr>
              <a:t>Angular measurements (600 keV protons)</a:t>
            </a:r>
            <a:endParaRPr lang="en-US" noProof="1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F2DD51C-61BE-46F5-87FF-E2B037843D9E}"/>
              </a:ext>
            </a:extLst>
          </p:cNvPr>
          <p:cNvSpPr/>
          <p:nvPr/>
        </p:nvSpPr>
        <p:spPr>
          <a:xfrm>
            <a:off x="8232058" y="3022144"/>
            <a:ext cx="3713122" cy="515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D5B90FE-0E23-4928-9962-C7E242046CED}"/>
              </a:ext>
            </a:extLst>
          </p:cNvPr>
          <p:cNvSpPr txBox="1"/>
          <p:nvPr/>
        </p:nvSpPr>
        <p:spPr>
          <a:xfrm>
            <a:off x="8371117" y="3092136"/>
            <a:ext cx="405951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50" noProof="1">
                <a:latin typeface="Trebuchet MS" panose="020B0603020202020204" pitchFamily="34" charset="0"/>
              </a:rPr>
              <a:t>α</a:t>
            </a:r>
            <a:r>
              <a:rPr lang="es-ES" sz="1750" noProof="1" smtClean="0">
                <a:latin typeface="Trebuchet MS" panose="020B0603020202020204" pitchFamily="34" charset="0"/>
              </a:rPr>
              <a:t>-particle in </a:t>
            </a:r>
            <a:r>
              <a:rPr lang="es-ES" sz="1750" noProof="1">
                <a:latin typeface="Trebuchet MS" panose="020B0603020202020204" pitchFamily="34" charset="0"/>
              </a:rPr>
              <a:t>f</a:t>
            </a:r>
            <a:r>
              <a:rPr lang="es-ES" sz="1750" noProof="1" smtClean="0">
                <a:latin typeface="Trebuchet MS" panose="020B0603020202020204" pitchFamily="34" charset="0"/>
              </a:rPr>
              <a:t>usion experiments</a:t>
            </a:r>
            <a:endParaRPr lang="es-ES" sz="1750" noProof="1">
              <a:latin typeface="Trebuchet MS" panose="020B0603020202020204" pitchFamily="34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726" y="3550774"/>
            <a:ext cx="2099383" cy="2937894"/>
          </a:xfrm>
          <a:prstGeom prst="rect">
            <a:avLst/>
          </a:prstGeom>
        </p:spPr>
      </p:pic>
      <p:cxnSp>
        <p:nvCxnSpPr>
          <p:cNvPr id="54" name="Conector recto de flecha 53"/>
          <p:cNvCxnSpPr/>
          <p:nvPr/>
        </p:nvCxnSpPr>
        <p:spPr>
          <a:xfrm flipH="1">
            <a:off x="9192804" y="3445472"/>
            <a:ext cx="186586" cy="204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9370877" y="3359353"/>
            <a:ext cx="30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n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9921979" y="4067677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aseline="30000" dirty="0">
                <a:latin typeface="Trebuchet MS" panose="020B0603020202020204" pitchFamily="34" charset="0"/>
              </a:rPr>
              <a:t>10</a:t>
            </a:r>
            <a:r>
              <a:rPr lang="es-ES" dirty="0">
                <a:latin typeface="Trebuchet MS" panose="020B0603020202020204" pitchFamily="34" charset="0"/>
              </a:rPr>
              <a:t>B+n→</a:t>
            </a:r>
            <a:r>
              <a:rPr lang="es-ES" baseline="30000" dirty="0" smtClean="0">
                <a:latin typeface="Trebuchet MS" panose="020B0603020202020204" pitchFamily="34" charset="0"/>
              </a:rPr>
              <a:t>7</a:t>
            </a:r>
            <a:r>
              <a:rPr lang="es-ES" dirty="0" smtClean="0">
                <a:latin typeface="Trebuchet MS" panose="020B0603020202020204" pitchFamily="34" charset="0"/>
              </a:rPr>
              <a:t>Li+</a:t>
            </a:r>
            <a:r>
              <a:rPr lang="el-GR" dirty="0" smtClean="0">
                <a:latin typeface="Trebuchet MS" panose="020B0603020202020204" pitchFamily="34" charset="0"/>
              </a:rPr>
              <a:t>α+</a:t>
            </a:r>
            <a:r>
              <a:rPr lang="es-ES" dirty="0">
                <a:latin typeface="Trebuchet MS" panose="020B0603020202020204" pitchFamily="34" charset="0"/>
              </a:rPr>
              <a:t>Q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10168841" y="4457091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Q = 2.79 </a:t>
            </a:r>
            <a:r>
              <a:rPr lang="es-ES" dirty="0" err="1" smtClean="0">
                <a:latin typeface="Trebuchet MS" panose="020B0603020202020204" pitchFamily="34" charset="0"/>
              </a:rPr>
              <a:t>MeV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9315484" y="392883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α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2" name="Conector recto de flecha 61"/>
          <p:cNvCxnSpPr/>
          <p:nvPr/>
        </p:nvCxnSpPr>
        <p:spPr>
          <a:xfrm>
            <a:off x="9255228" y="3979764"/>
            <a:ext cx="146864" cy="1487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" y="0"/>
            <a:ext cx="7874756" cy="6432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noProof="1" smtClean="0">
                <a:latin typeface="Trebuchet MS" panose="020B0603020202020204" pitchFamily="34" charset="0"/>
              </a:rPr>
              <a:t>Examples (LGADs &amp; nLGAD)… what we know…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6"/>
          <a:stretch/>
        </p:blipFill>
        <p:spPr>
          <a:xfrm>
            <a:off x="255495" y="772555"/>
            <a:ext cx="3097468" cy="299085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6"/>
          <a:stretch/>
        </p:blipFill>
        <p:spPr>
          <a:xfrm>
            <a:off x="83120" y="3813341"/>
            <a:ext cx="3231256" cy="29916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305692" y="2476450"/>
            <a:ext cx="141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</a:rPr>
              <a:t>Proton detection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69680" y="5371962"/>
            <a:ext cx="141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</a:rPr>
              <a:t>Ion detection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984073" y="876440"/>
            <a:ext cx="207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1" smtClean="0">
                <a:latin typeface="Trebuchet MS" panose="020B0603020202020204" pitchFamily="34" charset="0"/>
              </a:rPr>
              <a:t>Could have implications in pB fusion experiment </a:t>
            </a:r>
            <a:endParaRPr lang="en-GB" sz="1600" b="1" noProof="1">
              <a:latin typeface="Trebuchet MS" panose="020B0603020202020204" pitchFamily="34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6408921" y="1336338"/>
            <a:ext cx="2575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Imagen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12" y="3536714"/>
            <a:ext cx="4208826" cy="3188829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 rot="16200000">
            <a:off x="-106742" y="1822045"/>
            <a:ext cx="766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Gain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 rot="16200000">
            <a:off x="3124937" y="2101844"/>
            <a:ext cx="766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Gain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 rot="16200000">
            <a:off x="3132367" y="4795062"/>
            <a:ext cx="766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Gain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 rot="16200000">
            <a:off x="-91190" y="4928401"/>
            <a:ext cx="766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Gain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081108" y="6488668"/>
            <a:ext cx="2655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Voltage [V]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059059" y="1801279"/>
            <a:ext cx="3725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 smtClean="0">
                <a:latin typeface="Trebuchet MS" panose="020B0603020202020204" pitchFamily="34" charset="0"/>
              </a:rPr>
              <a:t>Can LGADs be used for neutron detection in pB fusion?</a:t>
            </a:r>
            <a:endParaRPr lang="en-GB" sz="2000" noProof="1">
              <a:latin typeface="Trebuchet MS" panose="020B0603020202020204" pitchFamily="34" charset="0"/>
            </a:endParaRPr>
          </a:p>
        </p:txBody>
      </p:sp>
      <p:sp>
        <p:nvSpPr>
          <p:cNvPr id="46" name="Título 10"/>
          <p:cNvSpPr txBox="1">
            <a:spLocks/>
          </p:cNvSpPr>
          <p:nvPr/>
        </p:nvSpPr>
        <p:spPr>
          <a:xfrm>
            <a:off x="7874756" y="18986"/>
            <a:ext cx="4294679" cy="6432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49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1" smtClean="0">
                <a:latin typeface="Trebuchet MS" panose="020B0603020202020204" pitchFamily="34" charset="0"/>
              </a:rPr>
              <a:t>What we want to test…</a:t>
            </a:r>
            <a:endParaRPr lang="es-ES" dirty="0"/>
          </a:p>
        </p:txBody>
      </p:sp>
      <p:cxnSp>
        <p:nvCxnSpPr>
          <p:cNvPr id="30" name="Conector recto 29"/>
          <p:cNvCxnSpPr/>
          <p:nvPr/>
        </p:nvCxnSpPr>
        <p:spPr>
          <a:xfrm>
            <a:off x="7874756" y="18986"/>
            <a:ext cx="0" cy="68390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/>
          <p:cNvSpPr/>
          <p:nvPr/>
        </p:nvSpPr>
        <p:spPr>
          <a:xfrm>
            <a:off x="5081108" y="3781220"/>
            <a:ext cx="2067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noProof="1" smtClean="0">
                <a:latin typeface="Trebuchet MS" panose="020B0603020202020204" pitchFamily="34" charset="0"/>
              </a:rPr>
              <a:t>Alpha particle detection </a:t>
            </a:r>
            <a:br>
              <a:rPr lang="en-US" noProof="1" smtClean="0">
                <a:latin typeface="Trebuchet MS" panose="020B0603020202020204" pitchFamily="34" charset="0"/>
              </a:rPr>
            </a:br>
            <a:r>
              <a:rPr lang="en-US" noProof="1" smtClean="0">
                <a:latin typeface="Trebuchet MS" panose="020B0603020202020204" pitchFamily="34" charset="0"/>
              </a:rPr>
              <a:t>(source)</a:t>
            </a:r>
            <a:endParaRPr lang="en-US" noProof="1"/>
          </a:p>
        </p:txBody>
      </p:sp>
      <p:sp>
        <p:nvSpPr>
          <p:cNvPr id="35" name="Marcador de pie de página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Potential of Low Gain Avalanche Detectors (LGAD) for Plasma Diagnostics in </a:t>
            </a:r>
            <a:r>
              <a:rPr lang="en-US" dirty="0" err="1" smtClean="0"/>
              <a:t>pB</a:t>
            </a:r>
            <a:r>
              <a:rPr lang="en-US" dirty="0" smtClean="0"/>
              <a:t> Fusion Experiments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4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BB2C-1A86-40AD-992F-6C2521194798}" type="datetime1">
              <a:rPr lang="es-ES" smtClean="0"/>
              <a:t>09/09/2025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23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7" y="0"/>
            <a:ext cx="11977143" cy="67505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" y="2930297"/>
            <a:ext cx="4291694" cy="31961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37165" y="5987018"/>
            <a:ext cx="26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 smtClean="0">
                <a:latin typeface="Trebuchet MS" panose="020B0603020202020204" pitchFamily="34" charset="0"/>
              </a:rPr>
              <a:t>Andreo Crnjac et</a:t>
            </a:r>
            <a:r>
              <a:rPr lang="en-GB" noProof="1" smtClean="0">
                <a:latin typeface="Trebuchet MS" panose="020B0603020202020204" pitchFamily="34" charset="0"/>
              </a:rPr>
              <a:t>. </a:t>
            </a:r>
            <a:r>
              <a:rPr lang="en-GB" noProof="1">
                <a:latin typeface="Trebuchet MS" panose="020B0603020202020204" pitchFamily="34" charset="0"/>
              </a:rPr>
              <a:t>a</a:t>
            </a:r>
            <a:r>
              <a:rPr lang="en-GB" noProof="1" smtClean="0">
                <a:latin typeface="Trebuchet MS" panose="020B0603020202020204" pitchFamily="34" charset="0"/>
              </a:rPr>
              <a:t>l</a:t>
            </a:r>
            <a:r>
              <a:rPr lang="en-GB" noProof="1" smtClean="0">
                <a:latin typeface="Trebuchet MS" panose="020B0603020202020204" pitchFamily="34" charset="0"/>
              </a:rPr>
              <a:t>. </a:t>
            </a:r>
            <a:endParaRPr lang="en-GB" noProof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85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703" y="915305"/>
            <a:ext cx="10828655" cy="803922"/>
          </a:xfrm>
        </p:spPr>
        <p:txBody>
          <a:bodyPr/>
          <a:lstStyle/>
          <a:p>
            <a:r>
              <a:rPr lang="en-US" noProof="1" smtClean="0">
                <a:latin typeface="Trebuchet MS" panose="020B0603020202020204" pitchFamily="34" charset="0"/>
              </a:rPr>
              <a:t>pB fusion context…</a:t>
            </a:r>
            <a:endParaRPr lang="en-US" noProof="1">
              <a:latin typeface="Trebuchet MS" panose="020B0603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18301" y="3038727"/>
            <a:ext cx="2743200" cy="365125"/>
          </a:xfrm>
        </p:spPr>
        <p:txBody>
          <a:bodyPr/>
          <a:lstStyle/>
          <a:p>
            <a:fld id="{2453A892-5322-484A-9E5B-A8855CBEA3A7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74" y="1028997"/>
            <a:ext cx="4108249" cy="29260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62475" y="6020373"/>
            <a:ext cx="4048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Margarone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(2022) ‘In-target proton–boron nuclear fusion using a PW-class laser’,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Sciences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12(3), p. 1444.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doi:10.3390/app12031444. </a:t>
            </a:r>
            <a:endParaRPr lang="en-US" sz="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9" y="2450689"/>
            <a:ext cx="3180861" cy="292260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005420" y="1981764"/>
            <a:ext cx="2598788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es-ES" baseline="30000" dirty="0" smtClean="0">
                <a:latin typeface="Trebuchet MS" panose="020B0603020202020204" pitchFamily="34" charset="0"/>
              </a:rPr>
              <a:t>1</a:t>
            </a:r>
            <a:r>
              <a:rPr lang="es-ES" dirty="0" smtClean="0">
                <a:latin typeface="Trebuchet MS" panose="020B0603020202020204" pitchFamily="34" charset="0"/>
              </a:rPr>
              <a:t>p +</a:t>
            </a:r>
            <a:r>
              <a:rPr lang="es-ES" baseline="30000" dirty="0" smtClean="0">
                <a:latin typeface="Trebuchet MS" panose="020B0603020202020204" pitchFamily="34" charset="0"/>
              </a:rPr>
              <a:t>11</a:t>
            </a:r>
            <a:r>
              <a:rPr lang="es-ES" dirty="0" smtClean="0">
                <a:latin typeface="Trebuchet MS" panose="020B0603020202020204" pitchFamily="34" charset="0"/>
              </a:rPr>
              <a:t>B </a:t>
            </a:r>
            <a:r>
              <a:rPr lang="es-ES" dirty="0">
                <a:latin typeface="Trebuchet MS" panose="020B0603020202020204" pitchFamily="34" charset="0"/>
              </a:rPr>
              <a:t>→</a:t>
            </a:r>
            <a:r>
              <a:rPr lang="es-ES" dirty="0" smtClean="0">
                <a:latin typeface="Trebuchet MS" panose="020B0603020202020204" pitchFamily="34" charset="0"/>
              </a:rPr>
              <a:t>3</a:t>
            </a:r>
            <a:r>
              <a:rPr lang="es-ES" baseline="30000" dirty="0" smtClean="0">
                <a:latin typeface="Trebuchet MS" panose="020B0603020202020204" pitchFamily="34" charset="0"/>
              </a:rPr>
              <a:t>4</a:t>
            </a:r>
            <a:r>
              <a:rPr lang="es-ES" dirty="0" smtClean="0">
                <a:latin typeface="Trebuchet MS" panose="020B0603020202020204" pitchFamily="34" charset="0"/>
              </a:rPr>
              <a:t>He </a:t>
            </a:r>
            <a:r>
              <a:rPr lang="es-ES" dirty="0">
                <a:latin typeface="Trebuchet MS" panose="020B0603020202020204" pitchFamily="34" charset="0"/>
              </a:rPr>
              <a:t>+8.7MeV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2475" y="5425760"/>
            <a:ext cx="5622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rebuchet MS" panose="020B0603020202020204" pitchFamily="34" charset="0"/>
              </a:rPr>
              <a:t>Aneutronic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r>
              <a:rPr lang="en-US" sz="1600" dirty="0">
                <a:latin typeface="Trebuchet MS" panose="020B0603020202020204" pitchFamily="34" charset="0"/>
              </a:rPr>
              <a:t>(almost no neutrons</a:t>
            </a:r>
            <a:r>
              <a:rPr lang="en-US" sz="1600" dirty="0" smtClean="0">
                <a:latin typeface="Trebuchet MS" panose="020B0603020202020204" pitchFamily="34" charset="0"/>
              </a:rPr>
              <a:t>) </a:t>
            </a:r>
            <a:endParaRPr lang="en-US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Direct energy conversion (charged particles)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037606" y="659081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maximum of 10</a:t>
            </a:r>
            <a:r>
              <a:rPr lang="en-US" baseline="30000" dirty="0" smtClean="0">
                <a:latin typeface="Trebuchet MS" panose="020B0603020202020204" pitchFamily="34" charset="0"/>
              </a:rPr>
              <a:t>11 </a:t>
            </a:r>
            <a:r>
              <a:rPr lang="el-GR" dirty="0" smtClean="0">
                <a:latin typeface="Trebuchet MS" panose="020B0603020202020204" pitchFamily="34" charset="0"/>
              </a:rPr>
              <a:t>α</a:t>
            </a:r>
            <a:r>
              <a:rPr lang="es-ES" dirty="0">
                <a:latin typeface="Trebuchet MS" panose="020B0603020202020204" pitchFamily="34" charset="0"/>
              </a:rPr>
              <a:t>/sr/</a:t>
            </a:r>
            <a:r>
              <a:rPr lang="es-ES" dirty="0" err="1">
                <a:latin typeface="Trebuchet MS" panose="020B0603020202020204" pitchFamily="34" charset="0"/>
              </a:rPr>
              <a:t>shot</a:t>
            </a:r>
            <a:r>
              <a:rPr lang="es-ES" baseline="30000" dirty="0">
                <a:latin typeface="Trebuchet MS" panose="020B0603020202020204" pitchFamily="34" charset="0"/>
              </a:rPr>
              <a:t>[2]</a:t>
            </a:r>
            <a:r>
              <a:rPr lang="es-ES" dirty="0">
                <a:latin typeface="Trebuchet MS" panose="020B0603020202020204" pitchFamily="34" charset="0"/>
              </a:rPr>
              <a:t> </a:t>
            </a:r>
            <a:endParaRPr lang="es-ES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63" y="5231256"/>
            <a:ext cx="414003" cy="43093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2" y="5502677"/>
            <a:ext cx="414003" cy="430939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706934" y="6373199"/>
            <a:ext cx="338545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McKenzie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Warren, et al. “HB11—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Hydrogen-Boron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a New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kumimoji="0" lang="es-ES" altLang="es-E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kumimoji="0" lang="es-ES" altLang="es-E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es-ES" altLang="es-E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kumimoji="0" lang="es-ES" altLang="es-E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vol. 42, no. 1, 13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2023, https://doi.org/10.1007/s10894-023-00349-9.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Accessed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kumimoji="0" lang="es-ES" alt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kumimoji="0" lang="es-ES" alt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2023.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21" y="245358"/>
            <a:ext cx="4263179" cy="3197384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8868183" y="43387"/>
            <a:ext cx="0" cy="12282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686106" y="16798"/>
            <a:ext cx="34383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anose="020B0603020202020204" pitchFamily="34" charset="0"/>
              </a:rPr>
              <a:t>LGAD is radiation resistant with this neutron flux</a:t>
            </a:r>
            <a:endParaRPr lang="es-ES" dirty="0">
              <a:latin typeface="Trebuchet MS" panose="020B0603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653" y="3528846"/>
            <a:ext cx="3539242" cy="251392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762641" y="60427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900" dirty="0" smtClean="0">
                <a:latin typeface="Trebuchet MS" panose="020B0603020202020204" pitchFamily="34" charset="0"/>
              </a:rPr>
              <a:t>[1] Sen Zhao, </a:t>
            </a:r>
            <a:r>
              <a:rPr lang="en-GB" sz="900" dirty="0" err="1" smtClean="0">
                <a:latin typeface="Trebuchet MS" panose="020B0603020202020204" pitchFamily="34" charset="0"/>
              </a:rPr>
              <a:t>Keqi</a:t>
            </a:r>
            <a:r>
              <a:rPr lang="en-GB" sz="900" dirty="0" smtClean="0">
                <a:latin typeface="Trebuchet MS" panose="020B0603020202020204" pitchFamily="34" charset="0"/>
              </a:rPr>
              <a:t> Wang, </a:t>
            </a:r>
            <a:r>
              <a:rPr lang="en-GB" sz="900" dirty="0" err="1" smtClean="0">
                <a:latin typeface="Trebuchet MS" panose="020B0603020202020204" pitchFamily="34" charset="0"/>
              </a:rPr>
              <a:t>Kaibo</a:t>
            </a:r>
            <a:r>
              <a:rPr lang="en-GB" sz="900" dirty="0" smtClean="0">
                <a:latin typeface="Trebuchet MS" panose="020B0603020202020204" pitchFamily="34" charset="0"/>
              </a:rPr>
              <a:t> </a:t>
            </a:r>
            <a:r>
              <a:rPr lang="en-GB" sz="900" dirty="0" err="1" smtClean="0">
                <a:latin typeface="Trebuchet MS" panose="020B0603020202020204" pitchFamily="34" charset="0"/>
              </a:rPr>
              <a:t>Xie</a:t>
            </a:r>
            <a:r>
              <a:rPr lang="en-GB" sz="900" dirty="0" smtClean="0">
                <a:latin typeface="Trebuchet MS" panose="020B0603020202020204" pitchFamily="34" charset="0"/>
              </a:rPr>
              <a:t>, </a:t>
            </a:r>
            <a:r>
              <a:rPr lang="en-GB" sz="900" dirty="0" err="1" smtClean="0">
                <a:latin typeface="Trebuchet MS" panose="020B0603020202020204" pitchFamily="34" charset="0"/>
              </a:rPr>
              <a:t>Chenxi</a:t>
            </a:r>
            <a:r>
              <a:rPr lang="en-GB" sz="900" dirty="0" smtClean="0">
                <a:latin typeface="Trebuchet MS" panose="020B0603020202020204" pitchFamily="34" charset="0"/>
              </a:rPr>
              <a:t> Fu, </a:t>
            </a:r>
            <a:r>
              <a:rPr lang="en-GB" sz="900" dirty="0" err="1" smtClean="0">
                <a:latin typeface="Trebuchet MS" panose="020B0603020202020204" pitchFamily="34" charset="0"/>
              </a:rPr>
              <a:t>Chengwei</a:t>
            </a:r>
            <a:r>
              <a:rPr lang="en-GB" sz="900" dirty="0" smtClean="0">
                <a:latin typeface="Trebuchet MS" panose="020B0603020202020204" pitchFamily="34" charset="0"/>
              </a:rPr>
              <a:t> Wang, Xin Shi and </a:t>
            </a:r>
            <a:r>
              <a:rPr lang="en-GB" sz="900" dirty="0" err="1" smtClean="0">
                <a:latin typeface="Trebuchet MS" panose="020B0603020202020204" pitchFamily="34" charset="0"/>
              </a:rPr>
              <a:t>Congcong</a:t>
            </a:r>
            <a:r>
              <a:rPr lang="en-GB" sz="900" dirty="0" smtClean="0">
                <a:latin typeface="Trebuchet MS" panose="020B0603020202020204" pitchFamily="34" charset="0"/>
              </a:rPr>
              <a:t> Wang, </a:t>
            </a:r>
            <a:r>
              <a:rPr lang="en-GB" sz="900" dirty="0">
                <a:latin typeface="Trebuchet MS" panose="020B0603020202020204" pitchFamily="34" charset="0"/>
              </a:rPr>
              <a:t>Charge Collection Performance of 4H-SiC LGAD, </a:t>
            </a:r>
            <a:r>
              <a:rPr lang="en-US" sz="900" dirty="0">
                <a:latin typeface="Trebuchet MS" panose="020B0603020202020204" pitchFamily="34" charset="0"/>
              </a:rPr>
              <a:t>IEEE TRANSACTIONS ON NUCLEAR SCIENCE, VOL. XX, NO. XX, XXXX 2020</a:t>
            </a:r>
            <a:endParaRPr lang="en-GB" sz="900" dirty="0">
              <a:latin typeface="Trebuchet MS" panose="020B0603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275347" y="4909608"/>
            <a:ext cx="336823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noProof="1" smtClean="0">
                <a:latin typeface="Trebuchet MS" panose="020B0603020202020204" pitchFamily="34" charset="0"/>
              </a:rPr>
              <a:t>The community working on </a:t>
            </a:r>
          </a:p>
          <a:p>
            <a:pPr algn="ctr"/>
            <a:r>
              <a:rPr lang="es-ES" sz="2000" noProof="1" smtClean="0">
                <a:latin typeface="Trebuchet MS" panose="020B0603020202020204" pitchFamily="34" charset="0"/>
              </a:rPr>
              <a:t>4H-SiC LGAD</a:t>
            </a:r>
            <a:endParaRPr lang="es-ES" sz="2000" noProof="1">
              <a:latin typeface="Trebuchet MS" panose="020B0603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62641" y="4312693"/>
            <a:ext cx="1940282" cy="80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Marcador de fech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D4-A8B5-4EE4-A9FC-F704DAF40435}" type="datetime1">
              <a:rPr lang="es-ES" smtClean="0"/>
              <a:t>09/09/2025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Nothing is perfect… 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21225" y="1532646"/>
            <a:ext cx="7532176" cy="4299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Trebuchet MS" panose="020B0603020202020204" pitchFamily="34" charset="0"/>
              </a:rPr>
              <a:t>LGADs suffer from gain loss under severe radiation environments</a:t>
            </a:r>
          </a:p>
          <a:p>
            <a:pPr marL="1028700" lvl="1" indent="-342900"/>
            <a:r>
              <a:rPr lang="en-GB" b="0" dirty="0" smtClean="0">
                <a:latin typeface="Trebuchet MS" panose="020B0603020202020204" pitchFamily="34" charset="0"/>
              </a:rPr>
              <a:t>Acceptor removal mechanism (ARM) (well studied) </a:t>
            </a:r>
          </a:p>
          <a:p>
            <a:pPr marL="1028700" lvl="1" indent="-342900"/>
            <a:r>
              <a:rPr lang="en-GB" b="0" dirty="0" smtClean="0">
                <a:latin typeface="Trebuchet MS" panose="020B0603020202020204" pitchFamily="34" charset="0"/>
              </a:rPr>
              <a:t>Donor removal mechanism (we are investigating it…) </a:t>
            </a:r>
            <a:r>
              <a:rPr lang="es-ES" b="0" baseline="30000" dirty="0">
                <a:solidFill>
                  <a:srgbClr val="333333"/>
                </a:solidFill>
                <a:latin typeface="Trebuchet MS" panose="020B0603020202020204" pitchFamily="34" charset="0"/>
              </a:rPr>
              <a:t>[1] </a:t>
            </a:r>
            <a:endParaRPr lang="en-GB" b="0" baseline="30000" dirty="0" smtClean="0">
              <a:latin typeface="Trebuchet MS" panose="020B0603020202020204" pitchFamily="34" charset="0"/>
            </a:endParaRPr>
          </a:p>
          <a:p>
            <a:pPr marL="1028700" lvl="1" indent="-342900"/>
            <a:endParaRPr lang="en-GB" dirty="0">
              <a:latin typeface="Trebuchet MS" panose="020B0603020202020204" pitchFamily="34" charset="0"/>
            </a:endParaRPr>
          </a:p>
          <a:p>
            <a:pPr marL="1028700" lvl="1" indent="-342900"/>
            <a:endParaRPr lang="es-ES" sz="2400" dirty="0">
              <a:latin typeface="Trebuchet MS" panose="020B0603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F04-DDDC-45A0-91C1-8009BD924B43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9" name="Rectángulo 8"/>
          <p:cNvSpPr/>
          <p:nvPr/>
        </p:nvSpPr>
        <p:spPr>
          <a:xfrm>
            <a:off x="264425" y="5628392"/>
            <a:ext cx="66339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[1] Milos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Manojlovic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,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Andreo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Crnjac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, Neil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Moffat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, et al. 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Gain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Response and Ion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Beam-Induced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Donor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Removal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in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nLGAD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Detector: Global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Gain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Quenching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. </a:t>
            </a:r>
            <a:r>
              <a:rPr lang="es-ES" sz="1100" i="1" dirty="0" err="1">
                <a:solidFill>
                  <a:srgbClr val="333333"/>
                </a:solidFill>
                <a:latin typeface="Trebuchet MS" panose="020B0603020202020204" pitchFamily="34" charset="0"/>
              </a:rPr>
              <a:t>TechRxiv</a:t>
            </a:r>
            <a:r>
              <a:rPr lang="es-ES" sz="1100" i="1" dirty="0">
                <a:solidFill>
                  <a:srgbClr val="333333"/>
                </a:solidFill>
                <a:latin typeface="Trebuchet MS" panose="020B0603020202020204" pitchFamily="34" charset="0"/>
              </a:rPr>
              <a:t>.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r>
              <a:rPr lang="es-ES" sz="1100" dirty="0" err="1">
                <a:solidFill>
                  <a:srgbClr val="333333"/>
                </a:solidFill>
                <a:latin typeface="Trebuchet MS" panose="020B0603020202020204" pitchFamily="34" charset="0"/>
              </a:rPr>
              <a:t>September</a:t>
            </a:r>
            <a:r>
              <a:rPr lang="es-ES" sz="1100" dirty="0">
                <a:solidFill>
                  <a:srgbClr val="333333"/>
                </a:solidFill>
                <a:latin typeface="Trebuchet MS" panose="020B0603020202020204" pitchFamily="34" charset="0"/>
              </a:rPr>
              <a:t> 04, 2025.</a:t>
            </a:r>
            <a:r>
              <a:rPr lang="es-ES" sz="1100" dirty="0">
                <a:latin typeface="Trebuchet MS" panose="020B0603020202020204" pitchFamily="34" charset="0"/>
              </a:rPr>
              <a:t/>
            </a:r>
            <a:br>
              <a:rPr lang="es-ES" sz="1100" dirty="0">
                <a:latin typeface="Trebuchet MS" panose="020B0603020202020204" pitchFamily="34" charset="0"/>
              </a:rPr>
            </a:br>
            <a:r>
              <a:rPr lang="es-ES" sz="1100" b="1" dirty="0">
                <a:solidFill>
                  <a:srgbClr val="333333"/>
                </a:solidFill>
                <a:latin typeface="Trebuchet MS" panose="020B0603020202020204" pitchFamily="34" charset="0"/>
              </a:rPr>
              <a:t>DOI: </a:t>
            </a:r>
            <a:r>
              <a:rPr lang="es-ES" sz="1100" b="1" u="sng" dirty="0">
                <a:solidFill>
                  <a:srgbClr val="006699"/>
                </a:solidFill>
                <a:latin typeface="Trebuchet MS" panose="020B0603020202020204" pitchFamily="34" charset="0"/>
                <a:hlinkClick r:id="rId2"/>
              </a:rPr>
              <a:t>10.36227/techrxiv.175699542.28031525/v1</a:t>
            </a:r>
            <a:endParaRPr lang="es-ES" sz="1100" dirty="0">
              <a:latin typeface="Trebuchet MS" panose="020B0603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2463" y="2882673"/>
            <a:ext cx="258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rebuchet MS" panose="020B0603020202020204" pitchFamily="34" charset="0"/>
              </a:rPr>
              <a:t>N(</a:t>
            </a:r>
            <a:r>
              <a:rPr lang="az-Cyrl-AZ" dirty="0" smtClean="0">
                <a:latin typeface="Trebuchet MS" panose="020B0603020202020204" pitchFamily="34" charset="0"/>
              </a:rPr>
              <a:t>ф</a:t>
            </a:r>
            <a:r>
              <a:rPr lang="pt-BR" dirty="0" smtClean="0">
                <a:latin typeface="Trebuchet MS" panose="020B0603020202020204" pitchFamily="34" charset="0"/>
              </a:rPr>
              <a:t>) </a:t>
            </a:r>
            <a:r>
              <a:rPr lang="pt-BR" dirty="0">
                <a:latin typeface="Trebuchet MS" panose="020B0603020202020204" pitchFamily="34" charset="0"/>
              </a:rPr>
              <a:t>= </a:t>
            </a:r>
            <a:r>
              <a:rPr lang="pt-BR" dirty="0" smtClean="0">
                <a:latin typeface="Trebuchet MS" panose="020B0603020202020204" pitchFamily="34" charset="0"/>
              </a:rPr>
              <a:t>N(0) </a:t>
            </a:r>
            <a:r>
              <a:rPr lang="pt-BR" dirty="0" err="1" smtClean="0">
                <a:latin typeface="Trebuchet MS" panose="020B0603020202020204" pitchFamily="34" charset="0"/>
              </a:rPr>
              <a:t>exp</a:t>
            </a:r>
            <a:r>
              <a:rPr lang="pt-BR" dirty="0">
                <a:latin typeface="Trebuchet MS" panose="020B0603020202020204" pitchFamily="34" charset="0"/>
              </a:rPr>
              <a:t>(−</a:t>
            </a:r>
            <a:r>
              <a:rPr lang="pt-BR" dirty="0" smtClean="0">
                <a:latin typeface="Trebuchet MS" panose="020B0603020202020204" pitchFamily="34" charset="0"/>
              </a:rPr>
              <a:t>C</a:t>
            </a:r>
            <a:r>
              <a:rPr lang="pt-BR" baseline="-25000" dirty="0" smtClean="0">
                <a:latin typeface="Trebuchet MS" panose="020B0603020202020204" pitchFamily="34" charset="0"/>
              </a:rPr>
              <a:t>A</a:t>
            </a:r>
            <a:r>
              <a:rPr lang="az-Cyrl-AZ" dirty="0">
                <a:latin typeface="Trebuchet MS" panose="020B0603020202020204" pitchFamily="34" charset="0"/>
              </a:rPr>
              <a:t> ф</a:t>
            </a:r>
            <a:r>
              <a:rPr lang="pt-BR" dirty="0" smtClean="0">
                <a:latin typeface="Trebuchet MS" panose="020B0603020202020204" pitchFamily="34" charset="0"/>
              </a:rPr>
              <a:t>)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74030" y="3206371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noProof="1" smtClean="0">
                <a:latin typeface="Trebuchet MS" panose="020B0603020202020204" pitchFamily="34" charset="0"/>
              </a:rPr>
              <a:t>10¹⁵ neq/cm²</a:t>
            </a:r>
            <a:r>
              <a:rPr lang="es-ES" noProof="1" smtClean="0">
                <a:latin typeface="Trebuchet MS" panose="020B0603020202020204" pitchFamily="34" charset="0"/>
              </a:rPr>
              <a:t> (1 MeV neutron equivalent fluence)</a:t>
            </a:r>
            <a:endParaRPr lang="es-ES" noProof="1">
              <a:latin typeface="Trebuchet MS" panose="020B06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C80DC1-BFDE-4273-BEB7-65BA41CEA9EE}"/>
              </a:ext>
            </a:extLst>
          </p:cNvPr>
          <p:cNvSpPr txBox="1"/>
          <p:nvPr/>
        </p:nvSpPr>
        <p:spPr>
          <a:xfrm>
            <a:off x="335235" y="3687623"/>
            <a:ext cx="707651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noProof="1" smtClean="0">
                <a:latin typeface="Trebuchet MS" panose="020B0603020202020204" pitchFamily="34" charset="0"/>
              </a:rPr>
              <a:t>Mitigation teckniques: Carbon co-implantation, compensation design etc. </a:t>
            </a:r>
            <a:endParaRPr lang="es-ES" sz="2800" noProof="1">
              <a:latin typeface="Trebuchet MS" panose="020B0603020202020204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845" y="263815"/>
            <a:ext cx="4194412" cy="3022905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264425" y="5028228"/>
            <a:ext cx="56640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100" dirty="0">
                <a:latin typeface="Trebuchet MS" panose="020B0603020202020204" pitchFamily="34" charset="0"/>
              </a:rPr>
              <a:t>Margarita </a:t>
            </a:r>
            <a:r>
              <a:rPr lang="lt-LT" sz="1100" dirty="0" smtClean="0">
                <a:latin typeface="Trebuchet MS" panose="020B0603020202020204" pitchFamily="34" charset="0"/>
              </a:rPr>
              <a:t>Biveinytė, </a:t>
            </a:r>
            <a:r>
              <a:rPr lang="lt-LT" sz="1100" dirty="0">
                <a:latin typeface="Trebuchet MS" panose="020B0603020202020204" pitchFamily="34" charset="0"/>
              </a:rPr>
              <a:t>Marcos Fernandez </a:t>
            </a:r>
            <a:r>
              <a:rPr lang="lt-LT" sz="1100" dirty="0" smtClean="0">
                <a:latin typeface="Trebuchet MS" panose="020B0603020202020204" pitchFamily="34" charset="0"/>
              </a:rPr>
              <a:t>Garcia, </a:t>
            </a:r>
            <a:r>
              <a:rPr lang="lt-LT" sz="1100" dirty="0">
                <a:latin typeface="Trebuchet MS" panose="020B0603020202020204" pitchFamily="34" charset="0"/>
              </a:rPr>
              <a:t>Salvador </a:t>
            </a:r>
            <a:r>
              <a:rPr lang="lt-LT" sz="1100" dirty="0" smtClean="0">
                <a:latin typeface="Trebuchet MS" panose="020B0603020202020204" pitchFamily="34" charset="0"/>
              </a:rPr>
              <a:t>Hidalgo, </a:t>
            </a:r>
            <a:r>
              <a:rPr lang="lt-LT" sz="1100" dirty="0">
                <a:latin typeface="Trebuchet MS" panose="020B0603020202020204" pitchFamily="34" charset="0"/>
              </a:rPr>
              <a:t>Veronika </a:t>
            </a:r>
            <a:r>
              <a:rPr lang="lt-LT" sz="1100" dirty="0" smtClean="0">
                <a:latin typeface="Trebuchet MS" panose="020B0603020202020204" pitchFamily="34" charset="0"/>
              </a:rPr>
              <a:t>Kraus, </a:t>
            </a:r>
            <a:r>
              <a:rPr lang="lt-LT" sz="1100" dirty="0">
                <a:latin typeface="Trebuchet MS" panose="020B0603020202020204" pitchFamily="34" charset="0"/>
              </a:rPr>
              <a:t>Michael </a:t>
            </a:r>
            <a:r>
              <a:rPr lang="lt-LT" sz="1100" dirty="0" smtClean="0">
                <a:latin typeface="Trebuchet MS" panose="020B0603020202020204" pitchFamily="34" charset="0"/>
              </a:rPr>
              <a:t>Moll, </a:t>
            </a:r>
            <a:r>
              <a:rPr lang="lt-LT" sz="1100" dirty="0">
                <a:latin typeface="Trebuchet MS" panose="020B0603020202020204" pitchFamily="34" charset="0"/>
              </a:rPr>
              <a:t>Jairo </a:t>
            </a:r>
            <a:r>
              <a:rPr lang="lt-LT" sz="1100" dirty="0" smtClean="0">
                <a:latin typeface="Trebuchet MS" panose="020B0603020202020204" pitchFamily="34" charset="0"/>
              </a:rPr>
              <a:t>Villegas, </a:t>
            </a:r>
            <a:r>
              <a:rPr lang="lt-LT" sz="1100" dirty="0">
                <a:latin typeface="Trebuchet MS" panose="020B0603020202020204" pitchFamily="34" charset="0"/>
              </a:rPr>
              <a:t>Moritz </a:t>
            </a:r>
            <a:r>
              <a:rPr lang="lt-LT" sz="1100" dirty="0" smtClean="0">
                <a:latin typeface="Trebuchet MS" panose="020B0603020202020204" pitchFamily="34" charset="0"/>
              </a:rPr>
              <a:t>Wiehe</a:t>
            </a:r>
            <a:r>
              <a:rPr lang="en-GB" sz="1100" dirty="0" smtClean="0">
                <a:latin typeface="Trebuchet MS" panose="020B0603020202020204" pitchFamily="34" charset="0"/>
              </a:rPr>
              <a:t>, </a:t>
            </a:r>
            <a:r>
              <a:rPr lang="en-US" sz="1100" i="1" dirty="0" smtClean="0">
                <a:latin typeface="Trebuchet MS" panose="020B0603020202020204" pitchFamily="34" charset="0"/>
              </a:rPr>
              <a:t>Characterization </a:t>
            </a:r>
            <a:r>
              <a:rPr lang="en-US" sz="1100" i="1" dirty="0">
                <a:latin typeface="Trebuchet MS" panose="020B0603020202020204" pitchFamily="34" charset="0"/>
              </a:rPr>
              <a:t>and Irradiation Studies of the Novel </a:t>
            </a:r>
            <a:r>
              <a:rPr lang="en-US" sz="1100" i="1" dirty="0" err="1">
                <a:latin typeface="Trebuchet MS" panose="020B0603020202020204" pitchFamily="34" charset="0"/>
              </a:rPr>
              <a:t>nLGAD</a:t>
            </a:r>
            <a:r>
              <a:rPr lang="en-US" sz="1100" i="1" dirty="0">
                <a:latin typeface="Trebuchet MS" panose="020B0603020202020204" pitchFamily="34" charset="0"/>
              </a:rPr>
              <a:t> </a:t>
            </a:r>
            <a:r>
              <a:rPr lang="en-US" sz="1100" i="1" dirty="0" smtClean="0">
                <a:latin typeface="Trebuchet MS" panose="020B0603020202020204" pitchFamily="34" charset="0"/>
              </a:rPr>
              <a:t>Concept, </a:t>
            </a:r>
            <a:r>
              <a:rPr lang="en-US" sz="1100" dirty="0" smtClean="0">
                <a:latin typeface="Trebuchet MS" panose="020B0603020202020204" pitchFamily="34" charset="0"/>
              </a:rPr>
              <a:t>VCI2025</a:t>
            </a:r>
            <a:endParaRPr lang="es-ES" sz="1100" dirty="0">
              <a:latin typeface="Trebuchet MS" panose="020B0603020202020204" pitchFamily="34" charset="0"/>
            </a:endParaRPr>
          </a:p>
        </p:txBody>
      </p:sp>
      <p:pic>
        <p:nvPicPr>
          <p:cNvPr id="109" name="Imagen 108"/>
          <p:cNvPicPr>
            <a:picLocks noChangeAspect="1"/>
          </p:cNvPicPr>
          <p:nvPr/>
        </p:nvPicPr>
        <p:blipFill rotWithShape="1">
          <a:blip r:embed="rId4"/>
          <a:srcRect r="36307" b="8043"/>
          <a:stretch/>
        </p:blipFill>
        <p:spPr>
          <a:xfrm>
            <a:off x="8987281" y="3307103"/>
            <a:ext cx="2462599" cy="3442249"/>
          </a:xfrm>
          <a:prstGeom prst="rect">
            <a:avLst/>
          </a:prstGeom>
        </p:spPr>
      </p:pic>
      <p:sp>
        <p:nvSpPr>
          <p:cNvPr id="111" name="Marcador de número de diapositiva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3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Experiment in October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21225" y="1800773"/>
            <a:ext cx="5806872" cy="429998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b="0" noProof="1" smtClean="0">
                <a:latin typeface="Trebuchet MS" panose="020B0603020202020204" pitchFamily="34" charset="0"/>
              </a:rPr>
              <a:t>"PROton BOron Nuclear fusion: from energy production to medical applications" (PROBONO - CA21128</a:t>
            </a:r>
            <a:r>
              <a:rPr lang="en-GB" b="0" noProof="1">
                <a:latin typeface="Trebuchet MS" panose="020B0603020202020204" pitchFamily="34" charset="0"/>
              </a:rPr>
              <a:t>) </a:t>
            </a:r>
            <a:r>
              <a:rPr lang="en-GB" b="0" noProof="1" smtClean="0">
                <a:latin typeface="Trebuchet MS" panose="020B0603020202020204" pitchFamily="34" charset="0"/>
              </a:rPr>
              <a:t>(Dr. Przemysław Tchórz)</a:t>
            </a:r>
            <a:endParaRPr lang="en-GB" b="0" noProof="1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b="0" i="1" noProof="1">
                <a:latin typeface="Trebuchet MS" panose="020B0603020202020204" pitchFamily="34" charset="0"/>
              </a:rPr>
              <a:t>LGAD detector systems for neutrons and charged particles: isntallation, opetration, and data analysis </a:t>
            </a:r>
            <a:r>
              <a:rPr lang="en-GB" b="0" i="1" noProof="1" smtClean="0">
                <a:latin typeface="Trebuchet MS" panose="020B0603020202020204" pitchFamily="34" charset="0"/>
              </a:rPr>
              <a:t>(Dr</a:t>
            </a:r>
            <a:r>
              <a:rPr lang="en-GB" b="0" i="1" noProof="1">
                <a:latin typeface="Trebuchet MS" panose="020B0603020202020204" pitchFamily="34" charset="0"/>
              </a:rPr>
              <a:t>. Gordana </a:t>
            </a:r>
            <a:r>
              <a:rPr lang="en-GB" b="0" i="1" noProof="1" smtClean="0">
                <a:latin typeface="Trebuchet MS" panose="020B0603020202020204" pitchFamily="34" charset="0"/>
              </a:rPr>
              <a:t>Lastovicka-Medin)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b="0" i="1" noProof="1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b="0" i="1" noProof="1" smtClean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b="0" noProof="1" smtClean="0">
                <a:latin typeface="Trebuchet MS" panose="020B0603020202020204" pitchFamily="34" charset="0"/>
              </a:rPr>
              <a:t>Feasibility study…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b="0" i="1" noProof="1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b="0" noProof="1" smtClean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b="0" noProof="1">
              <a:latin typeface="Trebuchet MS" panose="020B0603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A513-9107-4927-A44C-7269EAFBECD4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67" y="1107608"/>
            <a:ext cx="4953407" cy="45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2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23EE-5CB5-DFD1-F841-40C72F93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7C3F24-3B99-8F9A-BE5C-1FC7EEF1F6ED}"/>
              </a:ext>
            </a:extLst>
          </p:cNvPr>
          <p:cNvSpPr/>
          <p:nvPr/>
        </p:nvSpPr>
        <p:spPr>
          <a:xfrm>
            <a:off x="0" y="670659"/>
            <a:ext cx="12192000" cy="9721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F16778-04C7-3FC9-B508-C7DC09852B2E}"/>
              </a:ext>
            </a:extLst>
          </p:cNvPr>
          <p:cNvSpPr txBox="1">
            <a:spLocks/>
          </p:cNvSpPr>
          <p:nvPr/>
        </p:nvSpPr>
        <p:spPr>
          <a:xfrm>
            <a:off x="949499" y="557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chemeClr val="bg1"/>
                </a:solidFill>
                <a:latin typeface="Trebuchet MS" panose="020B0603020202020204" pitchFamily="34" charset="0"/>
              </a:rPr>
              <a:t>Applications</a:t>
            </a:r>
            <a:endParaRPr lang="sr-Latn-RS" noProof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C80DC1-BFDE-4273-BEB7-65BA41CEA9EE}"/>
              </a:ext>
            </a:extLst>
          </p:cNvPr>
          <p:cNvSpPr txBox="1"/>
          <p:nvPr/>
        </p:nvSpPr>
        <p:spPr>
          <a:xfrm>
            <a:off x="6673596" y="5289075"/>
            <a:ext cx="5376013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noProof="1">
                <a:latin typeface="Trebuchet MS" panose="020B0603020202020204" pitchFamily="34" charset="0"/>
              </a:rPr>
              <a:t>Collaboration &amp; Ideas </a:t>
            </a:r>
            <a:r>
              <a:rPr lang="es-ES" sz="3200" noProof="1"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es-ES" sz="3200" noProof="1">
              <a:latin typeface="Trebuchet MS" panose="020B0603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8ED91A-0B69-44BA-8D2E-48678DCFA842}"/>
              </a:ext>
            </a:extLst>
          </p:cNvPr>
          <p:cNvSpPr/>
          <p:nvPr/>
        </p:nvSpPr>
        <p:spPr>
          <a:xfrm>
            <a:off x="439659" y="3449082"/>
            <a:ext cx="3342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noProof="1">
                <a:latin typeface="Trebuchet MS" panose="020B0603020202020204" pitchFamily="34" charset="0"/>
              </a:rPr>
              <a:t>Femtosecond-scale dynamics</a:t>
            </a:r>
            <a:br>
              <a:rPr lang="es-ES" noProof="1">
                <a:latin typeface="Trebuchet MS" panose="020B0603020202020204" pitchFamily="34" charset="0"/>
              </a:rPr>
            </a:br>
            <a:r>
              <a:rPr lang="es-ES" noProof="1">
                <a:latin typeface="Trebuchet MS" panose="020B0603020202020204" pitchFamily="34" charset="0"/>
              </a:rPr>
              <a:t>Attosecond laser experiments?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CF390D-E1CE-430C-ADB4-07F1112098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9" y="2663698"/>
            <a:ext cx="1495705" cy="76530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37B1D0F-8E42-4A77-A883-1D390B89F13D}"/>
              </a:ext>
            </a:extLst>
          </p:cNvPr>
          <p:cNvSpPr/>
          <p:nvPr/>
        </p:nvSpPr>
        <p:spPr>
          <a:xfrm>
            <a:off x="265446" y="2479237"/>
            <a:ext cx="3691012" cy="2027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106832-DEB5-4B0D-B8CC-371D154BA4B4}"/>
              </a:ext>
            </a:extLst>
          </p:cNvPr>
          <p:cNvSpPr/>
          <p:nvPr/>
        </p:nvSpPr>
        <p:spPr>
          <a:xfrm>
            <a:off x="819032" y="4909894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noProof="1">
                <a:latin typeface="Trebuchet MS" panose="020B0603020202020204" pitchFamily="34" charset="0"/>
              </a:rPr>
              <a:t>Soft X-ray imaging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D4EA83-AFC0-4D59-A629-5BDC2464F34F}"/>
              </a:ext>
            </a:extLst>
          </p:cNvPr>
          <p:cNvSpPr/>
          <p:nvPr/>
        </p:nvSpPr>
        <p:spPr>
          <a:xfrm>
            <a:off x="520095" y="4754492"/>
            <a:ext cx="2779791" cy="11193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670932-2CD6-420E-BDF6-FC834FFD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83" y="5233578"/>
            <a:ext cx="599617" cy="58545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2A6912E-38B5-4811-AE93-FEC1BD5A2878}"/>
              </a:ext>
            </a:extLst>
          </p:cNvPr>
          <p:cNvSpPr/>
          <p:nvPr/>
        </p:nvSpPr>
        <p:spPr>
          <a:xfrm>
            <a:off x="4499217" y="2547132"/>
            <a:ext cx="3051514" cy="946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noProof="1">
                <a:latin typeface="Trebuchet MS" panose="020B0603020202020204" pitchFamily="34" charset="0"/>
              </a:rPr>
              <a:t>UV-light detection</a:t>
            </a:r>
          </a:p>
          <a:p>
            <a:pPr algn="ctr"/>
            <a:r>
              <a:rPr lang="es-ES" noProof="1">
                <a:latin typeface="Trebuchet MS" panose="020B0603020202020204" pitchFamily="34" charset="0"/>
              </a:rPr>
              <a:t>in space research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37309EE-9E86-411C-9284-5D497C06F916}"/>
              </a:ext>
            </a:extLst>
          </p:cNvPr>
          <p:cNvSpPr/>
          <p:nvPr/>
        </p:nvSpPr>
        <p:spPr>
          <a:xfrm>
            <a:off x="4404102" y="2169860"/>
            <a:ext cx="3164544" cy="16794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0B058EE-E7E5-4709-9A2B-5BF5BA9E37AA}"/>
              </a:ext>
            </a:extLst>
          </p:cNvPr>
          <p:cNvSpPr/>
          <p:nvPr/>
        </p:nvSpPr>
        <p:spPr>
          <a:xfrm>
            <a:off x="8991235" y="1705596"/>
            <a:ext cx="3164544" cy="2032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E8472EB-3669-4ED2-A8CB-9550C7F7FEC6}"/>
              </a:ext>
            </a:extLst>
          </p:cNvPr>
          <p:cNvSpPr/>
          <p:nvPr/>
        </p:nvSpPr>
        <p:spPr>
          <a:xfrm>
            <a:off x="9224218" y="1926272"/>
            <a:ext cx="2698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noProof="1">
                <a:latin typeface="Trebuchet MS" panose="020B0603020202020204" pitchFamily="34" charset="0"/>
              </a:rPr>
              <a:t>Deep-UV detection</a:t>
            </a:r>
          </a:p>
          <a:p>
            <a:pPr algn="ctr"/>
            <a:r>
              <a:rPr lang="es-ES" noProof="1">
                <a:latin typeface="Trebuchet MS" panose="020B0603020202020204" pitchFamily="34" charset="0"/>
              </a:rPr>
              <a:t>In nuclear fusión experiments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9EE01CC-7973-48B5-81A1-8EEAB35AE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906" y="3168303"/>
            <a:ext cx="1098189" cy="52139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D9B5567-177D-4940-ABED-B328BAB88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070" y="2847270"/>
            <a:ext cx="1250872" cy="741176"/>
          </a:xfrm>
          <a:prstGeom prst="rect">
            <a:avLst/>
          </a:prstGeom>
        </p:spPr>
      </p:pic>
      <p:sp>
        <p:nvSpPr>
          <p:cNvPr id="22" name="Marcador de pie de página 4">
            <a:extLst>
              <a:ext uri="{FF2B5EF4-FFF2-40B4-BE49-F238E27FC236}">
                <a16:creationId xmlns:a16="http://schemas.microsoft.com/office/drawing/2014/main" id="{ED85A517-F6D4-4760-B3D6-15ACBA52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999074" cy="246469"/>
          </a:xfrm>
        </p:spPr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FEE4D12-F384-42FC-9D2E-548FE5048C89}"/>
              </a:ext>
            </a:extLst>
          </p:cNvPr>
          <p:cNvSpPr/>
          <p:nvPr/>
        </p:nvSpPr>
        <p:spPr>
          <a:xfrm>
            <a:off x="6783526" y="3627466"/>
            <a:ext cx="3164544" cy="108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29CF3F8-20D7-4A6F-A3B5-9E3DCAF55C24}"/>
              </a:ext>
            </a:extLst>
          </p:cNvPr>
          <p:cNvSpPr/>
          <p:nvPr/>
        </p:nvSpPr>
        <p:spPr>
          <a:xfrm>
            <a:off x="7016509" y="3848142"/>
            <a:ext cx="2698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noProof="1">
                <a:latin typeface="Trebuchet MS" panose="020B0603020202020204" pitchFamily="34" charset="0"/>
              </a:rPr>
              <a:t>Gamma radiation detection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F69526-A125-4311-90A7-2F07131DE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603" y="3994739"/>
            <a:ext cx="402167" cy="439482"/>
          </a:xfrm>
          <a:prstGeom prst="rect">
            <a:avLst/>
          </a:prstGeom>
        </p:spPr>
      </p:pic>
      <p:sp>
        <p:nvSpPr>
          <p:cNvPr id="11" name="Marcador de fech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1D2B-2810-45BF-AB6F-9E192186827B}" type="datetime1">
              <a:rPr lang="es-ES" smtClean="0"/>
              <a:t>09/09/2025</a:t>
            </a:fld>
            <a:endParaRPr lang="en-GB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0B058EE-E7E5-4709-9A2B-5BF5BA9E37AA}"/>
              </a:ext>
            </a:extLst>
          </p:cNvPr>
          <p:cNvSpPr/>
          <p:nvPr/>
        </p:nvSpPr>
        <p:spPr>
          <a:xfrm>
            <a:off x="3438317" y="3994739"/>
            <a:ext cx="3164544" cy="2032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2A6912E-38B5-4811-AE93-FEC1BD5A2878}"/>
              </a:ext>
            </a:extLst>
          </p:cNvPr>
          <p:cNvSpPr/>
          <p:nvPr/>
        </p:nvSpPr>
        <p:spPr>
          <a:xfrm>
            <a:off x="4198719" y="4250376"/>
            <a:ext cx="1677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noProof="1" smtClean="0">
                <a:latin typeface="Trebuchet MS" panose="020B0603020202020204" pitchFamily="34" charset="0"/>
              </a:rPr>
              <a:t>HL-LHC phase </a:t>
            </a:r>
            <a:br>
              <a:rPr lang="es-ES" noProof="1" smtClean="0">
                <a:latin typeface="Trebuchet MS" panose="020B0603020202020204" pitchFamily="34" charset="0"/>
              </a:rPr>
            </a:br>
            <a:r>
              <a:rPr lang="es-ES" noProof="1" smtClean="0">
                <a:latin typeface="Trebuchet MS" panose="020B0603020202020204" pitchFamily="34" charset="0"/>
              </a:rPr>
              <a:t>CERN</a:t>
            </a:r>
            <a:endParaRPr lang="es-ES" noProof="1">
              <a:latin typeface="Trebuchet MS" panose="020B0603020202020204" pitchFamily="34" charset="0"/>
            </a:endParaRPr>
          </a:p>
        </p:txBody>
      </p:sp>
      <p:pic>
        <p:nvPicPr>
          <p:cNvPr id="2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4" y="4957568"/>
            <a:ext cx="1003842" cy="894178"/>
          </a:xfrm>
        </p:spPr>
      </p:pic>
      <p:sp>
        <p:nvSpPr>
          <p:cNvPr id="19" name="CuadroTexto 18"/>
          <p:cNvSpPr txBox="1"/>
          <p:nvPr/>
        </p:nvSpPr>
        <p:spPr>
          <a:xfrm>
            <a:off x="10117363" y="4078471"/>
            <a:ext cx="230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1" smtClean="0">
                <a:latin typeface="Trebuchet MS" panose="020B0603020202020204" pitchFamily="34" charset="0"/>
              </a:rPr>
              <a:t>In October at ELI </a:t>
            </a:r>
            <a:br>
              <a:rPr lang="en-GB" noProof="1" smtClean="0">
                <a:latin typeface="Trebuchet MS" panose="020B0603020202020204" pitchFamily="34" charset="0"/>
              </a:rPr>
            </a:br>
            <a:r>
              <a:rPr lang="en-GB" noProof="1" smtClean="0">
                <a:latin typeface="Trebuchet MS" panose="020B0603020202020204" pitchFamily="34" charset="0"/>
              </a:rPr>
              <a:t>The feasibiluty study</a:t>
            </a:r>
            <a:endParaRPr lang="en-GB" noProof="1">
              <a:latin typeface="Trebuchet MS" panose="020B0603020202020204" pitchFamily="34" charset="0"/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 flipH="1" flipV="1">
            <a:off x="11461501" y="3146291"/>
            <a:ext cx="461295" cy="848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7CA0-2003-9D89-39E0-17595ACD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63" y="4024108"/>
            <a:ext cx="10828655" cy="803922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Acknowledgements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4848-D957-76A9-5F69-684C813A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28</a:t>
            </a:fld>
            <a:endParaRPr lang="en-GB" dirty="0"/>
          </a:p>
        </p:txBody>
      </p:sp>
      <p:grpSp>
        <p:nvGrpSpPr>
          <p:cNvPr id="7" name="Grupo 4">
            <a:extLst>
              <a:ext uri="{FF2B5EF4-FFF2-40B4-BE49-F238E27FC236}">
                <a16:creationId xmlns:a16="http://schemas.microsoft.com/office/drawing/2014/main" id="{EB573729-9AD5-DDE7-FF39-AC90E0CEF234}"/>
              </a:ext>
            </a:extLst>
          </p:cNvPr>
          <p:cNvGrpSpPr/>
          <p:nvPr/>
        </p:nvGrpSpPr>
        <p:grpSpPr>
          <a:xfrm>
            <a:off x="454653" y="3788167"/>
            <a:ext cx="11006848" cy="2449527"/>
            <a:chOff x="581999" y="3717951"/>
            <a:chExt cx="11006848" cy="2449527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FE36495E-522A-4C37-AEAB-EF5211D43F7C}"/>
                </a:ext>
              </a:extLst>
            </p:cNvPr>
            <p:cNvSpPr txBox="1"/>
            <p:nvPr/>
          </p:nvSpPr>
          <p:spPr>
            <a:xfrm>
              <a:off x="581999" y="4844039"/>
              <a:ext cx="110068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latin typeface="Trebuchet MS" panose="020B0603020202020204" pitchFamily="34" charset="0"/>
                </a:rPr>
                <a:t>Acknowledgements</a:t>
              </a:r>
            </a:p>
            <a:p>
              <a:pPr algn="just"/>
              <a:r>
                <a:rPr lang="en-US" sz="1600" dirty="0">
                  <a:latin typeface="Trebuchet MS" panose="020B0603020202020204" pitchFamily="34" charset="0"/>
                </a:rPr>
                <a:t>This work has been funded by the Spanish Ministry of Science and Innovation (MCIN/AEI/10.13039/501100011033/) and by the European Union’s ERDF program “A way of making Europe”. Grant references: PID2020-113705RB-C32 and PID2021-124660OB-C22. Also, it was funded by the European Union’s Horizon 2020 Research and Innovation funding program, under Grant Agreement No. 101004761 (</a:t>
              </a:r>
              <a:r>
                <a:rPr lang="en-US" sz="1600" dirty="0" err="1">
                  <a:latin typeface="Trebuchet MS" panose="020B0603020202020204" pitchFamily="34" charset="0"/>
                </a:rPr>
                <a:t>AIDAInnova</a:t>
              </a:r>
              <a:r>
                <a:rPr lang="en-US" sz="1600" dirty="0">
                  <a:latin typeface="Trebuchet MS" panose="020B0603020202020204" pitchFamily="34" charset="0"/>
                </a:rPr>
                <a:t>).</a:t>
              </a:r>
            </a:p>
          </p:txBody>
        </p:sp>
        <p:pic>
          <p:nvPicPr>
            <p:cNvPr id="9" name="Imagen 2">
              <a:extLst>
                <a:ext uri="{FF2B5EF4-FFF2-40B4-BE49-F238E27FC236}">
                  <a16:creationId xmlns:a16="http://schemas.microsoft.com/office/drawing/2014/main" id="{AF014B16-1E08-C707-2199-0DD40528E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4399" y="3717951"/>
              <a:ext cx="4515826" cy="1322263"/>
            </a:xfrm>
            <a:prstGeom prst="rect">
              <a:avLst/>
            </a:prstGeom>
          </p:spPr>
        </p:pic>
      </p:grp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6EF4A2CE-344C-4949-8830-4ABFC5A4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999074" cy="246469"/>
          </a:xfrm>
        </p:spPr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7C7CA0-2003-9D89-39E0-17595ACD2E8A}"/>
              </a:ext>
            </a:extLst>
          </p:cNvPr>
          <p:cNvSpPr txBox="1">
            <a:spLocks/>
          </p:cNvSpPr>
          <p:nvPr/>
        </p:nvSpPr>
        <p:spPr>
          <a:xfrm>
            <a:off x="3124200" y="1696804"/>
            <a:ext cx="4803147" cy="1511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49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 smtClean="0">
                <a:latin typeface="Trebuchet MS" panose="020B0603020202020204" pitchFamily="34" charset="0"/>
              </a:rPr>
              <a:t>Thank you!</a:t>
            </a:r>
          </a:p>
          <a:p>
            <a:pPr algn="ctr"/>
            <a:endParaRPr lang="en-US" sz="4400" dirty="0">
              <a:latin typeface="Trebuchet MS" panose="020B0603020202020204" pitchFamily="34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B781-E3F8-4587-A51E-BCC19C72F84B}" type="datetime1">
              <a:rPr lang="es-ES" smtClean="0"/>
              <a:t>09/09/2025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2472"/>
            <a:ext cx="2518511" cy="2520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47" y="1187189"/>
            <a:ext cx="4116319" cy="20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 smtClean="0">
                <a:latin typeface="Trebuchet MS" panose="020B0603020202020204" pitchFamily="34" charset="0"/>
              </a:rPr>
              <a:t>How it all started? … </a:t>
            </a:r>
            <a:endParaRPr lang="en-GB" noProof="1">
              <a:latin typeface="Trebuchet MS" panose="020B0603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836" y="695585"/>
            <a:ext cx="5100164" cy="3442347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234544301"/>
              </p:ext>
            </p:extLst>
          </p:nvPr>
        </p:nvGraphicFramePr>
        <p:xfrm>
          <a:off x="-397678" y="3455699"/>
          <a:ext cx="9541678" cy="381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3" y="1499507"/>
            <a:ext cx="6524625" cy="2638425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8287226" y="4330774"/>
            <a:ext cx="3605349" cy="17403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8221910" y="4462287"/>
            <a:ext cx="3670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1" smtClean="0">
                <a:solidFill>
                  <a:srgbClr val="FFC000"/>
                </a:solidFill>
                <a:latin typeface="Trebuchet MS" panose="020B0603020202020204" pitchFamily="34" charset="0"/>
              </a:rPr>
              <a:t>Question was (&lt;2010)</a:t>
            </a:r>
            <a:r>
              <a:rPr lang="en-GB" noProof="1" smtClean="0">
                <a:latin typeface="Trebuchet MS" panose="020B0603020202020204" pitchFamily="34" charset="0"/>
              </a:rPr>
              <a:t>:</a:t>
            </a:r>
          </a:p>
          <a:p>
            <a:pPr algn="ctr"/>
            <a:r>
              <a:rPr lang="en-GB" noProof="1" smtClean="0">
                <a:latin typeface="Trebuchet MS" panose="020B0603020202020204" pitchFamily="34" charset="0"/>
              </a:rPr>
              <a:t>Can we then build Si-based detectors with multiplication mechanism &amp; could they be used as fast timing detectors? </a:t>
            </a:r>
            <a:endParaRPr lang="en-GB" noProof="1">
              <a:latin typeface="Trebuchet MS" panose="020B0603020202020204" pitchFamily="34" charset="0"/>
            </a:endParaRPr>
          </a:p>
        </p:txBody>
      </p:sp>
      <p:sp>
        <p:nvSpPr>
          <p:cNvPr id="23" name="Marcador de fech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E95A-44EA-4F8D-B3F7-B8CAEA084B65}" type="datetime1">
              <a:rPr lang="es-ES" smtClean="0"/>
              <a:t>09/09/2025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496" y="513052"/>
            <a:ext cx="10828655" cy="803922"/>
          </a:xfrm>
        </p:spPr>
        <p:txBody>
          <a:bodyPr/>
          <a:lstStyle/>
          <a:p>
            <a:r>
              <a:rPr lang="es-ES" dirty="0" smtClean="0">
                <a:latin typeface="Trebuchet MS" panose="020B0603020202020204" pitchFamily="34" charset="0"/>
              </a:rPr>
              <a:t>ATLAS, LHC &amp; HL-LHC (CERN) </a:t>
            </a:r>
            <a:r>
              <a:rPr lang="en-GB" noProof="1" smtClean="0">
                <a:latin typeface="Trebuchet MS" panose="020B0603020202020204" pitchFamily="34" charset="0"/>
              </a:rPr>
              <a:t>context</a:t>
            </a:r>
            <a:r>
              <a:rPr lang="es-ES" dirty="0" smtClean="0">
                <a:latin typeface="Trebuchet MS" panose="020B0603020202020204" pitchFamily="34" charset="0"/>
              </a:rPr>
              <a:t> … </a:t>
            </a:r>
            <a:endParaRPr lang="es-ES" dirty="0">
              <a:latin typeface="Trebuchet MS" panose="020B0603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33" y="840163"/>
            <a:ext cx="3465536" cy="3086948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8" y="1251744"/>
            <a:ext cx="6060443" cy="30302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75" y="4076590"/>
            <a:ext cx="2147024" cy="129267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351275" y="840163"/>
            <a:ext cx="1995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noProof="1" smtClean="0">
                <a:latin typeface="Trebuchet MS" panose="020B0603020202020204" pitchFamily="34" charset="0"/>
              </a:rPr>
              <a:t>√s = 13.6 TeV</a:t>
            </a:r>
            <a:endParaRPr lang="es-ES" sz="2400" noProof="1">
              <a:latin typeface="Trebuchet MS" panose="020B0603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0929" y="4684584"/>
            <a:ext cx="896110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About </a:t>
            </a:r>
            <a:r>
              <a:rPr lang="en-US" b="1" dirty="0">
                <a:latin typeface="Trebuchet MS" panose="020B0603020202020204" pitchFamily="34" charset="0"/>
              </a:rPr>
              <a:t>1.1 × 10¹¹ protons per </a:t>
            </a:r>
            <a:r>
              <a:rPr lang="en-US" b="1" dirty="0" smtClean="0">
                <a:latin typeface="Trebuchet MS" panose="020B0603020202020204" pitchFamily="34" charset="0"/>
              </a:rPr>
              <a:t>bunch</a:t>
            </a:r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40 million bunch crossings per </a:t>
            </a:r>
            <a:r>
              <a:rPr lang="en-US" dirty="0" smtClean="0">
                <a:latin typeface="Trebuchet MS" panose="020B0603020202020204" pitchFamily="34" charset="0"/>
              </a:rPr>
              <a:t>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Up to 10¹⁶ particles per cm² over HL-LHC lifetime hitting the innermost detectors</a:t>
            </a:r>
            <a:endParaRPr lang="es-ES" dirty="0">
              <a:latin typeface="Trebuchet MS" panose="020B0603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051483" y="4335952"/>
            <a:ext cx="1388388" cy="1388388"/>
            <a:chOff x="3341048" y="1107575"/>
            <a:chExt cx="1388388" cy="1388388"/>
          </a:xfrm>
        </p:grpSpPr>
        <p:sp>
          <p:nvSpPr>
            <p:cNvPr id="13" name="Elipse 12"/>
            <p:cNvSpPr/>
            <p:nvPr/>
          </p:nvSpPr>
          <p:spPr>
            <a:xfrm>
              <a:off x="3341048" y="1107575"/>
              <a:ext cx="1388388" cy="13883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 txBox="1"/>
            <p:nvPr/>
          </p:nvSpPr>
          <p:spPr>
            <a:xfrm>
              <a:off x="3544373" y="1310900"/>
              <a:ext cx="981738" cy="981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noProof="1" smtClean="0">
                  <a:latin typeface="Trebuchet MS" panose="020B0603020202020204" pitchFamily="34" charset="0"/>
                </a:rPr>
                <a:t>Signal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noProof="1" smtClean="0">
                  <a:latin typeface="Trebuchet MS" panose="020B0603020202020204" pitchFamily="34" charset="0"/>
                </a:rPr>
                <a:t>Pile-up!</a:t>
              </a:r>
              <a:endParaRPr lang="es-ES" sz="2000" kern="1200" noProof="1"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C730-4BC9-4230-86E0-E63EA3B4A140}" type="datetime1">
              <a:rPr lang="es-ES" smtClean="0"/>
              <a:t>09/09/2025</a:t>
            </a:fld>
            <a:endParaRPr lang="en-GB"/>
          </a:p>
        </p:txBody>
      </p:sp>
      <p:sp>
        <p:nvSpPr>
          <p:cNvPr id="16" name="CuadroTexto 15"/>
          <p:cNvSpPr txBox="1"/>
          <p:nvPr/>
        </p:nvSpPr>
        <p:spPr>
          <a:xfrm>
            <a:off x="8283709" y="77126"/>
            <a:ext cx="272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PROBLEM</a:t>
            </a: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…</a:t>
            </a:r>
            <a:endParaRPr lang="es-E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ángulo redondeado 93"/>
          <p:cNvSpPr/>
          <p:nvPr/>
        </p:nvSpPr>
        <p:spPr>
          <a:xfrm>
            <a:off x="4436668" y="1984728"/>
            <a:ext cx="7438500" cy="38626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728" y="750811"/>
            <a:ext cx="10828655" cy="803922"/>
          </a:xfrm>
        </p:spPr>
        <p:txBody>
          <a:bodyPr/>
          <a:lstStyle/>
          <a:p>
            <a:r>
              <a:rPr lang="es-ES" noProof="1" smtClean="0">
                <a:latin typeface="Trebuchet MS" panose="020B0603020202020204" pitchFamily="34" charset="0"/>
              </a:rPr>
              <a:t>Ultra-fast silicon detectors for 4D tracking (x, y, z, t)</a:t>
            </a:r>
            <a:endParaRPr lang="es-ES" noProof="1">
              <a:latin typeface="Trebuchet MS" panose="020B06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47535" y="1479325"/>
            <a:ext cx="3887627" cy="29188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Trebuchet MS" panose="020B0603020202020204" pitchFamily="34" charset="0"/>
              </a:rPr>
              <a:t>Track particles in space coordinates </a:t>
            </a:r>
          </a:p>
          <a:p>
            <a:pPr marL="1028700" lvl="1" indent="-342900"/>
            <a:r>
              <a:rPr lang="en-GB" b="0" dirty="0" smtClean="0">
                <a:latin typeface="Trebuchet MS" panose="020B0603020202020204" pitchFamily="34" charset="0"/>
              </a:rPr>
              <a:t>Good spatial resolution (10 um for example)</a:t>
            </a:r>
          </a:p>
          <a:p>
            <a:pPr marL="1028700" lvl="1" indent="-342900"/>
            <a:r>
              <a:rPr lang="en-GB" b="0" dirty="0" smtClean="0">
                <a:latin typeface="Trebuchet MS" panose="020B0603020202020204" pitchFamily="34" charset="0"/>
              </a:rPr>
              <a:t>Track particles in time (10s of picosecond)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Trebuchet MS" panose="020B0603020202020204" pitchFamily="34" charset="0"/>
              </a:rPr>
              <a:t>Low Gain Avalanche Detectors technology …</a:t>
            </a:r>
          </a:p>
          <a:p>
            <a:pPr marL="1028700" lvl="1" indent="-342900"/>
            <a:r>
              <a:rPr lang="en-GB" b="0" dirty="0" smtClean="0">
                <a:latin typeface="Trebuchet MS" panose="020B0603020202020204" pitchFamily="34" charset="0"/>
              </a:rPr>
              <a:t>Thin </a:t>
            </a:r>
            <a:endParaRPr lang="en-GB" b="0" dirty="0">
              <a:latin typeface="Trebuchet MS" panose="020B0603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6489-EAA4-48BF-B9AA-FCEBF17EB3EB}" type="datetime1">
              <a:rPr lang="es-ES" smtClean="0"/>
              <a:t>09/09/2025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713D347-79A2-4453-BA08-444BBADF21F2}"/>
              </a:ext>
            </a:extLst>
          </p:cNvPr>
          <p:cNvSpPr/>
          <p:nvPr/>
        </p:nvSpPr>
        <p:spPr>
          <a:xfrm>
            <a:off x="5694555" y="2756670"/>
            <a:ext cx="1509139" cy="2151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ED66C91-A59F-4EC2-99E4-0C4FB41249F0}"/>
              </a:ext>
            </a:extLst>
          </p:cNvPr>
          <p:cNvSpPr/>
          <p:nvPr/>
        </p:nvSpPr>
        <p:spPr>
          <a:xfrm>
            <a:off x="5694555" y="4918958"/>
            <a:ext cx="1509139" cy="1758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3D86ED6-4FFE-4C83-AF3F-7F5DD29111E0}"/>
              </a:ext>
            </a:extLst>
          </p:cNvPr>
          <p:cNvSpPr txBox="1"/>
          <p:nvPr/>
        </p:nvSpPr>
        <p:spPr>
          <a:xfrm>
            <a:off x="6281939" y="4828924"/>
            <a:ext cx="7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p++</a:t>
            </a:r>
            <a:endParaRPr lang="es-E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04A96B3-436B-421A-8F72-11BDC955FB68}"/>
              </a:ext>
            </a:extLst>
          </p:cNvPr>
          <p:cNvSpPr/>
          <p:nvPr/>
        </p:nvSpPr>
        <p:spPr>
          <a:xfrm>
            <a:off x="6876043" y="4452233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p-</a:t>
            </a:r>
            <a:endParaRPr lang="es-ES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FD6F2A0-2884-4E27-8784-D983C403560E}"/>
              </a:ext>
            </a:extLst>
          </p:cNvPr>
          <p:cNvSpPr/>
          <p:nvPr/>
        </p:nvSpPr>
        <p:spPr>
          <a:xfrm>
            <a:off x="5694554" y="2621074"/>
            <a:ext cx="1509139" cy="132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F09D9C1-F63A-4757-9B1C-1BD16FB138A0}"/>
              </a:ext>
            </a:extLst>
          </p:cNvPr>
          <p:cNvSpPr txBox="1"/>
          <p:nvPr/>
        </p:nvSpPr>
        <p:spPr>
          <a:xfrm>
            <a:off x="6259079" y="2522598"/>
            <a:ext cx="7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n++</a:t>
            </a:r>
            <a:endParaRPr lang="es-E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10D8596D-E3A3-4FB6-9224-4E943439C2DB}"/>
              </a:ext>
            </a:extLst>
          </p:cNvPr>
          <p:cNvCxnSpPr>
            <a:cxnSpLocks/>
          </p:cNvCxnSpPr>
          <p:nvPr/>
        </p:nvCxnSpPr>
        <p:spPr>
          <a:xfrm>
            <a:off x="5411471" y="2618513"/>
            <a:ext cx="0" cy="2979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6549DD93-6C85-4D52-833B-7048270F12AB}"/>
              </a:ext>
            </a:extLst>
          </p:cNvPr>
          <p:cNvCxnSpPr/>
          <p:nvPr/>
        </p:nvCxnSpPr>
        <p:spPr>
          <a:xfrm flipH="1">
            <a:off x="4511189" y="2621074"/>
            <a:ext cx="9006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7E90B31-148A-4DB9-A4D7-056670147A21}"/>
              </a:ext>
            </a:extLst>
          </p:cNvPr>
          <p:cNvCxnSpPr/>
          <p:nvPr/>
        </p:nvCxnSpPr>
        <p:spPr>
          <a:xfrm flipH="1">
            <a:off x="4505873" y="2749310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8816856-9F3B-421F-82B9-13F02B4F7543}"/>
              </a:ext>
            </a:extLst>
          </p:cNvPr>
          <p:cNvCxnSpPr/>
          <p:nvPr/>
        </p:nvCxnSpPr>
        <p:spPr>
          <a:xfrm flipH="1">
            <a:off x="4511189" y="2998062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FEFDA468-B747-4599-B39D-4EB938E0C718}"/>
              </a:ext>
            </a:extLst>
          </p:cNvPr>
          <p:cNvCxnSpPr/>
          <p:nvPr/>
        </p:nvCxnSpPr>
        <p:spPr>
          <a:xfrm flipH="1">
            <a:off x="4500557" y="4915138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D7AD05FB-8FB6-4C57-ADD1-7D1ADAF382AA}"/>
              </a:ext>
            </a:extLst>
          </p:cNvPr>
          <p:cNvCxnSpPr/>
          <p:nvPr/>
        </p:nvCxnSpPr>
        <p:spPr>
          <a:xfrm flipH="1">
            <a:off x="4505873" y="5094782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Forma libre: forma 42">
            <a:extLst>
              <a:ext uri="{FF2B5EF4-FFF2-40B4-BE49-F238E27FC236}">
                <a16:creationId xmlns:a16="http://schemas.microsoft.com/office/drawing/2014/main" id="{BB292863-9751-4878-AE6A-539E663CDF45}"/>
              </a:ext>
            </a:extLst>
          </p:cNvPr>
          <p:cNvSpPr/>
          <p:nvPr/>
        </p:nvSpPr>
        <p:spPr>
          <a:xfrm>
            <a:off x="5298747" y="2625396"/>
            <a:ext cx="75037" cy="357809"/>
          </a:xfrm>
          <a:custGeom>
            <a:avLst/>
            <a:gdLst>
              <a:gd name="connsiteX0" fmla="*/ 830606 w 830606"/>
              <a:gd name="connsiteY0" fmla="*/ 0 h 357809"/>
              <a:gd name="connsiteX1" fmla="*/ 3670 w 830606"/>
              <a:gd name="connsiteY1" fmla="*/ 95416 h 357809"/>
              <a:gd name="connsiteX2" fmla="*/ 584115 w 830606"/>
              <a:gd name="connsiteY2" fmla="*/ 357809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606" h="357809">
                <a:moveTo>
                  <a:pt x="830606" y="0"/>
                </a:moveTo>
                <a:cubicBezTo>
                  <a:pt x="437679" y="17890"/>
                  <a:pt x="44752" y="35781"/>
                  <a:pt x="3670" y="95416"/>
                </a:cubicBezTo>
                <a:cubicBezTo>
                  <a:pt x="-37412" y="155051"/>
                  <a:pt x="273351" y="256430"/>
                  <a:pt x="584115" y="3578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5572265-B101-41BB-920F-F82E3D9EC390}"/>
              </a:ext>
            </a:extLst>
          </p:cNvPr>
          <p:cNvCxnSpPr>
            <a:cxnSpLocks/>
          </p:cNvCxnSpPr>
          <p:nvPr/>
        </p:nvCxnSpPr>
        <p:spPr>
          <a:xfrm>
            <a:off x="5367700" y="2986753"/>
            <a:ext cx="21480" cy="19357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3A65521-AA18-4AE2-A171-CFCD3B4975C2}"/>
              </a:ext>
            </a:extLst>
          </p:cNvPr>
          <p:cNvCxnSpPr>
            <a:cxnSpLocks/>
          </p:cNvCxnSpPr>
          <p:nvPr/>
        </p:nvCxnSpPr>
        <p:spPr>
          <a:xfrm flipH="1" flipV="1">
            <a:off x="5386493" y="4908042"/>
            <a:ext cx="17603" cy="195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FBE7B7F-A949-4E95-A35F-BDEE1A307840}"/>
              </a:ext>
            </a:extLst>
          </p:cNvPr>
          <p:cNvSpPr txBox="1"/>
          <p:nvPr/>
        </p:nvSpPr>
        <p:spPr>
          <a:xfrm>
            <a:off x="4581497" y="2345446"/>
            <a:ext cx="222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E-profile</a:t>
            </a:r>
            <a:endParaRPr lang="es-ES" sz="1400" dirty="0">
              <a:latin typeface="Trebuchet MS" panose="020B0603020202020204" pitchFamily="34" charset="0"/>
            </a:endParaRP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A2C315C-61B2-41BB-B6EE-DC0AF7FA6237}"/>
              </a:ext>
            </a:extLst>
          </p:cNvPr>
          <p:cNvCxnSpPr/>
          <p:nvPr/>
        </p:nvCxnSpPr>
        <p:spPr>
          <a:xfrm flipV="1">
            <a:off x="7018534" y="2345446"/>
            <a:ext cx="0" cy="27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929E5F2-F575-4613-BA43-767DD269D6F6}"/>
              </a:ext>
            </a:extLst>
          </p:cNvPr>
          <p:cNvCxnSpPr/>
          <p:nvPr/>
        </p:nvCxnSpPr>
        <p:spPr>
          <a:xfrm>
            <a:off x="7018534" y="2345446"/>
            <a:ext cx="53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BFB3DAB-6B28-410D-BED8-90BA2D23850D}"/>
              </a:ext>
            </a:extLst>
          </p:cNvPr>
          <p:cNvCxnSpPr/>
          <p:nvPr/>
        </p:nvCxnSpPr>
        <p:spPr>
          <a:xfrm>
            <a:off x="7545574" y="2359004"/>
            <a:ext cx="0" cy="1311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B1D0D3B-1FE7-45D2-9D78-A788A0D75A5E}"/>
              </a:ext>
            </a:extLst>
          </p:cNvPr>
          <p:cNvCxnSpPr>
            <a:cxnSpLocks/>
          </p:cNvCxnSpPr>
          <p:nvPr/>
        </p:nvCxnSpPr>
        <p:spPr>
          <a:xfrm>
            <a:off x="7542526" y="3822475"/>
            <a:ext cx="0" cy="1510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7B0A02F-3F56-44A5-BDCB-5E5053533457}"/>
              </a:ext>
            </a:extLst>
          </p:cNvPr>
          <p:cNvCxnSpPr/>
          <p:nvPr/>
        </p:nvCxnSpPr>
        <p:spPr>
          <a:xfrm>
            <a:off x="7004818" y="5327073"/>
            <a:ext cx="53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F99F0D3-2B46-4D76-A5AA-A8F2B879B827}"/>
              </a:ext>
            </a:extLst>
          </p:cNvPr>
          <p:cNvCxnSpPr/>
          <p:nvPr/>
        </p:nvCxnSpPr>
        <p:spPr>
          <a:xfrm>
            <a:off x="7347034" y="3670075"/>
            <a:ext cx="4030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185B884-B252-4028-B101-9483376A1B6E}"/>
              </a:ext>
            </a:extLst>
          </p:cNvPr>
          <p:cNvCxnSpPr/>
          <p:nvPr/>
        </p:nvCxnSpPr>
        <p:spPr>
          <a:xfrm>
            <a:off x="7451252" y="3822475"/>
            <a:ext cx="2068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81093918-7D30-4B39-A140-EA3AFE780588}"/>
              </a:ext>
            </a:extLst>
          </p:cNvPr>
          <p:cNvCxnSpPr>
            <a:cxnSpLocks/>
          </p:cNvCxnSpPr>
          <p:nvPr/>
        </p:nvCxnSpPr>
        <p:spPr>
          <a:xfrm flipV="1">
            <a:off x="6995674" y="5103424"/>
            <a:ext cx="0" cy="223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31B8370C-3BF2-44FC-90A3-D1A1FE5C0C00}"/>
              </a:ext>
            </a:extLst>
          </p:cNvPr>
          <p:cNvSpPr/>
          <p:nvPr/>
        </p:nvSpPr>
        <p:spPr>
          <a:xfrm>
            <a:off x="7220987" y="3232832"/>
            <a:ext cx="56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713D347-79A2-4453-BA08-444BBADF21F2}"/>
              </a:ext>
            </a:extLst>
          </p:cNvPr>
          <p:cNvSpPr/>
          <p:nvPr/>
        </p:nvSpPr>
        <p:spPr>
          <a:xfrm>
            <a:off x="9568386" y="3035327"/>
            <a:ext cx="1509139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ED66C91-A59F-4EC2-99E4-0C4FB41249F0}"/>
              </a:ext>
            </a:extLst>
          </p:cNvPr>
          <p:cNvSpPr/>
          <p:nvPr/>
        </p:nvSpPr>
        <p:spPr>
          <a:xfrm>
            <a:off x="9568386" y="4950623"/>
            <a:ext cx="1509139" cy="1758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A9835BF-EF25-4EA3-9E8A-D3A14892E93D}"/>
              </a:ext>
            </a:extLst>
          </p:cNvPr>
          <p:cNvSpPr/>
          <p:nvPr/>
        </p:nvSpPr>
        <p:spPr>
          <a:xfrm>
            <a:off x="9568386" y="2780975"/>
            <a:ext cx="1509139" cy="257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0801BA0-746A-4636-9243-A9B45E42DBF2}"/>
              </a:ext>
            </a:extLst>
          </p:cNvPr>
          <p:cNvSpPr txBox="1"/>
          <p:nvPr/>
        </p:nvSpPr>
        <p:spPr>
          <a:xfrm>
            <a:off x="10137226" y="2759215"/>
            <a:ext cx="7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p+</a:t>
            </a:r>
            <a:endParaRPr lang="es-E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3D86ED6-4FFE-4C83-AF3F-7F5DD29111E0}"/>
              </a:ext>
            </a:extLst>
          </p:cNvPr>
          <p:cNvSpPr txBox="1"/>
          <p:nvPr/>
        </p:nvSpPr>
        <p:spPr>
          <a:xfrm>
            <a:off x="10155770" y="4860589"/>
            <a:ext cx="7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p++</a:t>
            </a:r>
            <a:endParaRPr lang="es-E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704A96B3-436B-421A-8F72-11BDC955FB68}"/>
              </a:ext>
            </a:extLst>
          </p:cNvPr>
          <p:cNvSpPr/>
          <p:nvPr/>
        </p:nvSpPr>
        <p:spPr>
          <a:xfrm>
            <a:off x="10749874" y="4483898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p-</a:t>
            </a:r>
            <a:endParaRPr lang="es-ES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FD6F2A0-2884-4E27-8784-D983C403560E}"/>
              </a:ext>
            </a:extLst>
          </p:cNvPr>
          <p:cNvSpPr/>
          <p:nvPr/>
        </p:nvSpPr>
        <p:spPr>
          <a:xfrm>
            <a:off x="9568385" y="2652739"/>
            <a:ext cx="1509139" cy="132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0F09D9C1-F63A-4757-9B1C-1BD16FB138A0}"/>
              </a:ext>
            </a:extLst>
          </p:cNvPr>
          <p:cNvSpPr txBox="1"/>
          <p:nvPr/>
        </p:nvSpPr>
        <p:spPr>
          <a:xfrm>
            <a:off x="10132910" y="2554263"/>
            <a:ext cx="7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n++</a:t>
            </a:r>
            <a:endParaRPr lang="es-E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10D8596D-E3A3-4FB6-9224-4E943439C2DB}"/>
              </a:ext>
            </a:extLst>
          </p:cNvPr>
          <p:cNvCxnSpPr>
            <a:cxnSpLocks/>
          </p:cNvCxnSpPr>
          <p:nvPr/>
        </p:nvCxnSpPr>
        <p:spPr>
          <a:xfrm>
            <a:off x="9285302" y="2650178"/>
            <a:ext cx="0" cy="2979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6549DD93-6C85-4D52-833B-7048270F12AB}"/>
              </a:ext>
            </a:extLst>
          </p:cNvPr>
          <p:cNvCxnSpPr/>
          <p:nvPr/>
        </p:nvCxnSpPr>
        <p:spPr>
          <a:xfrm flipH="1">
            <a:off x="8385020" y="2652739"/>
            <a:ext cx="9006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47E90B31-148A-4DB9-A4D7-056670147A21}"/>
              </a:ext>
            </a:extLst>
          </p:cNvPr>
          <p:cNvCxnSpPr/>
          <p:nvPr/>
        </p:nvCxnSpPr>
        <p:spPr>
          <a:xfrm flipH="1">
            <a:off x="8379704" y="2780975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88816856-9F3B-421F-82B9-13F02B4F7543}"/>
              </a:ext>
            </a:extLst>
          </p:cNvPr>
          <p:cNvCxnSpPr/>
          <p:nvPr/>
        </p:nvCxnSpPr>
        <p:spPr>
          <a:xfrm flipH="1">
            <a:off x="8385020" y="3029727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FEFDA468-B747-4599-B39D-4EB938E0C718}"/>
              </a:ext>
            </a:extLst>
          </p:cNvPr>
          <p:cNvCxnSpPr/>
          <p:nvPr/>
        </p:nvCxnSpPr>
        <p:spPr>
          <a:xfrm flipH="1">
            <a:off x="8374388" y="4946803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D7AD05FB-8FB6-4C57-ADD1-7D1ADAF382AA}"/>
              </a:ext>
            </a:extLst>
          </p:cNvPr>
          <p:cNvCxnSpPr/>
          <p:nvPr/>
        </p:nvCxnSpPr>
        <p:spPr>
          <a:xfrm flipH="1">
            <a:off x="8379704" y="5126447"/>
            <a:ext cx="11833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Forma libre: forma 42">
            <a:extLst>
              <a:ext uri="{FF2B5EF4-FFF2-40B4-BE49-F238E27FC236}">
                <a16:creationId xmlns:a16="http://schemas.microsoft.com/office/drawing/2014/main" id="{BB292863-9751-4878-AE6A-539E663CDF45}"/>
              </a:ext>
            </a:extLst>
          </p:cNvPr>
          <p:cNvSpPr/>
          <p:nvPr/>
        </p:nvSpPr>
        <p:spPr>
          <a:xfrm>
            <a:off x="8453106" y="2657061"/>
            <a:ext cx="830606" cy="357809"/>
          </a:xfrm>
          <a:custGeom>
            <a:avLst/>
            <a:gdLst>
              <a:gd name="connsiteX0" fmla="*/ 830606 w 830606"/>
              <a:gd name="connsiteY0" fmla="*/ 0 h 357809"/>
              <a:gd name="connsiteX1" fmla="*/ 3670 w 830606"/>
              <a:gd name="connsiteY1" fmla="*/ 95416 h 357809"/>
              <a:gd name="connsiteX2" fmla="*/ 584115 w 830606"/>
              <a:gd name="connsiteY2" fmla="*/ 357809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606" h="357809">
                <a:moveTo>
                  <a:pt x="830606" y="0"/>
                </a:moveTo>
                <a:cubicBezTo>
                  <a:pt x="437679" y="17890"/>
                  <a:pt x="44752" y="35781"/>
                  <a:pt x="3670" y="95416"/>
                </a:cubicBezTo>
                <a:cubicBezTo>
                  <a:pt x="-37412" y="155051"/>
                  <a:pt x="273351" y="256430"/>
                  <a:pt x="584115" y="3578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85572265-B101-41BB-920F-F82E3D9EC390}"/>
              </a:ext>
            </a:extLst>
          </p:cNvPr>
          <p:cNvCxnSpPr>
            <a:cxnSpLocks/>
          </p:cNvCxnSpPr>
          <p:nvPr/>
        </p:nvCxnSpPr>
        <p:spPr>
          <a:xfrm>
            <a:off x="9047530" y="3014870"/>
            <a:ext cx="53302" cy="19248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03A65521-AA18-4AE2-A171-CFCD3B4975C2}"/>
              </a:ext>
            </a:extLst>
          </p:cNvPr>
          <p:cNvCxnSpPr>
            <a:cxnSpLocks/>
          </p:cNvCxnSpPr>
          <p:nvPr/>
        </p:nvCxnSpPr>
        <p:spPr>
          <a:xfrm flipH="1" flipV="1">
            <a:off x="9092578" y="4931575"/>
            <a:ext cx="185347" cy="203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FBE7B7F-A949-4E95-A35F-BDEE1A307840}"/>
              </a:ext>
            </a:extLst>
          </p:cNvPr>
          <p:cNvSpPr txBox="1"/>
          <p:nvPr/>
        </p:nvSpPr>
        <p:spPr>
          <a:xfrm>
            <a:off x="8455328" y="2377111"/>
            <a:ext cx="222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E-profile</a:t>
            </a:r>
            <a:endParaRPr lang="es-ES" sz="1400" dirty="0">
              <a:latin typeface="Trebuchet MS" panose="020B0603020202020204" pitchFamily="34" charset="0"/>
            </a:endParaRPr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7A2C315C-61B2-41BB-B6EE-DC0AF7FA6237}"/>
              </a:ext>
            </a:extLst>
          </p:cNvPr>
          <p:cNvCxnSpPr/>
          <p:nvPr/>
        </p:nvCxnSpPr>
        <p:spPr>
          <a:xfrm flipV="1">
            <a:off x="10892365" y="2377111"/>
            <a:ext cx="0" cy="27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B929E5F2-F575-4613-BA43-767DD269D6F6}"/>
              </a:ext>
            </a:extLst>
          </p:cNvPr>
          <p:cNvCxnSpPr/>
          <p:nvPr/>
        </p:nvCxnSpPr>
        <p:spPr>
          <a:xfrm>
            <a:off x="10892365" y="2377111"/>
            <a:ext cx="53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0BFB3DAB-6B28-410D-BED8-90BA2D23850D}"/>
              </a:ext>
            </a:extLst>
          </p:cNvPr>
          <p:cNvCxnSpPr/>
          <p:nvPr/>
        </p:nvCxnSpPr>
        <p:spPr>
          <a:xfrm>
            <a:off x="11419405" y="2390669"/>
            <a:ext cx="0" cy="1311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9B1D0D3B-1FE7-45D2-9D78-A788A0D75A5E}"/>
              </a:ext>
            </a:extLst>
          </p:cNvPr>
          <p:cNvCxnSpPr>
            <a:cxnSpLocks/>
          </p:cNvCxnSpPr>
          <p:nvPr/>
        </p:nvCxnSpPr>
        <p:spPr>
          <a:xfrm>
            <a:off x="11416357" y="3854140"/>
            <a:ext cx="0" cy="1510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57B0A02F-3F56-44A5-BDCB-5E5053533457}"/>
              </a:ext>
            </a:extLst>
          </p:cNvPr>
          <p:cNvCxnSpPr/>
          <p:nvPr/>
        </p:nvCxnSpPr>
        <p:spPr>
          <a:xfrm>
            <a:off x="10878649" y="5358738"/>
            <a:ext cx="53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2F99F0D3-2B46-4D76-A5AA-A8F2B879B827}"/>
              </a:ext>
            </a:extLst>
          </p:cNvPr>
          <p:cNvCxnSpPr/>
          <p:nvPr/>
        </p:nvCxnSpPr>
        <p:spPr>
          <a:xfrm>
            <a:off x="11220865" y="3701740"/>
            <a:ext cx="4030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D185B884-B252-4028-B101-9483376A1B6E}"/>
              </a:ext>
            </a:extLst>
          </p:cNvPr>
          <p:cNvCxnSpPr/>
          <p:nvPr/>
        </p:nvCxnSpPr>
        <p:spPr>
          <a:xfrm>
            <a:off x="11325083" y="3854140"/>
            <a:ext cx="2068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81093918-7D30-4B39-A140-EA3AFE780588}"/>
              </a:ext>
            </a:extLst>
          </p:cNvPr>
          <p:cNvCxnSpPr>
            <a:cxnSpLocks/>
          </p:cNvCxnSpPr>
          <p:nvPr/>
        </p:nvCxnSpPr>
        <p:spPr>
          <a:xfrm flipV="1">
            <a:off x="10869505" y="5135089"/>
            <a:ext cx="0" cy="223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ángulo 90">
            <a:extLst>
              <a:ext uri="{FF2B5EF4-FFF2-40B4-BE49-F238E27FC236}">
                <a16:creationId xmlns:a16="http://schemas.microsoft.com/office/drawing/2014/main" id="{31B8370C-3BF2-44FC-90A3-D1A1FE5C0C00}"/>
              </a:ext>
            </a:extLst>
          </p:cNvPr>
          <p:cNvSpPr/>
          <p:nvPr/>
        </p:nvSpPr>
        <p:spPr>
          <a:xfrm>
            <a:off x="11094818" y="3264497"/>
            <a:ext cx="56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95" name="CuadroTexto 94"/>
          <p:cNvSpPr txBox="1"/>
          <p:nvPr/>
        </p:nvSpPr>
        <p:spPr>
          <a:xfrm>
            <a:off x="5957056" y="3433875"/>
            <a:ext cx="91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noProof="1" smtClean="0">
                <a:latin typeface="Trebuchet MS" panose="020B0603020202020204" pitchFamily="34" charset="0"/>
              </a:rPr>
              <a:t>PiN diode</a:t>
            </a:r>
            <a:endParaRPr lang="es-ES" noProof="1">
              <a:latin typeface="Trebuchet MS" panose="020B0603020202020204" pitchFamily="34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9794589" y="3574172"/>
            <a:ext cx="91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noProof="1" smtClean="0">
                <a:latin typeface="Trebuchet MS" panose="020B0603020202020204" pitchFamily="34" charset="0"/>
              </a:rPr>
              <a:t>LGAD</a:t>
            </a:r>
            <a:endParaRPr lang="es-ES" noProof="1">
              <a:latin typeface="Trebuchet MS" panose="020B0603020202020204" pitchFamily="34" charset="0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95" y="4285149"/>
            <a:ext cx="3624969" cy="1434420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2" y="5520212"/>
            <a:ext cx="4362450" cy="600075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697" y="6045200"/>
            <a:ext cx="2286000" cy="676275"/>
          </a:xfrm>
          <a:prstGeom prst="rect">
            <a:avLst/>
          </a:prstGeom>
        </p:spPr>
      </p:pic>
      <p:sp>
        <p:nvSpPr>
          <p:cNvPr id="100" name="Elipse 99"/>
          <p:cNvSpPr/>
          <p:nvPr/>
        </p:nvSpPr>
        <p:spPr>
          <a:xfrm>
            <a:off x="3572998" y="5598180"/>
            <a:ext cx="911745" cy="568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CuadroTexto 100"/>
          <p:cNvSpPr txBox="1"/>
          <p:nvPr/>
        </p:nvSpPr>
        <p:spPr>
          <a:xfrm>
            <a:off x="8283709" y="77126"/>
            <a:ext cx="272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SOLUTION</a:t>
            </a: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…</a:t>
            </a:r>
            <a:endParaRPr lang="es-ES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9236561" y="1665371"/>
            <a:ext cx="278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We also use Boron ;)</a:t>
            </a:r>
            <a:endParaRPr lang="es-ES" b="1" dirty="0">
              <a:latin typeface="Trebuchet MS" panose="020B0603020202020204" pitchFamily="34" charset="0"/>
            </a:endParaRPr>
          </a:p>
        </p:txBody>
      </p:sp>
      <p:cxnSp>
        <p:nvCxnSpPr>
          <p:cNvPr id="104" name="Conector recto de flecha 103"/>
          <p:cNvCxnSpPr/>
          <p:nvPr/>
        </p:nvCxnSpPr>
        <p:spPr>
          <a:xfrm>
            <a:off x="9794589" y="2076300"/>
            <a:ext cx="140981" cy="833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C3E31-B2E5-8603-A706-0D0956B1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5">
            <a:extLst>
              <a:ext uri="{FF2B5EF4-FFF2-40B4-BE49-F238E27FC236}">
                <a16:creationId xmlns:a16="http://schemas.microsoft.com/office/drawing/2014/main" id="{C130F299-4303-46E1-885E-C95521055A49}"/>
              </a:ext>
            </a:extLst>
          </p:cNvPr>
          <p:cNvSpPr/>
          <p:nvPr/>
        </p:nvSpPr>
        <p:spPr>
          <a:xfrm>
            <a:off x="53284" y="694310"/>
            <a:ext cx="6892539" cy="29693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6B02A7-64AA-4829-B00F-E618A7490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47" y="3792015"/>
            <a:ext cx="3032296" cy="2726815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8514BF4E-1965-42D9-B301-E49191BA4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93902" y="3819548"/>
            <a:ext cx="3398074" cy="25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6 Grupo">
            <a:extLst>
              <a:ext uri="{FF2B5EF4-FFF2-40B4-BE49-F238E27FC236}">
                <a16:creationId xmlns:a16="http://schemas.microsoft.com/office/drawing/2014/main" id="{42345E5B-E8FF-4139-95E4-33FF4F1F9CB7}"/>
              </a:ext>
            </a:extLst>
          </p:cNvPr>
          <p:cNvGrpSpPr/>
          <p:nvPr/>
        </p:nvGrpSpPr>
        <p:grpSpPr>
          <a:xfrm>
            <a:off x="8481097" y="862692"/>
            <a:ext cx="3796066" cy="2851161"/>
            <a:chOff x="9923661" y="-54169"/>
            <a:chExt cx="4776949" cy="3090993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A8BDBD0-DB85-47F6-8E5C-8F5AF1550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4773" y="-54169"/>
              <a:ext cx="3953247" cy="276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 CuadroTexto">
              <a:extLst>
                <a:ext uri="{FF2B5EF4-FFF2-40B4-BE49-F238E27FC236}">
                  <a16:creationId xmlns:a16="http://schemas.microsoft.com/office/drawing/2014/main" id="{174B18B8-EE9F-4ADA-BD55-CE89D5603ED1}"/>
                </a:ext>
              </a:extLst>
            </p:cNvPr>
            <p:cNvSpPr txBox="1"/>
            <p:nvPr/>
          </p:nvSpPr>
          <p:spPr>
            <a:xfrm>
              <a:off x="9923661" y="2769892"/>
              <a:ext cx="4542391" cy="26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Trebuchet MS" panose="020B0603020202020204" pitchFamily="34" charset="0"/>
                </a:rPr>
                <a:t>[1] A.G. Stewart et al. in Proc. of SPIE, Vol. 6119, 2006</a:t>
              </a:r>
            </a:p>
          </p:txBody>
        </p:sp>
        <p:sp>
          <p:nvSpPr>
            <p:cNvPr id="17" name="7 Elipse">
              <a:extLst>
                <a:ext uri="{FF2B5EF4-FFF2-40B4-BE49-F238E27FC236}">
                  <a16:creationId xmlns:a16="http://schemas.microsoft.com/office/drawing/2014/main" id="{77ADFE11-EF98-4A4C-B27C-220F80C84ADF}"/>
                </a:ext>
              </a:extLst>
            </p:cNvPr>
            <p:cNvSpPr/>
            <p:nvPr/>
          </p:nvSpPr>
          <p:spPr bwMode="auto">
            <a:xfrm rot="20957194">
              <a:off x="11069364" y="1173116"/>
              <a:ext cx="2250986" cy="366643"/>
            </a:xfrm>
            <a:prstGeom prst="ellipse">
              <a:avLst/>
            </a:prstGeom>
            <a:noFill/>
            <a:ln w="19050" cap="flat" cmpd="sng" algn="ctr">
              <a:solidFill>
                <a:srgbClr val="3164AB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4 CuadroTexto">
              <a:extLst>
                <a:ext uri="{FF2B5EF4-FFF2-40B4-BE49-F238E27FC236}">
                  <a16:creationId xmlns:a16="http://schemas.microsoft.com/office/drawing/2014/main" id="{D8FF1063-36AA-41A1-A204-B717638AA342}"/>
                </a:ext>
              </a:extLst>
            </p:cNvPr>
            <p:cNvSpPr txBox="1"/>
            <p:nvPr/>
          </p:nvSpPr>
          <p:spPr>
            <a:xfrm>
              <a:off x="10464385" y="1050190"/>
              <a:ext cx="8627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3164AB"/>
                  </a:solidFill>
                </a:rPr>
                <a:t>No Gain</a:t>
              </a:r>
            </a:p>
          </p:txBody>
        </p:sp>
        <p:sp>
          <p:nvSpPr>
            <p:cNvPr id="19" name="9 CuadroTexto">
              <a:extLst>
                <a:ext uri="{FF2B5EF4-FFF2-40B4-BE49-F238E27FC236}">
                  <a16:creationId xmlns:a16="http://schemas.microsoft.com/office/drawing/2014/main" id="{547F10A2-D42C-46BE-BA4D-0C43F0400041}"/>
                </a:ext>
              </a:extLst>
            </p:cNvPr>
            <p:cNvSpPr txBox="1"/>
            <p:nvPr/>
          </p:nvSpPr>
          <p:spPr>
            <a:xfrm>
              <a:off x="11170193" y="1597401"/>
              <a:ext cx="2103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164AB"/>
                  </a:solidFill>
                </a:rPr>
                <a:t>Moderate Gain </a:t>
              </a:r>
            </a:p>
            <a:p>
              <a:pPr algn="ctr"/>
              <a:r>
                <a:rPr lang="en-US" sz="1200" b="1" dirty="0">
                  <a:solidFill>
                    <a:srgbClr val="3164AB"/>
                  </a:solidFill>
                </a:rPr>
                <a:t>&amp; </a:t>
              </a:r>
            </a:p>
            <a:p>
              <a:pPr algn="ctr"/>
              <a:r>
                <a:rPr lang="en-US" sz="1200" b="1" dirty="0">
                  <a:solidFill>
                    <a:srgbClr val="3164AB"/>
                  </a:solidFill>
                </a:rPr>
                <a:t>Proportional response</a:t>
              </a:r>
            </a:p>
          </p:txBody>
        </p:sp>
        <p:sp>
          <p:nvSpPr>
            <p:cNvPr id="20" name="10 CuadroTexto">
              <a:extLst>
                <a:ext uri="{FF2B5EF4-FFF2-40B4-BE49-F238E27FC236}">
                  <a16:creationId xmlns:a16="http://schemas.microsoft.com/office/drawing/2014/main" id="{FBE32457-E167-4B67-9B2A-50D0A6661A07}"/>
                </a:ext>
              </a:extLst>
            </p:cNvPr>
            <p:cNvSpPr txBox="1"/>
            <p:nvPr/>
          </p:nvSpPr>
          <p:spPr>
            <a:xfrm>
              <a:off x="13056005" y="1356437"/>
              <a:ext cx="1644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164AB"/>
                  </a:solidFill>
                </a:rPr>
                <a:t>Gain &gt; 10</a:t>
              </a:r>
              <a:r>
                <a:rPr lang="en-US" sz="1200" b="1" baseline="30000" dirty="0">
                  <a:solidFill>
                    <a:srgbClr val="3164AB"/>
                  </a:solidFill>
                </a:rPr>
                <a:t>4</a:t>
              </a:r>
              <a:endParaRPr lang="en-US" sz="1200" b="1" dirty="0">
                <a:solidFill>
                  <a:srgbClr val="3164AB"/>
                </a:solidFill>
              </a:endParaRPr>
            </a:p>
            <a:p>
              <a:pPr algn="ctr"/>
              <a:r>
                <a:rPr lang="en-US" sz="1200" b="1" dirty="0">
                  <a:solidFill>
                    <a:srgbClr val="3164AB"/>
                  </a:solidFill>
                </a:rPr>
                <a:t>Digital response</a:t>
              </a:r>
            </a:p>
          </p:txBody>
        </p:sp>
        <p:sp>
          <p:nvSpPr>
            <p:cNvPr id="21" name="12 CuadroTexto">
              <a:extLst>
                <a:ext uri="{FF2B5EF4-FFF2-40B4-BE49-F238E27FC236}">
                  <a16:creationId xmlns:a16="http://schemas.microsoft.com/office/drawing/2014/main" id="{72E5A212-4D77-4BD1-AB91-CBA145801744}"/>
                </a:ext>
              </a:extLst>
            </p:cNvPr>
            <p:cNvSpPr txBox="1"/>
            <p:nvPr/>
          </p:nvSpPr>
          <p:spPr>
            <a:xfrm>
              <a:off x="11616514" y="733885"/>
              <a:ext cx="1439491" cy="215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Linear mode</a:t>
              </a:r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B1D32A28-2A27-462B-B3E5-2EAEA0EE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82" y="1347315"/>
            <a:ext cx="6705819" cy="24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30250" lvl="1" indent="-285750"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Proposed by </a:t>
            </a:r>
            <a:r>
              <a:rPr lang="en-US" b="1" kern="0" dirty="0" smtClean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IMB-CNM in 2014</a:t>
            </a:r>
            <a:endParaRPr lang="en-US" b="1" kern="0" dirty="0">
              <a:latin typeface="Trebuchet MS" panose="020B0603020202020204" pitchFamily="34" charset="0"/>
              <a:ea typeface="+mj-ea"/>
              <a:cs typeface="Arial" panose="020B0604020202020204" pitchFamily="34" charset="0"/>
            </a:endParaRPr>
          </a:p>
          <a:p>
            <a:pPr marL="730250" lvl="1" indent="-285750"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Proportional response (linear mode operation)</a:t>
            </a:r>
          </a:p>
          <a:p>
            <a:pPr marL="730250" lvl="1" indent="-285750"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Trebuchet MS" panose="020B0603020202020204" pitchFamily="34" charset="0"/>
                <a:cs typeface="Arial" panose="020B0604020202020204" pitchFamily="34" charset="0"/>
              </a:rPr>
              <a:t>Better sensitivity (Gain)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S/N </a:t>
            </a:r>
            <a:r>
              <a:rPr lang="en-US" dirty="0">
                <a:latin typeface="Trebuchet MS" panose="020B0603020202020204" pitchFamily="34" charset="0"/>
              </a:rPr>
              <a:t>ratio increased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Excellent timing resolution (~ 30 </a:t>
            </a:r>
            <a:r>
              <a:rPr lang="en-US" noProof="1">
                <a:latin typeface="Trebuchet MS" panose="020B0603020202020204" pitchFamily="34" charset="0"/>
              </a:rPr>
              <a:t>ps)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noProof="1">
                <a:latin typeface="Trebuchet MS" panose="020B0603020202020204" pitchFamily="34" charset="0"/>
              </a:rPr>
              <a:t>MIP</a:t>
            </a:r>
            <a:r>
              <a:rPr lang="en-US" noProof="1">
                <a:latin typeface="Trebuchet MS" panose="020B0603020202020204" pitchFamily="34" charset="0"/>
              </a:rPr>
              <a:t> detection for </a:t>
            </a:r>
            <a:r>
              <a:rPr lang="en-US" b="1" noProof="1" smtClean="0">
                <a:latin typeface="Trebuchet MS" panose="020B0603020202020204" pitchFamily="34" charset="0"/>
              </a:rPr>
              <a:t>HEP</a:t>
            </a:r>
            <a:endParaRPr lang="en-US" kern="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730250" lvl="1" indent="-285750"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Thin </a:t>
            </a:r>
            <a:r>
              <a:rPr lang="en-US" kern="0" dirty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detector integration with the same signal and higher collection efficiency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endParaRPr lang="en-US" sz="1200" b="1" kern="0" dirty="0">
              <a:solidFill>
                <a:srgbClr val="FF0000"/>
              </a:solidFill>
              <a:ea typeface="+mj-ea"/>
              <a:cs typeface="+mj-cs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endParaRPr lang="en-US" sz="1200" b="1" kern="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69926F0-B06C-4C78-9953-3970F4CD2C21}"/>
              </a:ext>
            </a:extLst>
          </p:cNvPr>
          <p:cNvSpPr txBox="1"/>
          <p:nvPr/>
        </p:nvSpPr>
        <p:spPr>
          <a:xfrm>
            <a:off x="4662368" y="4287887"/>
            <a:ext cx="174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rebuchet MS" panose="020B0603020202020204" pitchFamily="34" charset="0"/>
              </a:rPr>
              <a:t>Original </a:t>
            </a:r>
            <a:r>
              <a:rPr lang="es-ES" b="1" dirty="0" err="1">
                <a:latin typeface="Trebuchet MS" panose="020B0603020202020204" pitchFamily="34" charset="0"/>
              </a:rPr>
              <a:t>paper</a:t>
            </a:r>
            <a:endParaRPr lang="es-ES" b="1" dirty="0">
              <a:latin typeface="Trebuchet MS" panose="020B0603020202020204" pitchFamily="34" charset="0"/>
            </a:endParaRPr>
          </a:p>
        </p:txBody>
      </p:sp>
      <p:sp>
        <p:nvSpPr>
          <p:cNvPr id="25" name="1 Rectángulo">
            <a:extLst>
              <a:ext uri="{FF2B5EF4-FFF2-40B4-BE49-F238E27FC236}">
                <a16:creationId xmlns:a16="http://schemas.microsoft.com/office/drawing/2014/main" id="{A3B52271-8733-4A82-89F8-3E45C96933EB}"/>
              </a:ext>
            </a:extLst>
          </p:cNvPr>
          <p:cNvSpPr/>
          <p:nvPr/>
        </p:nvSpPr>
        <p:spPr>
          <a:xfrm>
            <a:off x="4430318" y="4670252"/>
            <a:ext cx="29338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i="1" dirty="0">
                <a:latin typeface="Trebuchet MS" panose="020B0603020202020204" pitchFamily="34" charset="0"/>
              </a:rPr>
              <a:t>G. Pellegrini, et al., Technology developments and first measurements of Low Gain Avalanche Detectors (LGAD) for high energy physics applications, </a:t>
            </a:r>
            <a:r>
              <a:rPr lang="en-US" sz="1100" i="1" dirty="0" err="1">
                <a:latin typeface="Trebuchet MS" panose="020B0603020202020204" pitchFamily="34" charset="0"/>
              </a:rPr>
              <a:t>Nucl</a:t>
            </a:r>
            <a:r>
              <a:rPr lang="en-US" sz="1100" i="1" dirty="0">
                <a:latin typeface="Trebuchet MS" panose="020B0603020202020204" pitchFamily="34" charset="0"/>
              </a:rPr>
              <a:t>. </a:t>
            </a:r>
            <a:r>
              <a:rPr lang="en-US" sz="1100" i="1" dirty="0" err="1">
                <a:latin typeface="Trebuchet MS" panose="020B0603020202020204" pitchFamily="34" charset="0"/>
              </a:rPr>
              <a:t>Instrum</a:t>
            </a:r>
            <a:r>
              <a:rPr lang="en-US" sz="1100" i="1" dirty="0">
                <a:latin typeface="Trebuchet MS" panose="020B0603020202020204" pitchFamily="34" charset="0"/>
              </a:rPr>
              <a:t>. Methods A 765 (2014) 12.</a:t>
            </a:r>
            <a:endParaRPr lang="es-ES" sz="1100" i="1" dirty="0">
              <a:latin typeface="Trebuchet MS" panose="020B0603020202020204" pitchFamily="34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A0C3767-079A-4440-BFBB-43DE0FA0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46" y="694310"/>
            <a:ext cx="10828655" cy="803922"/>
          </a:xfrm>
        </p:spPr>
        <p:txBody>
          <a:bodyPr/>
          <a:lstStyle/>
          <a:p>
            <a:r>
              <a:rPr lang="es-ES" noProof="1" smtClean="0">
                <a:latin typeface="Trebuchet MS" panose="020B0603020202020204" pitchFamily="34" charset="0"/>
              </a:rPr>
              <a:t>Low Gain Avalanche Detector</a:t>
            </a:r>
            <a:endParaRPr lang="es-ES" noProof="1">
              <a:latin typeface="Trebuchet MS" panose="020B0603020202020204" pitchFamily="34" charset="0"/>
            </a:endParaRPr>
          </a:p>
        </p:txBody>
      </p:sp>
      <p:sp>
        <p:nvSpPr>
          <p:cNvPr id="2" name="Marcador de pie de página 4">
            <a:extLst>
              <a:ext uri="{FF2B5EF4-FFF2-40B4-BE49-F238E27FC236}">
                <a16:creationId xmlns:a16="http://schemas.microsoft.com/office/drawing/2014/main" id="{1EA9B0C4-C55B-9733-EDC1-0CA67378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626" y="6293311"/>
            <a:ext cx="4999074" cy="246469"/>
          </a:xfrm>
        </p:spPr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50B8-9B8A-4A81-A404-AAEECFF5537E}" type="datetime1">
              <a:rPr lang="es-ES" smtClean="0"/>
              <a:t>09/09/2025</a:t>
            </a:fld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892-5322-484A-9E5B-A8855CBEA3A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9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5042AB56-DA29-4685-91E2-2B8515F48E21}"/>
              </a:ext>
            </a:extLst>
          </p:cNvPr>
          <p:cNvSpPr/>
          <p:nvPr/>
        </p:nvSpPr>
        <p:spPr>
          <a:xfrm>
            <a:off x="0" y="2902494"/>
            <a:ext cx="12192000" cy="9721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3FCBDB-FFB8-4584-9B6C-A2AD314E15F8}"/>
              </a:ext>
            </a:extLst>
          </p:cNvPr>
          <p:cNvSpPr txBox="1">
            <a:spLocks/>
          </p:cNvSpPr>
          <p:nvPr/>
        </p:nvSpPr>
        <p:spPr>
          <a:xfrm>
            <a:off x="-763858" y="2725788"/>
            <a:ext cx="13806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noProof="1">
                <a:solidFill>
                  <a:schemeClr val="bg1"/>
                </a:solidFill>
                <a:latin typeface="Trebuchet MS" panose="020B0603020202020204" pitchFamily="34" charset="0"/>
              </a:rPr>
              <a:t>Low Gain Avalanche Diodes (LGAD)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BDF47A0-D1AC-497A-9082-7E5F274BAC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7737" y="18828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State-of-the-art…</a:t>
            </a:r>
            <a:endParaRPr lang="es-ES" noProof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426EBC9-9A2C-4511-B762-CC884AC6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F5F9757-DF2E-4950-BCD0-992C1A40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7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8044-7325-4E06-B150-88CD5E8469C9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4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3A96C65-DBEE-4845-A1FD-250040DB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69" y="1295850"/>
            <a:ext cx="5405631" cy="484623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0E7EECEC-8E5F-475B-848E-4418B83518A1}"/>
              </a:ext>
            </a:extLst>
          </p:cNvPr>
          <p:cNvSpPr txBox="1"/>
          <p:nvPr/>
        </p:nvSpPr>
        <p:spPr>
          <a:xfrm>
            <a:off x="201633" y="1595306"/>
            <a:ext cx="54348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Trebuchet MS" panose="020B0603020202020204" pitchFamily="34" charset="0"/>
              </a:rPr>
              <a:t>When a reverse bias is applied: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</a:rPr>
              <a:t>Detector depletes (Free of charge carriers)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</a:rPr>
              <a:t>Electric field present which attracts electrons to the N++ contact (TOP)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</a:rPr>
              <a:t>Holes move to P++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</a:rPr>
              <a:t>High field region at junction between P++ and N+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D2EC0C-5DA0-47B3-A462-38C412969DEF}"/>
              </a:ext>
            </a:extLst>
          </p:cNvPr>
          <p:cNvSpPr txBox="1">
            <a:spLocks/>
          </p:cNvSpPr>
          <p:nvPr/>
        </p:nvSpPr>
        <p:spPr>
          <a:xfrm>
            <a:off x="1795391" y="0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94F3A1A-9F69-440C-B4EF-77FD9DEC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36D43D-A2D5-48BD-AB7E-9A351A5E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8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7263-D603-4003-B850-E9711733E232}" type="datetime1">
              <a:rPr lang="es-ES" smtClean="0"/>
              <a:t>09/09/2025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4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11EDD6-9B93-4AC3-90BB-032B4628C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72" y="1309497"/>
            <a:ext cx="5394861" cy="484623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4EAF3BF-86C8-4C89-AA84-898B64C8C780}"/>
              </a:ext>
            </a:extLst>
          </p:cNvPr>
          <p:cNvSpPr txBox="1"/>
          <p:nvPr/>
        </p:nvSpPr>
        <p:spPr>
          <a:xfrm>
            <a:off x="633063" y="3363280"/>
            <a:ext cx="513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Charge particle interaction in device </a:t>
            </a: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(</a:t>
            </a:r>
            <a:r>
              <a:rPr lang="en-GB" dirty="0">
                <a:latin typeface="Trebuchet MS" panose="020B0603020202020204" pitchFamily="34" charset="0"/>
              </a:rPr>
              <a:t>By photons, electrons, protons, X-rays….)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5AD60CE-762D-47A9-A717-3B7765D30E43}"/>
              </a:ext>
            </a:extLst>
          </p:cNvPr>
          <p:cNvSpPr txBox="1">
            <a:spLocks/>
          </p:cNvSpPr>
          <p:nvPr/>
        </p:nvSpPr>
        <p:spPr>
          <a:xfrm>
            <a:off x="1847528" y="75087"/>
            <a:ext cx="6763072" cy="8039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1">
                <a:solidFill>
                  <a:schemeClr val="bg1"/>
                </a:solidFill>
                <a:latin typeface="Trebuchet MS" panose="020B0603020202020204" pitchFamily="34" charset="0"/>
              </a:rPr>
              <a:t>P-type LGAD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6DE2CF2-1AB6-40B0-A898-F9812499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Potential of Low Gain Avalanche Detectors (LGAD) for Plasma Diagnostics in pB Fusion Experiments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2C238E-E01A-4C63-BA4D-10B36A8F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5182-F4AB-4333-A2D2-81CBE480D8D1}" type="slidenum">
              <a:rPr lang="es-ES" smtClean="0"/>
              <a:t>9</a:t>
            </a:fld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F56A-38FB-4CD2-A8E6-1165BC221316}" type="datetime1">
              <a:rPr lang="es-ES" smtClean="0"/>
              <a:t>09/09/2025</a:t>
            </a:fld>
            <a:endParaRPr lang="es-E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AF3BF-86C8-4C89-AA84-898B64C8C780}"/>
              </a:ext>
            </a:extLst>
          </p:cNvPr>
          <p:cNvSpPr txBox="1"/>
          <p:nvPr/>
        </p:nvSpPr>
        <p:spPr>
          <a:xfrm>
            <a:off x="1162452" y="4249578"/>
            <a:ext cx="2567337" cy="369332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From fusion, why not? 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4FEB1171E124990F2A9F05DC8C1B8" ma:contentTypeVersion="10" ma:contentTypeDescription="Create a new document." ma:contentTypeScope="" ma:versionID="97b07a1098accf7794c771bcfa8131df">
  <xsd:schema xmlns:xsd="http://www.w3.org/2001/XMLSchema" xmlns:xs="http://www.w3.org/2001/XMLSchema" xmlns:p="http://schemas.microsoft.com/office/2006/metadata/properties" xmlns:ns3="64ce5397-248f-44bd-b634-5a48c5f2d377" targetNamespace="http://schemas.microsoft.com/office/2006/metadata/properties" ma:root="true" ma:fieldsID="d31dc1634d15f8a5081b673b607da059" ns3:_="">
    <xsd:import namespace="64ce5397-248f-44bd-b634-5a48c5f2d3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5397-248f-44bd-b634-5a48c5f2d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D9FD7A-BE0E-4F5B-9723-97D2A6C83816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4ce5397-248f-44bd-b634-5a48c5f2d377"/>
  </ds:schemaRefs>
</ds:datastoreItem>
</file>

<file path=customXml/itemProps2.xml><?xml version="1.0" encoding="utf-8"?>
<ds:datastoreItem xmlns:ds="http://schemas.openxmlformats.org/officeDocument/2006/customXml" ds:itemID="{D3349C84-38DC-4C1A-9D1F-97BFB24656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ACB07-30F8-4488-9356-4D1A23694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ce5397-248f-44bd-b634-5a48c5f2d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5730</TotalTime>
  <Words>1882</Words>
  <Application>Microsoft Office PowerPoint</Application>
  <PresentationFormat>Panorámica</PresentationFormat>
  <Paragraphs>292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Trebuchet MS</vt:lpstr>
      <vt:lpstr>Verdana</vt:lpstr>
      <vt:lpstr>Wingdings</vt:lpstr>
      <vt:lpstr>Office Theme</vt:lpstr>
      <vt:lpstr>Presentación de PowerPoint</vt:lpstr>
      <vt:lpstr>Outline</vt:lpstr>
      <vt:lpstr>How it all started? … </vt:lpstr>
      <vt:lpstr>ATLAS, LHC &amp; HL-LHC (CERN) context … </vt:lpstr>
      <vt:lpstr>Ultra-fast silicon detectors for 4D tracking (x, y, z, t)</vt:lpstr>
      <vt:lpstr>Low Gain Avalanche Detector</vt:lpstr>
      <vt:lpstr>State-of-the-art…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P-type LGAD</vt:lpstr>
      <vt:lpstr>In LGAD … </vt:lpstr>
      <vt:lpstr>LGAD vs nLGAD</vt:lpstr>
      <vt:lpstr>Some results on nLGAD (photon detection)</vt:lpstr>
      <vt:lpstr>Examples (LGADs &amp; nLGAD)… what we know…</vt:lpstr>
      <vt:lpstr>Presentación de PowerPoint</vt:lpstr>
      <vt:lpstr>pB fusion context…</vt:lpstr>
      <vt:lpstr>Nothing is perfect… </vt:lpstr>
      <vt:lpstr>Experiment in October </vt:lpstr>
      <vt:lpstr>Presentación de PowerPoint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Milos Manojlovic</dc:creator>
  <cp:lastModifiedBy>users</cp:lastModifiedBy>
  <cp:revision>291</cp:revision>
  <dcterms:created xsi:type="dcterms:W3CDTF">2021-01-22T15:24:55Z</dcterms:created>
  <dcterms:modified xsi:type="dcterms:W3CDTF">2025-09-09T11:33:03Z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0x0101003694FEB1171E124990F2A9F05DC8C1B8</vt:lpwstr>
  </property>
</Properties>
</file>