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 id="2147483680" r:id="rId2"/>
    <p:sldMasterId id="2147483699" r:id="rId3"/>
    <p:sldMasterId id="2147483705" r:id="rId4"/>
  </p:sldMasterIdLst>
  <p:notesMasterIdLst>
    <p:notesMasterId r:id="rId55"/>
  </p:notesMasterIdLst>
  <p:handoutMasterIdLst>
    <p:handoutMasterId r:id="rId56"/>
  </p:handoutMasterIdLst>
  <p:sldIdLst>
    <p:sldId id="256" r:id="rId5"/>
    <p:sldId id="343" r:id="rId6"/>
    <p:sldId id="353" r:id="rId7"/>
    <p:sldId id="352" r:id="rId8"/>
    <p:sldId id="354" r:id="rId9"/>
    <p:sldId id="355" r:id="rId10"/>
    <p:sldId id="316" r:id="rId11"/>
    <p:sldId id="356" r:id="rId12"/>
    <p:sldId id="323" r:id="rId13"/>
    <p:sldId id="317" r:id="rId14"/>
    <p:sldId id="357" r:id="rId15"/>
    <p:sldId id="327" r:id="rId16"/>
    <p:sldId id="287" r:id="rId17"/>
    <p:sldId id="325" r:id="rId18"/>
    <p:sldId id="328" r:id="rId19"/>
    <p:sldId id="329" r:id="rId20"/>
    <p:sldId id="346" r:id="rId21"/>
    <p:sldId id="330" r:id="rId22"/>
    <p:sldId id="294" r:id="rId23"/>
    <p:sldId id="334" r:id="rId24"/>
    <p:sldId id="300" r:id="rId25"/>
    <p:sldId id="1262" r:id="rId26"/>
    <p:sldId id="348" r:id="rId27"/>
    <p:sldId id="283" r:id="rId28"/>
    <p:sldId id="1540" r:id="rId29"/>
    <p:sldId id="340" r:id="rId30"/>
    <p:sldId id="347" r:id="rId31"/>
    <p:sldId id="335" r:id="rId32"/>
    <p:sldId id="338" r:id="rId33"/>
    <p:sldId id="302" r:id="rId34"/>
    <p:sldId id="332" r:id="rId35"/>
    <p:sldId id="1541" r:id="rId36"/>
    <p:sldId id="350" r:id="rId37"/>
    <p:sldId id="1534" r:id="rId38"/>
    <p:sldId id="318" r:id="rId39"/>
    <p:sldId id="319" r:id="rId40"/>
    <p:sldId id="1539" r:id="rId41"/>
    <p:sldId id="349" r:id="rId42"/>
    <p:sldId id="1535" r:id="rId43"/>
    <p:sldId id="1265" r:id="rId44"/>
    <p:sldId id="1536" r:id="rId45"/>
    <p:sldId id="315" r:id="rId46"/>
    <p:sldId id="1542" r:id="rId47"/>
    <p:sldId id="1543" r:id="rId48"/>
    <p:sldId id="1544" r:id="rId49"/>
    <p:sldId id="306" r:id="rId50"/>
    <p:sldId id="1263" r:id="rId51"/>
    <p:sldId id="1537" r:id="rId52"/>
    <p:sldId id="1266" r:id="rId53"/>
    <p:sldId id="1450" r:id="rId5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2" autoAdjust="0"/>
    <p:restoredTop sz="86434" autoAdjust="0"/>
  </p:normalViewPr>
  <p:slideViewPr>
    <p:cSldViewPr snapToGrid="0" showGuides="1">
      <p:cViewPr varScale="1">
        <p:scale>
          <a:sx n="55" d="100"/>
          <a:sy n="55" d="100"/>
        </p:scale>
        <p:origin x="444" y="64"/>
      </p:cViewPr>
      <p:guideLst>
        <p:guide orient="horz" pos="2183"/>
        <p:guide pos="2880"/>
      </p:guideLst>
    </p:cSldViewPr>
  </p:slideViewPr>
  <p:outlineViewPr>
    <p:cViewPr>
      <p:scale>
        <a:sx n="33" d="100"/>
        <a:sy n="33" d="100"/>
      </p:scale>
      <p:origin x="0" y="-21752"/>
    </p:cViewPr>
  </p:outlineViewPr>
  <p:notesTextViewPr>
    <p:cViewPr>
      <p:scale>
        <a:sx n="1" d="1"/>
        <a:sy n="1" d="1"/>
      </p:scale>
      <p:origin x="0" y="0"/>
    </p:cViewPr>
  </p:notesTextViewPr>
  <p:sorterViewPr>
    <p:cViewPr>
      <p:scale>
        <a:sx n="60" d="100"/>
        <a:sy n="60" d="100"/>
      </p:scale>
      <p:origin x="0" y="-30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10/11/2020</a:t>
            </a: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HB11 – March 28th, 2024 – L. Manti </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AC356D-6165-47F5-B661-78E2AD0AB36D}" type="slidenum">
              <a:rPr lang="en-US" smtClean="0"/>
              <a:t>‹N›</a:t>
            </a:fld>
            <a:endParaRPr lang="en-US"/>
          </a:p>
        </p:txBody>
      </p:sp>
    </p:spTree>
    <p:extLst>
      <p:ext uri="{BB962C8B-B14F-4D97-AF65-F5344CB8AC3E}">
        <p14:creationId xmlns:p14="http://schemas.microsoft.com/office/powerpoint/2010/main" val="724774233"/>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10/11/2020</a:t>
            </a:r>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HB11 – March 28th, 2024 – L. Manti </a:t>
            </a:r>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09A8F-F61D-4F16-938A-304FD11E3886}" type="slidenum">
              <a:rPr lang="en-US" smtClean="0"/>
              <a:t>‹N›</a:t>
            </a:fld>
            <a:endParaRPr lang="en-US"/>
          </a:p>
        </p:txBody>
      </p:sp>
    </p:spTree>
    <p:extLst>
      <p:ext uri="{BB962C8B-B14F-4D97-AF65-F5344CB8AC3E}">
        <p14:creationId xmlns:p14="http://schemas.microsoft.com/office/powerpoint/2010/main" val="526991003"/>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piè di pagina 3"/>
          <p:cNvSpPr>
            <a:spLocks noGrp="1"/>
          </p:cNvSpPr>
          <p:nvPr>
            <p:ph type="ftr" sz="quarter" idx="4"/>
          </p:nvPr>
        </p:nvSpPr>
        <p:spPr/>
        <p:txBody>
          <a:bodyPr/>
          <a:lstStyle/>
          <a:p>
            <a:r>
              <a:rPr lang="en-US"/>
              <a:t>HB11 – March 28th, 2024 – L. Manti </a:t>
            </a:r>
          </a:p>
        </p:txBody>
      </p:sp>
    </p:spTree>
    <p:extLst>
      <p:ext uri="{BB962C8B-B14F-4D97-AF65-F5344CB8AC3E}">
        <p14:creationId xmlns:p14="http://schemas.microsoft.com/office/powerpoint/2010/main" val="340480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4B35117-BF87-4294-BA15-D2D4BFF48A3E}" type="slidenum">
              <a:rPr lang="it-IT" smtClean="0"/>
              <a:t>22</a:t>
            </a:fld>
            <a:endParaRPr lang="it-IT"/>
          </a:p>
        </p:txBody>
      </p:sp>
    </p:spTree>
    <p:extLst>
      <p:ext uri="{BB962C8B-B14F-4D97-AF65-F5344CB8AC3E}">
        <p14:creationId xmlns:p14="http://schemas.microsoft.com/office/powerpoint/2010/main" val="1674190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Calibri" panose="020F0502020204030204" pitchFamily="34" charset="0"/>
              </a:rPr>
              <a:t>MN induction in MCF10A cells irradiated at the mid-SOBP of CNAO therapeutic beamline: </a:t>
            </a:r>
            <a:endParaRPr lang="cs-CZ" sz="12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buAutoNum type="alphaUcParenR"/>
            </a:pPr>
            <a:r>
              <a:rPr lang="en-US" sz="1200" dirty="0">
                <a:effectLst/>
                <a:latin typeface="Calibri" panose="020F0502020204030204" pitchFamily="34" charset="0"/>
                <a:ea typeface="Calibri" panose="020F0502020204030204" pitchFamily="34" charset="0"/>
                <a:cs typeface="Calibri" panose="020F0502020204030204" pitchFamily="34" charset="0"/>
              </a:rPr>
              <a:t>dose-response in directly irradiated cells showing DNA damage enhancement by BPA; </a:t>
            </a:r>
            <a:endParaRPr lang="cs-CZ" sz="12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buAutoNum type="alphaUcParenR"/>
            </a:pPr>
            <a:r>
              <a:rPr lang="en-US" sz="1200" dirty="0">
                <a:effectLst/>
                <a:latin typeface="Calibri" panose="020F0502020204030204" pitchFamily="34" charset="0"/>
                <a:ea typeface="Calibri" panose="020F0502020204030204" pitchFamily="34" charset="0"/>
                <a:cs typeface="Calibri" panose="020F0502020204030204" pitchFamily="34" charset="0"/>
              </a:rPr>
              <a:t>evidence for a bystander effect from medium-transfer experiment</a:t>
            </a:r>
            <a:endParaRPr lang="en-US"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8909A8F-F61D-4F16-938A-304FD11E3886}" type="slidenum">
              <a:rPr lang="en-US" smtClean="0"/>
              <a:t>29</a:t>
            </a:fld>
            <a:endParaRPr lang="en-US"/>
          </a:p>
        </p:txBody>
      </p:sp>
    </p:spTree>
    <p:extLst>
      <p:ext uri="{BB962C8B-B14F-4D97-AF65-F5344CB8AC3E}">
        <p14:creationId xmlns:p14="http://schemas.microsoft.com/office/powerpoint/2010/main" val="399766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sz="1000" noProof="0" dirty="0"/>
          </a:p>
        </p:txBody>
      </p:sp>
      <p:sp>
        <p:nvSpPr>
          <p:cNvPr id="4" name="Zástupný symbol pro číslo snímku 3"/>
          <p:cNvSpPr>
            <a:spLocks noGrp="1"/>
          </p:cNvSpPr>
          <p:nvPr>
            <p:ph type="sldNum" sz="quarter" idx="10"/>
          </p:nvPr>
        </p:nvSpPr>
        <p:spPr/>
        <p:txBody>
          <a:bodyPr/>
          <a:lstStyle/>
          <a:p>
            <a:fld id="{52DF5165-E100-4654-B027-78C88658B5BE}" type="slidenum">
              <a:rPr lang="cs-CZ" smtClean="0"/>
              <a:pPr/>
              <a:t>35</a:t>
            </a:fld>
            <a:endParaRPr lang="cs-CZ"/>
          </a:p>
        </p:txBody>
      </p:sp>
    </p:spTree>
    <p:extLst>
      <p:ext uri="{BB962C8B-B14F-4D97-AF65-F5344CB8AC3E}">
        <p14:creationId xmlns:p14="http://schemas.microsoft.com/office/powerpoint/2010/main" val="3117648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285750" indent="-285750">
              <a:buFontTx/>
              <a:buChar char="-"/>
            </a:pPr>
            <a:endParaRPr lang="en-US" sz="1000" noProof="0" dirty="0"/>
          </a:p>
        </p:txBody>
      </p:sp>
      <p:sp>
        <p:nvSpPr>
          <p:cNvPr id="4" name="Zástupný symbol pro číslo snímku 3"/>
          <p:cNvSpPr>
            <a:spLocks noGrp="1"/>
          </p:cNvSpPr>
          <p:nvPr>
            <p:ph type="sldNum" sz="quarter" idx="10"/>
          </p:nvPr>
        </p:nvSpPr>
        <p:spPr/>
        <p:txBody>
          <a:bodyPr/>
          <a:lstStyle/>
          <a:p>
            <a:fld id="{52DF5165-E100-4654-B027-78C88658B5BE}" type="slidenum">
              <a:rPr lang="cs-CZ" smtClean="0"/>
              <a:pPr/>
              <a:t>36</a:t>
            </a:fld>
            <a:endParaRPr lang="cs-CZ"/>
          </a:p>
        </p:txBody>
      </p:sp>
    </p:spTree>
    <p:extLst>
      <p:ext uri="{BB962C8B-B14F-4D97-AF65-F5344CB8AC3E}">
        <p14:creationId xmlns:p14="http://schemas.microsoft.com/office/powerpoint/2010/main" val="1227989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err="1"/>
              <a:t>Unique</a:t>
            </a:r>
            <a:r>
              <a:rPr lang="cs-CZ" dirty="0"/>
              <a:t> </a:t>
            </a:r>
            <a:r>
              <a:rPr lang="cs-CZ" dirty="0" err="1"/>
              <a:t>combination</a:t>
            </a:r>
            <a:endParaRPr lang="cs-CZ" dirty="0"/>
          </a:p>
          <a:p>
            <a:endParaRPr lang="cs-CZ" dirty="0"/>
          </a:p>
          <a:p>
            <a:r>
              <a:rPr lang="cs-CZ" dirty="0"/>
              <a:t>New </a:t>
            </a:r>
            <a:r>
              <a:rPr lang="cs-CZ" dirty="0" err="1"/>
              <a:t>valuable</a:t>
            </a:r>
            <a:r>
              <a:rPr lang="cs-CZ" dirty="0"/>
              <a:t> </a:t>
            </a:r>
            <a:r>
              <a:rPr lang="cs-CZ" dirty="0" err="1"/>
              <a:t>scientific</a:t>
            </a:r>
            <a:r>
              <a:rPr lang="cs-CZ" dirty="0"/>
              <a:t> </a:t>
            </a:r>
            <a:r>
              <a:rPr lang="cs-CZ" dirty="0" err="1"/>
              <a:t>knowledge</a:t>
            </a:r>
            <a:endParaRPr lang="cs-CZ" dirty="0"/>
          </a:p>
          <a:p>
            <a:endParaRPr lang="cs-CZ" dirty="0"/>
          </a:p>
          <a:p>
            <a:r>
              <a:rPr lang="cs-CZ" dirty="0" err="1"/>
              <a:t>Clinical</a:t>
            </a:r>
            <a:r>
              <a:rPr lang="cs-CZ" dirty="0"/>
              <a:t> </a:t>
            </a:r>
            <a:r>
              <a:rPr lang="cs-CZ" dirty="0" err="1"/>
              <a:t>app</a:t>
            </a:r>
            <a:r>
              <a:rPr lang="cs-CZ" dirty="0"/>
              <a:t>. – </a:t>
            </a:r>
            <a:r>
              <a:rPr lang="cs-CZ" dirty="0" err="1"/>
              <a:t>widening</a:t>
            </a:r>
            <a:r>
              <a:rPr lang="cs-CZ" dirty="0"/>
              <a:t> </a:t>
            </a:r>
            <a:r>
              <a:rPr lang="cs-CZ" dirty="0" err="1"/>
              <a:t>of</a:t>
            </a:r>
            <a:r>
              <a:rPr lang="cs-CZ" dirty="0"/>
              <a:t> </a:t>
            </a:r>
            <a:r>
              <a:rPr lang="cs-CZ" dirty="0" err="1"/>
              <a:t>therapeutic</a:t>
            </a:r>
            <a:r>
              <a:rPr lang="cs-CZ" dirty="0"/>
              <a:t> </a:t>
            </a:r>
            <a:r>
              <a:rPr lang="cs-CZ" dirty="0" err="1"/>
              <a:t>window</a:t>
            </a:r>
            <a:r>
              <a:rPr lang="cs-CZ" dirty="0"/>
              <a:t>; </a:t>
            </a:r>
            <a:r>
              <a:rPr lang="cs-CZ" dirty="0" err="1"/>
              <a:t>better</a:t>
            </a:r>
            <a:r>
              <a:rPr lang="cs-CZ" dirty="0"/>
              <a:t> </a:t>
            </a:r>
            <a:r>
              <a:rPr lang="cs-CZ" dirty="0" err="1"/>
              <a:t>local</a:t>
            </a:r>
            <a:r>
              <a:rPr lang="cs-CZ" dirty="0"/>
              <a:t> tumor </a:t>
            </a:r>
            <a:r>
              <a:rPr lang="cs-CZ" dirty="0" err="1"/>
              <a:t>control</a:t>
            </a:r>
            <a:r>
              <a:rPr lang="cs-CZ" dirty="0"/>
              <a:t> (</a:t>
            </a:r>
            <a:r>
              <a:rPr lang="cs-CZ" dirty="0" err="1"/>
              <a:t>radioresistant</a:t>
            </a:r>
            <a:r>
              <a:rPr lang="cs-CZ" dirty="0"/>
              <a:t> </a:t>
            </a:r>
            <a:r>
              <a:rPr lang="cs-CZ" dirty="0" err="1"/>
              <a:t>cancer</a:t>
            </a:r>
            <a:r>
              <a:rPr lang="cs-CZ" dirty="0"/>
              <a:t>); </a:t>
            </a:r>
            <a:r>
              <a:rPr lang="cs-CZ" dirty="0" err="1"/>
              <a:t>lower</a:t>
            </a:r>
            <a:r>
              <a:rPr lang="cs-CZ" dirty="0"/>
              <a:t> </a:t>
            </a:r>
            <a:r>
              <a:rPr lang="cs-CZ" dirty="0" err="1"/>
              <a:t>doses</a:t>
            </a:r>
            <a:r>
              <a:rPr lang="cs-CZ" dirty="0"/>
              <a:t> and/</a:t>
            </a:r>
            <a:r>
              <a:rPr lang="cs-CZ" dirty="0" err="1"/>
              <a:t>or</a:t>
            </a:r>
            <a:r>
              <a:rPr lang="cs-CZ" dirty="0"/>
              <a:t> </a:t>
            </a:r>
            <a:r>
              <a:rPr lang="cs-CZ" dirty="0" err="1"/>
              <a:t>less</a:t>
            </a:r>
            <a:r>
              <a:rPr lang="cs-CZ" dirty="0"/>
              <a:t> </a:t>
            </a:r>
            <a:r>
              <a:rPr lang="cs-CZ" dirty="0" err="1"/>
              <a:t>fractions</a:t>
            </a:r>
            <a:r>
              <a:rPr lang="cs-CZ" dirty="0"/>
              <a:t> – </a:t>
            </a:r>
            <a:r>
              <a:rPr lang="cs-CZ" dirty="0" err="1"/>
              <a:t>lower</a:t>
            </a:r>
            <a:r>
              <a:rPr lang="cs-CZ" dirty="0"/>
              <a:t> </a:t>
            </a:r>
            <a:r>
              <a:rPr lang="cs-CZ" dirty="0" err="1"/>
              <a:t>radiation</a:t>
            </a:r>
            <a:r>
              <a:rPr lang="cs-CZ" dirty="0"/>
              <a:t> „</a:t>
            </a:r>
            <a:r>
              <a:rPr lang="cs-CZ" dirty="0" err="1"/>
              <a:t>burden</a:t>
            </a:r>
            <a:r>
              <a:rPr lang="cs-CZ" dirty="0"/>
              <a:t>“; </a:t>
            </a:r>
            <a:r>
              <a:rPr lang="cs-CZ" dirty="0" err="1"/>
              <a:t>potential</a:t>
            </a:r>
            <a:r>
              <a:rPr lang="cs-CZ" dirty="0"/>
              <a:t> to </a:t>
            </a:r>
            <a:r>
              <a:rPr lang="cs-CZ" dirty="0" err="1"/>
              <a:t>develop</a:t>
            </a:r>
            <a:r>
              <a:rPr lang="cs-CZ" dirty="0"/>
              <a:t> more </a:t>
            </a:r>
            <a:r>
              <a:rPr lang="cs-CZ" dirty="0" err="1"/>
              <a:t>compact</a:t>
            </a:r>
            <a:r>
              <a:rPr lang="cs-CZ" dirty="0"/>
              <a:t> and </a:t>
            </a:r>
            <a:r>
              <a:rPr lang="cs-CZ" dirty="0" err="1"/>
              <a:t>cheaper</a:t>
            </a:r>
            <a:r>
              <a:rPr lang="cs-CZ" dirty="0"/>
              <a:t> proton </a:t>
            </a:r>
            <a:r>
              <a:rPr lang="cs-CZ" dirty="0" err="1"/>
              <a:t>accelerators</a:t>
            </a:r>
            <a:r>
              <a:rPr lang="cs-CZ" dirty="0"/>
              <a:t> </a:t>
            </a:r>
            <a:r>
              <a:rPr lang="cs-CZ" dirty="0" err="1"/>
              <a:t>with</a:t>
            </a:r>
            <a:r>
              <a:rPr lang="cs-CZ" dirty="0"/>
              <a:t> </a:t>
            </a:r>
            <a:r>
              <a:rPr lang="cs-CZ" dirty="0" err="1"/>
              <a:t>the</a:t>
            </a:r>
            <a:r>
              <a:rPr lang="cs-CZ" dirty="0"/>
              <a:t> use </a:t>
            </a:r>
            <a:r>
              <a:rPr lang="cs-CZ" dirty="0" err="1"/>
              <a:t>of</a:t>
            </a:r>
            <a:r>
              <a:rPr lang="cs-CZ" dirty="0"/>
              <a:t> laser </a:t>
            </a:r>
            <a:r>
              <a:rPr lang="cs-CZ" dirty="0" err="1"/>
              <a:t>driven</a:t>
            </a:r>
            <a:r>
              <a:rPr lang="cs-CZ" dirty="0"/>
              <a:t> </a:t>
            </a:r>
            <a:r>
              <a:rPr lang="cs-CZ" dirty="0" err="1"/>
              <a:t>acceleration</a:t>
            </a:r>
            <a:endParaRPr lang="cs-CZ" dirty="0"/>
          </a:p>
          <a:p>
            <a:r>
              <a:rPr lang="cs-CZ" dirty="0"/>
              <a:t>- IN THEORY </a:t>
            </a:r>
            <a:r>
              <a:rPr lang="cs-CZ" dirty="0" err="1"/>
              <a:t>this</a:t>
            </a:r>
            <a:r>
              <a:rPr lang="cs-CZ" dirty="0"/>
              <a:t> </a:t>
            </a:r>
            <a:r>
              <a:rPr lang="cs-CZ" dirty="0" err="1"/>
              <a:t>all</a:t>
            </a:r>
            <a:r>
              <a:rPr lang="cs-CZ" dirty="0"/>
              <a:t> </a:t>
            </a:r>
            <a:r>
              <a:rPr lang="cs-CZ" dirty="0" err="1"/>
              <a:t>could</a:t>
            </a:r>
            <a:r>
              <a:rPr lang="cs-CZ" dirty="0"/>
              <a:t> lead to a </a:t>
            </a:r>
            <a:r>
              <a:rPr lang="cs-CZ" dirty="0" err="1"/>
              <a:t>vast</a:t>
            </a:r>
            <a:r>
              <a:rPr lang="cs-CZ" dirty="0"/>
              <a:t> positive socio-</a:t>
            </a:r>
            <a:r>
              <a:rPr lang="cs-CZ" dirty="0" err="1"/>
              <a:t>economical</a:t>
            </a:r>
            <a:r>
              <a:rPr lang="cs-CZ" dirty="0"/>
              <a:t> </a:t>
            </a:r>
            <a:r>
              <a:rPr lang="cs-CZ" dirty="0" err="1"/>
              <a:t>impact</a:t>
            </a:r>
            <a:r>
              <a:rPr lang="cs-CZ" dirty="0"/>
              <a:t>.</a:t>
            </a:r>
          </a:p>
          <a:p>
            <a:endParaRPr lang="cs-CZ" dirty="0"/>
          </a:p>
          <a:p>
            <a:endParaRPr lang="cs-CZ" dirty="0"/>
          </a:p>
          <a:p>
            <a:r>
              <a:rPr lang="cs-CZ" dirty="0"/>
              <a:t>Binary </a:t>
            </a:r>
            <a:r>
              <a:rPr lang="cs-CZ" dirty="0" err="1"/>
              <a:t>fusion</a:t>
            </a:r>
            <a:r>
              <a:rPr lang="cs-CZ" dirty="0"/>
              <a:t> </a:t>
            </a:r>
            <a:r>
              <a:rPr lang="cs-CZ" dirty="0" err="1"/>
              <a:t>reaction</a:t>
            </a:r>
            <a:r>
              <a:rPr lang="cs-CZ" dirty="0"/>
              <a:t> </a:t>
            </a:r>
            <a:r>
              <a:rPr lang="cs-CZ" dirty="0" err="1"/>
              <a:t>between</a:t>
            </a:r>
            <a:r>
              <a:rPr lang="cs-CZ" dirty="0"/>
              <a:t> proton and boron-11 atom, </a:t>
            </a:r>
            <a:r>
              <a:rPr lang="cs-CZ" dirty="0" err="1"/>
              <a:t>which</a:t>
            </a:r>
            <a:r>
              <a:rPr lang="cs-CZ" dirty="0"/>
              <a:t> </a:t>
            </a:r>
            <a:r>
              <a:rPr lang="cs-CZ" dirty="0" err="1"/>
              <a:t>produces</a:t>
            </a:r>
            <a:r>
              <a:rPr lang="cs-CZ" dirty="0"/>
              <a:t> </a:t>
            </a:r>
            <a:r>
              <a:rPr lang="cs-CZ" dirty="0" err="1"/>
              <a:t>highly</a:t>
            </a:r>
            <a:r>
              <a:rPr lang="cs-CZ" dirty="0"/>
              <a:t> </a:t>
            </a:r>
            <a:r>
              <a:rPr lang="cs-CZ" dirty="0" err="1"/>
              <a:t>damaging</a:t>
            </a:r>
            <a:r>
              <a:rPr lang="cs-CZ" dirty="0"/>
              <a:t> </a:t>
            </a:r>
            <a:r>
              <a:rPr lang="cs-CZ" dirty="0" err="1"/>
              <a:t>alpha</a:t>
            </a:r>
            <a:r>
              <a:rPr lang="cs-CZ" dirty="0"/>
              <a:t> </a:t>
            </a:r>
            <a:r>
              <a:rPr lang="cs-CZ" dirty="0" err="1"/>
              <a:t>particles</a:t>
            </a:r>
            <a:endParaRPr lang="en-US" dirty="0"/>
          </a:p>
        </p:txBody>
      </p:sp>
      <p:sp>
        <p:nvSpPr>
          <p:cNvPr id="4" name="Slide Number Placeholder 3"/>
          <p:cNvSpPr>
            <a:spLocks noGrp="1"/>
          </p:cNvSpPr>
          <p:nvPr>
            <p:ph type="sldNum" sz="quarter" idx="5"/>
          </p:nvPr>
        </p:nvSpPr>
        <p:spPr/>
        <p:txBody>
          <a:bodyPr/>
          <a:lstStyle/>
          <a:p>
            <a:fld id="{52DF5165-E100-4654-B027-78C88658B5BE}" type="slidenum">
              <a:rPr lang="cs-CZ" smtClean="0"/>
              <a:pPr/>
              <a:t>39</a:t>
            </a:fld>
            <a:endParaRPr lang="cs-CZ"/>
          </a:p>
        </p:txBody>
      </p:sp>
    </p:spTree>
    <p:extLst>
      <p:ext uri="{BB962C8B-B14F-4D97-AF65-F5344CB8AC3E}">
        <p14:creationId xmlns:p14="http://schemas.microsoft.com/office/powerpoint/2010/main" val="385412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piè di pagina 3"/>
          <p:cNvSpPr>
            <a:spLocks noGrp="1"/>
          </p:cNvSpPr>
          <p:nvPr>
            <p:ph type="ftr" sz="quarter" idx="4"/>
          </p:nvPr>
        </p:nvSpPr>
        <p:spPr/>
        <p:txBody>
          <a:bodyPr/>
          <a:lstStyle/>
          <a:p>
            <a:r>
              <a:rPr lang="en-US"/>
              <a:t>HB11 – March 28th, 2024 – L. Manti </a:t>
            </a:r>
          </a:p>
        </p:txBody>
      </p:sp>
    </p:spTree>
    <p:extLst>
      <p:ext uri="{BB962C8B-B14F-4D97-AF65-F5344CB8AC3E}">
        <p14:creationId xmlns:p14="http://schemas.microsoft.com/office/powerpoint/2010/main" val="1505251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Volumetric Modulated Arc Therapy, a type of external beam radiation therapy (EBRT) that uses a continuously rotating linear accelerator to deliver radiation. IMPT precise form of proton therapy that uses narrow, scanning "pencil beams" of protons to deliver a radiation dose to a tumor. It achieves superior dose-sparing of healthy organs compared to traditional X-ray treatments like IMRT by modulating the intensity and energy of these beams, allowing for more complex tumor targeting, especially in anatomically challenging areas </a:t>
            </a:r>
            <a:endParaRPr lang="it-IT" dirty="0"/>
          </a:p>
        </p:txBody>
      </p:sp>
      <p:sp>
        <p:nvSpPr>
          <p:cNvPr id="4" name="Segnaposto piè di pagina 3"/>
          <p:cNvSpPr>
            <a:spLocks noGrp="1"/>
          </p:cNvSpPr>
          <p:nvPr>
            <p:ph type="ftr" sz="quarter" idx="4"/>
          </p:nvPr>
        </p:nvSpPr>
        <p:spPr/>
        <p:txBody>
          <a:bodyPr/>
          <a:lstStyle/>
          <a:p>
            <a:r>
              <a:rPr lang="en-US"/>
              <a:t>HB11 – March 28th, 2024 – L. Manti </a:t>
            </a:r>
          </a:p>
        </p:txBody>
      </p:sp>
    </p:spTree>
    <p:extLst>
      <p:ext uri="{BB962C8B-B14F-4D97-AF65-F5344CB8AC3E}">
        <p14:creationId xmlns:p14="http://schemas.microsoft.com/office/powerpoint/2010/main" val="2464364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biological effects of </a:t>
            </a:r>
            <a:r>
              <a:rPr lang="en-US" dirty="0" err="1"/>
              <a:t>ionising</a:t>
            </a:r>
            <a:r>
              <a:rPr lang="en-US" dirty="0"/>
              <a:t> radiation are critically driven by the initial </a:t>
            </a:r>
            <a:r>
              <a:rPr lang="en-US" dirty="0" err="1"/>
              <a:t>spatio</a:t>
            </a:r>
            <a:r>
              <a:rPr lang="en-US" dirty="0"/>
              <a:t>-temporal energy deposition patterns at the nanometer scale influencing how the ensuing biochemical processes are dealt with at the cellular level and leading to a diversity of tissue/systemic responses</a:t>
            </a:r>
          </a:p>
          <a:p>
            <a:endParaRPr lang="it-IT" dirty="0"/>
          </a:p>
        </p:txBody>
      </p:sp>
      <p:sp>
        <p:nvSpPr>
          <p:cNvPr id="4" name="Segnaposto piè di pagina 3"/>
          <p:cNvSpPr>
            <a:spLocks noGrp="1"/>
          </p:cNvSpPr>
          <p:nvPr>
            <p:ph type="ftr" sz="quarter" idx="4"/>
          </p:nvPr>
        </p:nvSpPr>
        <p:spPr/>
        <p:txBody>
          <a:bodyPr/>
          <a:lstStyle/>
          <a:p>
            <a:r>
              <a:rPr lang="en-US"/>
              <a:t>HB11 – March 28th, 2024 – L. Manti </a:t>
            </a:r>
          </a:p>
        </p:txBody>
      </p:sp>
    </p:spTree>
    <p:extLst>
      <p:ext uri="{BB962C8B-B14F-4D97-AF65-F5344CB8AC3E}">
        <p14:creationId xmlns:p14="http://schemas.microsoft.com/office/powerpoint/2010/main" val="2659731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indent="0">
              <a:buFontTx/>
              <a:buNone/>
            </a:pPr>
            <a:endParaRPr lang="en-US" sz="1000" noProof="0" dirty="0"/>
          </a:p>
        </p:txBody>
      </p:sp>
      <p:sp>
        <p:nvSpPr>
          <p:cNvPr id="4" name="Zástupný symbol pro číslo snímku 3"/>
          <p:cNvSpPr>
            <a:spLocks noGrp="1"/>
          </p:cNvSpPr>
          <p:nvPr>
            <p:ph type="sldNum" sz="quarter" idx="10"/>
          </p:nvPr>
        </p:nvSpPr>
        <p:spPr/>
        <p:txBody>
          <a:bodyPr/>
          <a:lstStyle/>
          <a:p>
            <a:fld id="{52DF5165-E100-4654-B027-78C88658B5BE}" type="slidenum">
              <a:rPr lang="cs-CZ" smtClean="0"/>
              <a:pPr/>
              <a:t>7</a:t>
            </a:fld>
            <a:endParaRPr lang="cs-CZ"/>
          </a:p>
        </p:txBody>
      </p:sp>
    </p:spTree>
    <p:extLst>
      <p:ext uri="{BB962C8B-B14F-4D97-AF65-F5344CB8AC3E}">
        <p14:creationId xmlns:p14="http://schemas.microsoft.com/office/powerpoint/2010/main" val="1590012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Do-Kun, Y. et al.,, </a:t>
            </a:r>
            <a:r>
              <a:rPr lang="en-US" dirty="0" err="1"/>
              <a:t>Joo</a:t>
            </a:r>
            <a:r>
              <a:rPr lang="en-US" dirty="0"/>
              <a:t>-Young, J. &amp; Tae S.S. Application of proton boron fusion reaction to radiation therapy: A Monte Carlo simulation study. Appl. Phys. Lett. 105, 223507 (2014).</a:t>
            </a:r>
          </a:p>
          <a:p>
            <a:r>
              <a:rPr lang="en-US" dirty="0"/>
              <a:t>The 11B(p, α)αα reaction at the 0.675 MeV resonance</a:t>
            </a:r>
          </a:p>
          <a:p>
            <a:endParaRPr lang="en-US" dirty="0"/>
          </a:p>
        </p:txBody>
      </p:sp>
      <p:sp>
        <p:nvSpPr>
          <p:cNvPr id="4" name="Segnaposto numero diapositiva 3"/>
          <p:cNvSpPr>
            <a:spLocks noGrp="1"/>
          </p:cNvSpPr>
          <p:nvPr>
            <p:ph type="sldNum" sz="quarter" idx="10"/>
          </p:nvPr>
        </p:nvSpPr>
        <p:spPr/>
        <p:txBody>
          <a:bodyPr/>
          <a:lstStyle/>
          <a:p>
            <a:fld id="{77FA8133-6ABF-494B-A719-A108302EDB03}" type="slidenum">
              <a:rPr lang="en-US" smtClean="0"/>
              <a:t>9</a:t>
            </a:fld>
            <a:endParaRPr lang="en-US"/>
          </a:p>
        </p:txBody>
      </p:sp>
    </p:spTree>
    <p:extLst>
      <p:ext uri="{BB962C8B-B14F-4D97-AF65-F5344CB8AC3E}">
        <p14:creationId xmlns:p14="http://schemas.microsoft.com/office/powerpoint/2010/main" val="1473837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br>
              <a:rPr lang="en-US" sz="1000" dirty="0"/>
            </a:br>
            <a:endParaRPr lang="cs-CZ" sz="1000" dirty="0"/>
          </a:p>
          <a:p>
            <a:r>
              <a:rPr lang="cs-CZ" sz="1000" dirty="0"/>
              <a:t>- Standard </a:t>
            </a:r>
            <a:r>
              <a:rPr lang="cs-CZ" sz="1000" dirty="0" err="1"/>
              <a:t>clonogenic</a:t>
            </a:r>
            <a:r>
              <a:rPr lang="cs-CZ" sz="1000" dirty="0"/>
              <a:t> – </a:t>
            </a:r>
            <a:r>
              <a:rPr lang="cs-CZ" sz="1000" dirty="0" err="1"/>
              <a:t>colony</a:t>
            </a:r>
            <a:r>
              <a:rPr lang="cs-CZ" sz="1000" dirty="0"/>
              <a:t> </a:t>
            </a:r>
            <a:r>
              <a:rPr lang="cs-CZ" sz="1000" dirty="0" err="1"/>
              <a:t>foming</a:t>
            </a:r>
            <a:r>
              <a:rPr lang="cs-CZ" sz="1000" dirty="0"/>
              <a:t> - </a:t>
            </a:r>
            <a:r>
              <a:rPr lang="cs-CZ" sz="1000" dirty="0" err="1"/>
              <a:t>assay</a:t>
            </a:r>
            <a:endParaRPr lang="cs-CZ" sz="1000" dirty="0"/>
          </a:p>
          <a:p>
            <a:endParaRPr lang="cs-CZ" sz="1000" dirty="0"/>
          </a:p>
          <a:p>
            <a:r>
              <a:rPr lang="cs-CZ" sz="1000" dirty="0"/>
              <a:t>No </a:t>
            </a:r>
            <a:r>
              <a:rPr lang="cs-CZ" sz="1000" dirty="0" err="1"/>
              <a:t>effect</a:t>
            </a:r>
            <a:r>
              <a:rPr lang="cs-CZ" sz="1000" dirty="0"/>
              <a:t> (cytotoxicity) </a:t>
            </a:r>
            <a:r>
              <a:rPr lang="cs-CZ" sz="1000" dirty="0" err="1"/>
              <a:t>of</a:t>
            </a:r>
            <a:r>
              <a:rPr lang="cs-CZ" sz="1000" dirty="0"/>
              <a:t> BSH </a:t>
            </a:r>
            <a:r>
              <a:rPr lang="cs-CZ" sz="1000" dirty="0" err="1"/>
              <a:t>itself</a:t>
            </a:r>
            <a:endParaRPr lang="cs-CZ" sz="1000" dirty="0"/>
          </a:p>
        </p:txBody>
      </p:sp>
      <p:sp>
        <p:nvSpPr>
          <p:cNvPr id="4" name="Zástupný symbol pro číslo snímku 3"/>
          <p:cNvSpPr>
            <a:spLocks noGrp="1"/>
          </p:cNvSpPr>
          <p:nvPr>
            <p:ph type="sldNum" sz="quarter" idx="10"/>
          </p:nvPr>
        </p:nvSpPr>
        <p:spPr/>
        <p:txBody>
          <a:bodyPr/>
          <a:lstStyle/>
          <a:p>
            <a:fld id="{52DF5165-E100-4654-B027-78C88658B5BE}" type="slidenum">
              <a:rPr lang="cs-CZ" smtClean="0"/>
              <a:pPr/>
              <a:t>10</a:t>
            </a:fld>
            <a:endParaRPr lang="cs-CZ"/>
          </a:p>
        </p:txBody>
      </p:sp>
    </p:spTree>
    <p:extLst>
      <p:ext uri="{BB962C8B-B14F-4D97-AF65-F5344CB8AC3E}">
        <p14:creationId xmlns:p14="http://schemas.microsoft.com/office/powerpoint/2010/main" val="853167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br>
              <a:rPr lang="en-US" sz="1000" dirty="0"/>
            </a:br>
            <a:endParaRPr lang="cs-CZ" sz="1000" dirty="0"/>
          </a:p>
          <a:p>
            <a:r>
              <a:rPr lang="cs-CZ" sz="1000" dirty="0"/>
              <a:t>- Standard </a:t>
            </a:r>
            <a:r>
              <a:rPr lang="cs-CZ" sz="1000" dirty="0" err="1"/>
              <a:t>clonogenic</a:t>
            </a:r>
            <a:r>
              <a:rPr lang="cs-CZ" sz="1000" dirty="0"/>
              <a:t> – </a:t>
            </a:r>
            <a:r>
              <a:rPr lang="cs-CZ" sz="1000" dirty="0" err="1"/>
              <a:t>colony</a:t>
            </a:r>
            <a:r>
              <a:rPr lang="cs-CZ" sz="1000" dirty="0"/>
              <a:t> </a:t>
            </a:r>
            <a:r>
              <a:rPr lang="cs-CZ" sz="1000" dirty="0" err="1"/>
              <a:t>foming</a:t>
            </a:r>
            <a:r>
              <a:rPr lang="cs-CZ" sz="1000" dirty="0"/>
              <a:t> - </a:t>
            </a:r>
            <a:r>
              <a:rPr lang="cs-CZ" sz="1000" dirty="0" err="1"/>
              <a:t>assay</a:t>
            </a:r>
            <a:endParaRPr lang="cs-CZ" sz="1000" dirty="0"/>
          </a:p>
          <a:p>
            <a:endParaRPr lang="cs-CZ" sz="1000" dirty="0"/>
          </a:p>
          <a:p>
            <a:r>
              <a:rPr lang="cs-CZ" sz="1000" dirty="0"/>
              <a:t>No </a:t>
            </a:r>
            <a:r>
              <a:rPr lang="cs-CZ" sz="1000" dirty="0" err="1"/>
              <a:t>effect</a:t>
            </a:r>
            <a:r>
              <a:rPr lang="cs-CZ" sz="1000" dirty="0"/>
              <a:t> (cytotoxicity) </a:t>
            </a:r>
            <a:r>
              <a:rPr lang="cs-CZ" sz="1000" dirty="0" err="1"/>
              <a:t>of</a:t>
            </a:r>
            <a:r>
              <a:rPr lang="cs-CZ" sz="1000" dirty="0"/>
              <a:t> BSH </a:t>
            </a:r>
            <a:r>
              <a:rPr lang="cs-CZ" sz="1000" dirty="0" err="1"/>
              <a:t>itself</a:t>
            </a:r>
            <a:endParaRPr lang="cs-CZ" sz="1000" dirty="0"/>
          </a:p>
        </p:txBody>
      </p:sp>
      <p:sp>
        <p:nvSpPr>
          <p:cNvPr id="4" name="Zástupný symbol pro číslo snímku 3"/>
          <p:cNvSpPr>
            <a:spLocks noGrp="1"/>
          </p:cNvSpPr>
          <p:nvPr>
            <p:ph type="sldNum" sz="quarter" idx="10"/>
          </p:nvPr>
        </p:nvSpPr>
        <p:spPr/>
        <p:txBody>
          <a:bodyPr/>
          <a:lstStyle/>
          <a:p>
            <a:fld id="{52DF5165-E100-4654-B027-78C88658B5BE}" type="slidenum">
              <a:rPr lang="cs-CZ" smtClean="0"/>
              <a:pPr/>
              <a:t>11</a:t>
            </a:fld>
            <a:endParaRPr lang="cs-CZ"/>
          </a:p>
        </p:txBody>
      </p:sp>
    </p:spTree>
    <p:extLst>
      <p:ext uri="{BB962C8B-B14F-4D97-AF65-F5344CB8AC3E}">
        <p14:creationId xmlns:p14="http://schemas.microsoft.com/office/powerpoint/2010/main" val="853167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sz="1000" noProof="0" dirty="0"/>
          </a:p>
        </p:txBody>
      </p:sp>
      <p:sp>
        <p:nvSpPr>
          <p:cNvPr id="4" name="Zástupný symbol pro číslo snímku 3"/>
          <p:cNvSpPr>
            <a:spLocks noGrp="1"/>
          </p:cNvSpPr>
          <p:nvPr>
            <p:ph type="sldNum" sz="quarter" idx="10"/>
          </p:nvPr>
        </p:nvSpPr>
        <p:spPr/>
        <p:txBody>
          <a:bodyPr/>
          <a:lstStyle/>
          <a:p>
            <a:fld id="{52DF5165-E100-4654-B027-78C88658B5BE}" type="slidenum">
              <a:rPr lang="cs-CZ" smtClean="0"/>
              <a:pPr/>
              <a:t>13</a:t>
            </a:fld>
            <a:endParaRPr lang="cs-CZ"/>
          </a:p>
        </p:txBody>
      </p:sp>
    </p:spTree>
    <p:extLst>
      <p:ext uri="{BB962C8B-B14F-4D97-AF65-F5344CB8AC3E}">
        <p14:creationId xmlns:p14="http://schemas.microsoft.com/office/powerpoint/2010/main" val="860380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Diapositiva titol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69822" y="3680696"/>
            <a:ext cx="7804355" cy="1655762"/>
          </a:xfrm>
          <a:prstGeom prst="rect">
            <a:avLst/>
          </a:prstGeo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endParaRPr lang="en-US" dirty="0"/>
          </a:p>
        </p:txBody>
      </p:sp>
      <p:sp>
        <p:nvSpPr>
          <p:cNvPr id="7" name="Titolo 6"/>
          <p:cNvSpPr>
            <a:spLocks noGrp="1"/>
          </p:cNvSpPr>
          <p:nvPr>
            <p:ph type="title"/>
          </p:nvPr>
        </p:nvSpPr>
        <p:spPr>
          <a:xfrm>
            <a:off x="506054" y="365125"/>
            <a:ext cx="8131892" cy="1325563"/>
          </a:xfrm>
          <a:prstGeom prst="rect">
            <a:avLst/>
          </a:prstGeom>
        </p:spPr>
        <p:txBody>
          <a:bodyPr/>
          <a:lstStyle>
            <a:lvl1pPr>
              <a:defRPr sz="3600" b="1">
                <a:latin typeface="Times New Roman" panose="02020603050405020304" pitchFamily="18" charset="0"/>
                <a:cs typeface="Times New Roman" panose="02020603050405020304" pitchFamily="18" charset="0"/>
              </a:defRPr>
            </a:lvl1pPr>
          </a:lstStyle>
          <a:p>
            <a:r>
              <a:rPr lang="it-IT" dirty="0"/>
              <a:t>Fare clic per modificare lo stile del titolo</a:t>
            </a:r>
            <a:endParaRPr lang="en-US" dirty="0"/>
          </a:p>
        </p:txBody>
      </p:sp>
      <p:sp>
        <p:nvSpPr>
          <p:cNvPr id="4" name="Footer Placeholder 2"/>
          <p:cNvSpPr>
            <a:spLocks noGrp="1"/>
          </p:cNvSpPr>
          <p:nvPr>
            <p:ph type="ftr" sz="quarter" idx="11"/>
          </p:nvPr>
        </p:nvSpPr>
        <p:spPr>
          <a:xfrm>
            <a:off x="6044252" y="6497960"/>
            <a:ext cx="3086100" cy="365125"/>
          </a:xfrm>
        </p:spPr>
        <p:txBody>
          <a:bodyPr/>
          <a:lstStyle>
            <a:lvl1pPr algn="r">
              <a:defRPr b="1">
                <a:solidFill>
                  <a:schemeClr val="bg1">
                    <a:lumMod val="50000"/>
                  </a:schemeClr>
                </a:solidFill>
              </a:defRPr>
            </a:lvl1pPr>
          </a:lstStyle>
          <a:p>
            <a:endParaRPr lang="en-US" dirty="0"/>
          </a:p>
        </p:txBody>
      </p:sp>
    </p:spTree>
    <p:extLst>
      <p:ext uri="{BB962C8B-B14F-4D97-AF65-F5344CB8AC3E}">
        <p14:creationId xmlns:p14="http://schemas.microsoft.com/office/powerpoint/2010/main" val="4122150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6228184" y="0"/>
            <a:ext cx="2915817" cy="357188"/>
          </a:xfrm>
          <a:prstGeom prst="rect">
            <a:avLst/>
          </a:prstGeom>
          <a:noFill/>
          <a:ln w="9525">
            <a:noFill/>
            <a:miter lim="800000"/>
            <a:headEnd/>
            <a:tailEnd/>
          </a:ln>
          <a:effectLst/>
        </p:spPr>
        <p:txBody>
          <a:bodyPr lIns="91436" tIns="45718" rIns="91436" bIns="45718"/>
          <a:lstStyle>
            <a:lvl1pPr>
              <a:defRPr sz="900">
                <a:solidFill>
                  <a:srgbClr val="FF0000"/>
                </a:solidFill>
                <a:effectLst/>
                <a:latin typeface="Britannic Bold"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050" b="0" i="0" u="none" strike="noStrike" kern="1200" cap="none" spc="0" normalizeH="0" baseline="0" noProof="0" dirty="0" err="1">
                <a:ln>
                  <a:noFill/>
                </a:ln>
                <a:solidFill>
                  <a:srgbClr val="FF0000"/>
                </a:solidFill>
                <a:effectLst/>
                <a:uLnTx/>
                <a:uFillTx/>
                <a:latin typeface="Britannic Bold" pitchFamily="34" charset="0"/>
                <a:ea typeface="+mn-ea"/>
                <a:cs typeface="+mn-cs"/>
              </a:rPr>
              <a:t>Horizon</a:t>
            </a:r>
            <a:r>
              <a:rPr kumimoji="0" lang="it-IT" sz="1050" b="0" i="0" u="none" strike="noStrike" kern="1200" cap="none" spc="0" normalizeH="0" baseline="0" noProof="0" dirty="0">
                <a:ln>
                  <a:noFill/>
                </a:ln>
                <a:solidFill>
                  <a:srgbClr val="FF0000"/>
                </a:solidFill>
                <a:effectLst/>
                <a:uLnTx/>
                <a:uFillTx/>
                <a:latin typeface="Britannic Bold" pitchFamily="34" charset="0"/>
                <a:ea typeface="+mn-ea"/>
                <a:cs typeface="+mn-cs"/>
              </a:rPr>
              <a:t> 2020 Meeting-Cefalù febbraio 2014</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dirty="0">
              <a:ln>
                <a:noFill/>
              </a:ln>
              <a:solidFill>
                <a:srgbClr val="FF0000"/>
              </a:solidFill>
              <a:effectLst/>
              <a:uLnTx/>
              <a:uFillTx/>
              <a:latin typeface="Britannic Bold" pitchFamily="34" charset="0"/>
              <a:ea typeface="+mn-ea"/>
              <a:cs typeface="+mn-cs"/>
            </a:endParaRPr>
          </a:p>
        </p:txBody>
      </p:sp>
      <p:sp>
        <p:nvSpPr>
          <p:cNvPr id="2" name="Title 1"/>
          <p:cNvSpPr>
            <a:spLocks noGrp="1"/>
          </p:cNvSpPr>
          <p:nvPr>
            <p:ph type="title"/>
          </p:nvPr>
        </p:nvSpPr>
        <p:spPr>
          <a:xfrm>
            <a:off x="962025" y="285727"/>
            <a:ext cx="7681941" cy="1228747"/>
          </a:xfrm>
        </p:spPr>
        <p:txBody>
          <a:bodyPr/>
          <a:lstStyle>
            <a:lvl1pPr algn="ctr">
              <a:defRPr sz="4000">
                <a:solidFill>
                  <a:srgbClr val="33CCFF"/>
                </a:solidFill>
              </a:defRPr>
            </a:lvl1pPr>
          </a:lstStyle>
          <a:p>
            <a:r>
              <a:rPr lang="it-IT"/>
              <a:t>Fare clic per modificare lo stile del titolo</a:t>
            </a:r>
            <a:endParaRPr lang="en-US" dirty="0"/>
          </a:p>
        </p:txBody>
      </p:sp>
      <p:sp>
        <p:nvSpPr>
          <p:cNvPr id="3" name="Content Placeholder 2"/>
          <p:cNvSpPr>
            <a:spLocks noGrp="1"/>
          </p:cNvSpPr>
          <p:nvPr>
            <p:ph idx="1"/>
          </p:nvPr>
        </p:nvSpPr>
        <p:spPr/>
        <p:txBody>
          <a:bodyPr/>
          <a:lstStyle>
            <a:lvl1pPr>
              <a:defRPr sz="3200"/>
            </a:lvl1pPr>
            <a:lvl2pPr>
              <a:defRPr sz="2800"/>
            </a:lvl2pPr>
            <a:lvl3pPr>
              <a:defRPr sz="2400"/>
            </a:lvl3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Rectangle 6"/>
          <p:cNvSpPr>
            <a:spLocks noGrp="1" noChangeArrowheads="1"/>
          </p:cNvSpPr>
          <p:nvPr>
            <p:ph type="sldNum" sz="quarter" idx="11"/>
          </p:nvPr>
        </p:nvSpPr>
        <p:spPr>
          <a:xfrm>
            <a:off x="7239000" y="6624638"/>
            <a:ext cx="1905000" cy="233362"/>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829701-04B7-4547-B37E-99AA2FF17582}" type="slidenum">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7" name="Group 6"/>
          <p:cNvGrpSpPr/>
          <p:nvPr/>
        </p:nvGrpSpPr>
        <p:grpSpPr>
          <a:xfrm>
            <a:off x="35827" y="6381328"/>
            <a:ext cx="863765" cy="491067"/>
            <a:chOff x="53958" y="6017664"/>
            <a:chExt cx="989650" cy="692696"/>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965" y="6017664"/>
              <a:ext cx="727643" cy="692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Object 1"/>
            <p:cNvGraphicFramePr>
              <a:graphicFrameLocks noChangeAspect="1"/>
            </p:cNvGraphicFramePr>
            <p:nvPr/>
          </p:nvGraphicFramePr>
          <p:xfrm>
            <a:off x="53958" y="6068092"/>
            <a:ext cx="806484" cy="642268"/>
          </p:xfrm>
          <a:graphic>
            <a:graphicData uri="http://schemas.openxmlformats.org/presentationml/2006/ole">
              <mc:AlternateContent xmlns:mc="http://schemas.openxmlformats.org/markup-compatibility/2006">
                <mc:Choice xmlns:v="urn:schemas-microsoft-com:vml" Requires="v">
                  <p:oleObj name="SPW 11.0 Graph" r:id="rId3" imgW="5333400" imgH="4269240" progId="SigmaPlotGraphicObject.11">
                    <p:embed/>
                  </p:oleObj>
                </mc:Choice>
                <mc:Fallback>
                  <p:oleObj name="SPW 11.0 Graph" r:id="rId3" imgW="5333400" imgH="4269240" progId="SigmaPlotGraphicObject.11">
                    <p:embed/>
                    <p:pic>
                      <p:nvPicPr>
                        <p:cNvPr id="9"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8" y="6068092"/>
                          <a:ext cx="806484" cy="6422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2344860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196" y="4406563"/>
            <a:ext cx="7772543" cy="1362706"/>
          </a:xfrm>
        </p:spPr>
        <p:txBody>
          <a:bodyPr anchor="t"/>
          <a:lstStyle>
            <a:lvl1pPr algn="l">
              <a:defRPr sz="3600" b="1" cap="all"/>
            </a:lvl1pPr>
          </a:lstStyle>
          <a:p>
            <a:r>
              <a:rPr lang="it-IT"/>
              <a:t>Fare clic per modificare lo stile del titolo</a:t>
            </a:r>
            <a:endParaRPr lang="en-US"/>
          </a:p>
        </p:txBody>
      </p:sp>
      <p:sp>
        <p:nvSpPr>
          <p:cNvPr id="3" name="Text Placeholder 2"/>
          <p:cNvSpPr>
            <a:spLocks noGrp="1"/>
          </p:cNvSpPr>
          <p:nvPr>
            <p:ph type="body" idx="1"/>
          </p:nvPr>
        </p:nvSpPr>
        <p:spPr>
          <a:xfrm>
            <a:off x="722196" y="2906151"/>
            <a:ext cx="7772543" cy="1500412"/>
          </a:xfrm>
        </p:spPr>
        <p:txBody>
          <a:bodyPr anchor="b"/>
          <a:lstStyle>
            <a:lvl1pPr marL="0" indent="0">
              <a:buNone/>
              <a:defRPr sz="1800"/>
            </a:lvl1pPr>
            <a:lvl2pPr marL="412394" indent="0">
              <a:buNone/>
              <a:defRPr sz="1600"/>
            </a:lvl2pPr>
            <a:lvl3pPr marL="824789" indent="0">
              <a:buNone/>
              <a:defRPr sz="1400"/>
            </a:lvl3pPr>
            <a:lvl4pPr marL="1237183" indent="0">
              <a:buNone/>
              <a:defRPr sz="1300"/>
            </a:lvl4pPr>
            <a:lvl5pPr marL="1649578" indent="0">
              <a:buNone/>
              <a:defRPr sz="1300"/>
            </a:lvl5pPr>
            <a:lvl6pPr marL="2061972" indent="0">
              <a:buNone/>
              <a:defRPr sz="1300"/>
            </a:lvl6pPr>
            <a:lvl7pPr marL="2474366" indent="0">
              <a:buNone/>
              <a:defRPr sz="1300"/>
            </a:lvl7pPr>
            <a:lvl8pPr marL="2886761" indent="0">
              <a:buNone/>
              <a:defRPr sz="1300"/>
            </a:lvl8pPr>
            <a:lvl9pPr marL="3299155" indent="0">
              <a:buNone/>
              <a:defRPr sz="1300"/>
            </a:lvl9pPr>
          </a:lstStyle>
          <a:p>
            <a:pPr lvl="0"/>
            <a:r>
              <a:rPr lang="it-IT"/>
              <a:t>Modifica gli stili del testo dello schema</a:t>
            </a:r>
          </a:p>
        </p:txBody>
      </p:sp>
      <p:sp>
        <p:nvSpPr>
          <p:cNvPr id="4" name="Rectangle 4"/>
          <p:cNvSpPr>
            <a:spLocks noGrp="1" noChangeArrowheads="1"/>
          </p:cNvSpPr>
          <p:nvPr>
            <p:ph type="dt" sz="half" idx="10"/>
          </p:nvPr>
        </p:nvSpPr>
        <p:spPr>
          <a:xfrm>
            <a:off x="136525" y="6643688"/>
            <a:ext cx="2006600" cy="214312"/>
          </a:xfr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0000"/>
              </a:solidFill>
              <a:effectLst/>
              <a:uLnTx/>
              <a:uFillTx/>
              <a:latin typeface="Britannic Bold"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5A827BA-CE09-477E-9D25-D4DF4BB124B7}" type="slidenum">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2993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1235598" y="1583608"/>
            <a:ext cx="3706795" cy="495738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5079682" y="1583608"/>
            <a:ext cx="3706795" cy="495738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4"/>
          <p:cNvSpPr>
            <a:spLocks noGrp="1" noChangeArrowheads="1"/>
          </p:cNvSpPr>
          <p:nvPr>
            <p:ph type="dt" sz="half" idx="10"/>
          </p:nvPr>
        </p:nvSpPr>
        <p:spPr>
          <a:xfrm>
            <a:off x="136525" y="6643688"/>
            <a:ext cx="2006600" cy="214312"/>
          </a:xfr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0000"/>
              </a:solidFill>
              <a:effectLst/>
              <a:uLnTx/>
              <a:uFillTx/>
              <a:latin typeface="Britannic Bold"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3FAFA4E-0354-4956-B460-6112B7DC9930}" type="slidenum">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8612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457629" y="273976"/>
            <a:ext cx="8228742" cy="1143239"/>
          </a:xfrm>
        </p:spPr>
        <p:txBody>
          <a:bodyPr/>
          <a:lstStyle>
            <a:lvl1pPr>
              <a:defRPr/>
            </a:lvl1pPr>
          </a:lstStyle>
          <a:p>
            <a:r>
              <a:rPr lang="it-IT"/>
              <a:t>Fare clic per modificare lo stile del titolo</a:t>
            </a:r>
            <a:endParaRPr lang="en-US"/>
          </a:p>
        </p:txBody>
      </p:sp>
      <p:sp>
        <p:nvSpPr>
          <p:cNvPr id="3" name="Text Placeholder 2"/>
          <p:cNvSpPr>
            <a:spLocks noGrp="1"/>
          </p:cNvSpPr>
          <p:nvPr>
            <p:ph type="body" idx="1"/>
          </p:nvPr>
        </p:nvSpPr>
        <p:spPr>
          <a:xfrm>
            <a:off x="457629" y="1534838"/>
            <a:ext cx="4040007"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it-IT"/>
              <a:t>Modifica gli stili del testo dello schema</a:t>
            </a:r>
          </a:p>
        </p:txBody>
      </p:sp>
      <p:sp>
        <p:nvSpPr>
          <p:cNvPr id="4" name="Content Placeholder 3"/>
          <p:cNvSpPr>
            <a:spLocks noGrp="1"/>
          </p:cNvSpPr>
          <p:nvPr>
            <p:ph sz="half" idx="2"/>
          </p:nvPr>
        </p:nvSpPr>
        <p:spPr>
          <a:xfrm>
            <a:off x="457629" y="2174593"/>
            <a:ext cx="4040007"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4644935" y="1534838"/>
            <a:ext cx="4041436"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it-IT"/>
              <a:t>Modifica gli stili del testo dello schema</a:t>
            </a:r>
          </a:p>
        </p:txBody>
      </p:sp>
      <p:sp>
        <p:nvSpPr>
          <p:cNvPr id="6" name="Content Placeholder 5"/>
          <p:cNvSpPr>
            <a:spLocks noGrp="1"/>
          </p:cNvSpPr>
          <p:nvPr>
            <p:ph sz="quarter" idx="4"/>
          </p:nvPr>
        </p:nvSpPr>
        <p:spPr>
          <a:xfrm>
            <a:off x="4644935" y="2174593"/>
            <a:ext cx="4041436"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
          <p:cNvSpPr>
            <a:spLocks noGrp="1" noChangeArrowheads="1"/>
          </p:cNvSpPr>
          <p:nvPr>
            <p:ph type="dt" sz="half" idx="10"/>
          </p:nvPr>
        </p:nvSpPr>
        <p:spPr>
          <a:xfrm>
            <a:off x="136525" y="6643688"/>
            <a:ext cx="2006600" cy="214312"/>
          </a:xfr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0000"/>
              </a:solidFill>
              <a:effectLst/>
              <a:uLnTx/>
              <a:uFillTx/>
              <a:latin typeface="Britannic Bold" pitchFamily="34" charset="0"/>
              <a:ea typeface="+mn-ea"/>
              <a:cs typeface="+mn-cs"/>
            </a:endParaRPr>
          </a:p>
        </p:txBody>
      </p:sp>
      <p:sp>
        <p:nvSpPr>
          <p:cNvPr id="8"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B417E99-3381-4567-833D-96CC94DF7572}" type="slidenum">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3692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Rectangle 4"/>
          <p:cNvSpPr>
            <a:spLocks noGrp="1" noChangeArrowheads="1"/>
          </p:cNvSpPr>
          <p:nvPr>
            <p:ph type="dt" sz="half" idx="10"/>
          </p:nvPr>
        </p:nvSpPr>
        <p:spPr>
          <a:xfrm>
            <a:off x="136525" y="6643688"/>
            <a:ext cx="2006600" cy="214312"/>
          </a:xfr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0000"/>
              </a:solidFill>
              <a:effectLst/>
              <a:uLnTx/>
              <a:uFillTx/>
              <a:latin typeface="Britannic Bold" pitchFamily="34" charset="0"/>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AA3710C-F7F2-4A13-A606-D1CE75C358B4}" type="slidenum">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6533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136525" y="6643688"/>
            <a:ext cx="2006600" cy="214312"/>
          </a:xfr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0000"/>
              </a:solidFill>
              <a:effectLst/>
              <a:uLnTx/>
              <a:uFillTx/>
              <a:latin typeface="Britannic Bold" pitchFamily="34" charset="0"/>
              <a:ea typeface="+mn-ea"/>
              <a:cs typeface="+mn-cs"/>
            </a:endParaRPr>
          </a:p>
        </p:txBody>
      </p:sp>
      <p:sp>
        <p:nvSpPr>
          <p:cNvPr id="3"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A88DC1-5838-488C-BADD-182E1B93845B}" type="slidenum">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4093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630" y="272542"/>
            <a:ext cx="3007481" cy="1161887"/>
          </a:xfrm>
        </p:spPr>
        <p:txBody>
          <a:bodyPr anchor="b"/>
          <a:lstStyle>
            <a:lvl1pPr algn="l">
              <a:defRPr sz="1800" b="1"/>
            </a:lvl1pPr>
          </a:lstStyle>
          <a:p>
            <a:r>
              <a:rPr lang="it-IT"/>
              <a:t>Fare clic per modificare lo stile del titolo</a:t>
            </a:r>
            <a:endParaRPr lang="en-US"/>
          </a:p>
        </p:txBody>
      </p:sp>
      <p:sp>
        <p:nvSpPr>
          <p:cNvPr id="3" name="Content Placeholder 2"/>
          <p:cNvSpPr>
            <a:spLocks noGrp="1"/>
          </p:cNvSpPr>
          <p:nvPr>
            <p:ph idx="1"/>
          </p:nvPr>
        </p:nvSpPr>
        <p:spPr>
          <a:xfrm>
            <a:off x="3575227" y="272541"/>
            <a:ext cx="5111144" cy="5853901"/>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457630" y="1434428"/>
            <a:ext cx="3007481" cy="46920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it-IT"/>
              <a:t>Modifica gli stili del testo dello schema</a:t>
            </a:r>
          </a:p>
        </p:txBody>
      </p:sp>
      <p:sp>
        <p:nvSpPr>
          <p:cNvPr id="5" name="Rectangle 4"/>
          <p:cNvSpPr>
            <a:spLocks noGrp="1" noChangeArrowheads="1"/>
          </p:cNvSpPr>
          <p:nvPr>
            <p:ph type="dt" sz="half" idx="10"/>
          </p:nvPr>
        </p:nvSpPr>
        <p:spPr>
          <a:xfrm>
            <a:off x="136525" y="6643688"/>
            <a:ext cx="2006600" cy="214312"/>
          </a:xfr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0000"/>
              </a:solidFill>
              <a:effectLst/>
              <a:uLnTx/>
              <a:uFillTx/>
              <a:latin typeface="Britannic Bold"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F36B09-691A-47C6-BA1F-D6C0059316F0}" type="slidenum">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2621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1904" y="4801030"/>
            <a:ext cx="5487258" cy="566599"/>
          </a:xfrm>
        </p:spPr>
        <p:txBody>
          <a:bodyPr anchor="b"/>
          <a:lstStyle>
            <a:lvl1pPr algn="l">
              <a:defRPr sz="1800" b="1"/>
            </a:lvl1pPr>
          </a:lstStyle>
          <a:p>
            <a:r>
              <a:rPr lang="it-IT"/>
              <a:t>Fare clic per modificare lo stile del titolo</a:t>
            </a:r>
            <a:endParaRPr lang="en-US"/>
          </a:p>
        </p:txBody>
      </p:sp>
      <p:sp>
        <p:nvSpPr>
          <p:cNvPr id="3" name="Picture Placeholder 2"/>
          <p:cNvSpPr>
            <a:spLocks noGrp="1"/>
          </p:cNvSpPr>
          <p:nvPr>
            <p:ph type="pic" idx="1"/>
          </p:nvPr>
        </p:nvSpPr>
        <p:spPr>
          <a:xfrm>
            <a:off x="1791904" y="612502"/>
            <a:ext cx="5487258" cy="4115373"/>
          </a:xfrm>
        </p:spPr>
        <p:txBody>
          <a:bodyPr/>
          <a:lstStyle>
            <a:lvl1pPr marL="0" indent="0">
              <a:buNone/>
              <a:defRPr sz="2900"/>
            </a:lvl1pPr>
            <a:lvl2pPr marL="412394" indent="0">
              <a:buNone/>
              <a:defRPr sz="2500"/>
            </a:lvl2pPr>
            <a:lvl3pPr marL="824789" indent="0">
              <a:buNone/>
              <a:defRPr sz="2200"/>
            </a:lvl3pPr>
            <a:lvl4pPr marL="1237183" indent="0">
              <a:buNone/>
              <a:defRPr sz="1800"/>
            </a:lvl4pPr>
            <a:lvl5pPr marL="1649578" indent="0">
              <a:buNone/>
              <a:defRPr sz="1800"/>
            </a:lvl5pPr>
            <a:lvl6pPr marL="2061972" indent="0">
              <a:buNone/>
              <a:defRPr sz="1800"/>
            </a:lvl6pPr>
            <a:lvl7pPr marL="2474366" indent="0">
              <a:buNone/>
              <a:defRPr sz="1800"/>
            </a:lvl7pPr>
            <a:lvl8pPr marL="2886761" indent="0">
              <a:buNone/>
              <a:defRPr sz="1800"/>
            </a:lvl8pPr>
            <a:lvl9pPr marL="3299155" indent="0">
              <a:buNone/>
              <a:defRPr sz="1800"/>
            </a:lvl9pPr>
          </a:lstStyle>
          <a:p>
            <a:pPr lvl="0"/>
            <a:r>
              <a:rPr lang="it-IT" noProof="0"/>
              <a:t>Fare clic sull'icona per inserire un'immagine</a:t>
            </a:r>
            <a:endParaRPr lang="en-US" noProof="0"/>
          </a:p>
        </p:txBody>
      </p:sp>
      <p:sp>
        <p:nvSpPr>
          <p:cNvPr id="4" name="Text Placeholder 3"/>
          <p:cNvSpPr>
            <a:spLocks noGrp="1"/>
          </p:cNvSpPr>
          <p:nvPr>
            <p:ph type="body" sz="half" idx="2"/>
          </p:nvPr>
        </p:nvSpPr>
        <p:spPr>
          <a:xfrm>
            <a:off x="1791904" y="5367629"/>
            <a:ext cx="5487258" cy="8047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it-IT"/>
              <a:t>Modifica gli stili del testo dello schema</a:t>
            </a:r>
          </a:p>
        </p:txBody>
      </p:sp>
      <p:sp>
        <p:nvSpPr>
          <p:cNvPr id="5" name="Rectangle 4"/>
          <p:cNvSpPr>
            <a:spLocks noGrp="1" noChangeArrowheads="1"/>
          </p:cNvSpPr>
          <p:nvPr>
            <p:ph type="dt" sz="half" idx="10"/>
          </p:nvPr>
        </p:nvSpPr>
        <p:spPr>
          <a:xfrm>
            <a:off x="136525" y="6643688"/>
            <a:ext cx="2006600" cy="214312"/>
          </a:xfr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0000"/>
              </a:solidFill>
              <a:effectLst/>
              <a:uLnTx/>
              <a:uFillTx/>
              <a:latin typeface="Britannic Bold"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572C66-7D00-4224-8FBE-755228769AC5}" type="slidenum">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464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xfrm>
            <a:off x="136525" y="6643688"/>
            <a:ext cx="2006600" cy="214312"/>
          </a:xfr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0000"/>
              </a:solidFill>
              <a:effectLst/>
              <a:uLnTx/>
              <a:uFillTx/>
              <a:latin typeface="Britannic Bold"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3EE64D-40EB-4AA6-80DE-AA744D96CA71}" type="slidenum">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4015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1544" y="137705"/>
            <a:ext cx="1956364" cy="6403286"/>
          </a:xfrm>
        </p:spPr>
        <p:txBody>
          <a:bodyPr vert="eaVert"/>
          <a:lstStyle/>
          <a:p>
            <a:r>
              <a:rPr lang="it-IT"/>
              <a:t>Fare clic per modificare lo stile del titolo</a:t>
            </a:r>
            <a:endParaRPr lang="en-US"/>
          </a:p>
        </p:txBody>
      </p:sp>
      <p:sp>
        <p:nvSpPr>
          <p:cNvPr id="3" name="Vertical Text Placeholder 2"/>
          <p:cNvSpPr>
            <a:spLocks noGrp="1"/>
          </p:cNvSpPr>
          <p:nvPr>
            <p:ph type="body" orient="vert" idx="1"/>
          </p:nvPr>
        </p:nvSpPr>
        <p:spPr>
          <a:xfrm>
            <a:off x="962451" y="137705"/>
            <a:ext cx="5731804" cy="6403286"/>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xfrm>
            <a:off x="136525" y="6643688"/>
            <a:ext cx="2006600" cy="214312"/>
          </a:xfrm>
        </p:spPr>
        <p:txBody>
          <a:bodyPr/>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0000"/>
              </a:solidFill>
              <a:effectLst/>
              <a:uLnTx/>
              <a:uFillTx/>
              <a:latin typeface="Britannic Bold"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201C3F-6067-4DB2-9869-10A57CEB0270}" type="slidenum">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2474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530634" y="365125"/>
            <a:ext cx="8082731" cy="1325563"/>
          </a:xfrm>
          <a:prstGeom prst="rect">
            <a:avLst/>
          </a:prstGeom>
        </p:spPr>
        <p:txBody>
          <a:bodyPr/>
          <a:lstStyle>
            <a:lvl1pPr>
              <a:defRPr sz="3600" b="1">
                <a:latin typeface="Times New Roman" panose="02020603050405020304" pitchFamily="18" charset="0"/>
                <a:cs typeface="Times New Roman" panose="02020603050405020304" pitchFamily="18" charset="0"/>
              </a:defRPr>
            </a:lvl1pPr>
          </a:lstStyle>
          <a:p>
            <a:r>
              <a:rPr lang="it-IT" dirty="0"/>
              <a:t>Fare clic per modificare lo stile del titolo</a:t>
            </a:r>
            <a:endParaRPr lang="en-GB" dirty="0"/>
          </a:p>
        </p:txBody>
      </p:sp>
      <p:pic>
        <p:nvPicPr>
          <p:cNvPr id="4" name="Immagine 3">
            <a:extLst>
              <a:ext uri="{FF2B5EF4-FFF2-40B4-BE49-F238E27FC236}">
                <a16:creationId xmlns:a16="http://schemas.microsoft.com/office/drawing/2014/main" id="{EACB0038-CDD6-1A6B-4B13-4B5E9ACABE25}"/>
              </a:ext>
            </a:extLst>
          </p:cNvPr>
          <p:cNvPicPr>
            <a:picLocks noChangeAspect="1"/>
          </p:cNvPicPr>
          <p:nvPr userDrawn="1"/>
        </p:nvPicPr>
        <p:blipFill>
          <a:blip r:embed="rId2"/>
          <a:stretch>
            <a:fillRect/>
          </a:stretch>
        </p:blipFill>
        <p:spPr>
          <a:xfrm>
            <a:off x="29690" y="78588"/>
            <a:ext cx="573074" cy="573074"/>
          </a:xfrm>
          <a:prstGeom prst="rect">
            <a:avLst/>
          </a:prstGeom>
        </p:spPr>
      </p:pic>
      <p:sp>
        <p:nvSpPr>
          <p:cNvPr id="5" name="Footer Placeholder 2">
            <a:extLst>
              <a:ext uri="{FF2B5EF4-FFF2-40B4-BE49-F238E27FC236}">
                <a16:creationId xmlns:a16="http://schemas.microsoft.com/office/drawing/2014/main" id="{9501ED66-83E2-1F36-88B7-7E3FCE86220C}"/>
              </a:ext>
            </a:extLst>
          </p:cNvPr>
          <p:cNvSpPr>
            <a:spLocks noGrp="1"/>
          </p:cNvSpPr>
          <p:nvPr>
            <p:ph type="ftr" sz="quarter" idx="11"/>
          </p:nvPr>
        </p:nvSpPr>
        <p:spPr>
          <a:xfrm>
            <a:off x="6044252" y="6497960"/>
            <a:ext cx="3086100" cy="365125"/>
          </a:xfrm>
        </p:spPr>
        <p:txBody>
          <a:bodyPr/>
          <a:lstStyle>
            <a:lvl1pPr algn="r">
              <a:defRPr b="1">
                <a:solidFill>
                  <a:schemeClr val="bg1">
                    <a:lumMod val="50000"/>
                  </a:schemeClr>
                </a:solidFill>
              </a:defRPr>
            </a:lvl1pPr>
          </a:lstStyle>
          <a:p>
            <a:endParaRPr lang="en-US" dirty="0"/>
          </a:p>
        </p:txBody>
      </p:sp>
    </p:spTree>
    <p:extLst>
      <p:ext uri="{BB962C8B-B14F-4D97-AF65-F5344CB8AC3E}">
        <p14:creationId xmlns:p14="http://schemas.microsoft.com/office/powerpoint/2010/main" val="361021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Britannic Bold" pitchFamily="34" charset="0"/>
              <a:ea typeface="+mn-ea"/>
              <a:cs typeface="+mn-cs"/>
            </a:endParaRPr>
          </a:p>
        </p:txBody>
      </p:sp>
      <p:sp>
        <p:nvSpPr>
          <p:cNvPr id="4" name="Footer Placeholder 3"/>
          <p:cNvSpPr>
            <a:spLocks noGrp="1"/>
          </p:cNvSpPr>
          <p:nvPr>
            <p:ph type="ftr" sz="quarter" idx="11"/>
          </p:nvPr>
        </p:nvSpPr>
        <p:spPr>
          <a:xfrm>
            <a:off x="5956300" y="26988"/>
            <a:ext cx="316865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77585D-40A2-4ACB-BC6B-77A080B251FE}" type="slidenum">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8106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x" preserve="1">
  <p:cSld name="Titolo, contenuto e testo">
    <p:spTree>
      <p:nvGrpSpPr>
        <p:cNvPr id="1" name=""/>
        <p:cNvGrpSpPr/>
        <p:nvPr/>
      </p:nvGrpSpPr>
      <p:grpSpPr>
        <a:xfrm>
          <a:off x="0" y="0"/>
          <a:ext cx="0" cy="0"/>
          <a:chOff x="0" y="0"/>
          <a:chExt cx="0" cy="0"/>
        </a:xfrm>
      </p:grpSpPr>
      <p:sp>
        <p:nvSpPr>
          <p:cNvPr id="2" name="Title 1"/>
          <p:cNvSpPr>
            <a:spLocks noGrp="1"/>
          </p:cNvSpPr>
          <p:nvPr>
            <p:ph type="title"/>
          </p:nvPr>
        </p:nvSpPr>
        <p:spPr>
          <a:xfrm>
            <a:off x="931863" y="96838"/>
            <a:ext cx="7158037" cy="1412875"/>
          </a:xfrm>
        </p:spPr>
        <p:txBody>
          <a:bodyPr/>
          <a:lstStyle/>
          <a:p>
            <a:r>
              <a:rPr lang="it-IT"/>
              <a:t>Fare clic per modificare lo stile del titolo</a:t>
            </a:r>
            <a:endParaRPr lang="en-GB"/>
          </a:p>
        </p:txBody>
      </p:sp>
      <p:sp>
        <p:nvSpPr>
          <p:cNvPr id="3" name="Content Placeholder 2"/>
          <p:cNvSpPr>
            <a:spLocks noGrp="1"/>
          </p:cNvSpPr>
          <p:nvPr>
            <p:ph sz="half" idx="1"/>
          </p:nvPr>
        </p:nvSpPr>
        <p:spPr>
          <a:xfrm>
            <a:off x="949325" y="1981200"/>
            <a:ext cx="3754438" cy="41148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Text Placeholder 3"/>
          <p:cNvSpPr>
            <a:spLocks noGrp="1"/>
          </p:cNvSpPr>
          <p:nvPr>
            <p:ph type="body" sz="half" idx="2"/>
          </p:nvPr>
        </p:nvSpPr>
        <p:spPr>
          <a:xfrm>
            <a:off x="4856163" y="1981200"/>
            <a:ext cx="3754437" cy="41148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Date Placeholder 4"/>
          <p:cNvSpPr>
            <a:spLocks noGrp="1"/>
          </p:cNvSpPr>
          <p:nvPr>
            <p:ph type="dt" sz="half" idx="10"/>
          </p:nvPr>
        </p:nvSpPr>
        <p:spPr>
          <a:xfrm>
            <a:off x="946150" y="6248400"/>
            <a:ext cx="1905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0000"/>
              </a:solidFill>
              <a:effectLst/>
              <a:uLnTx/>
              <a:uFillTx/>
              <a:latin typeface="Britannic Bold" pitchFamily="34" charset="0"/>
              <a:ea typeface="+mn-ea"/>
              <a:cs typeface="+mn-cs"/>
            </a:endParaRPr>
          </a:p>
        </p:txBody>
      </p:sp>
      <p:sp>
        <p:nvSpPr>
          <p:cNvPr id="6" name="Footer Placeholder 5"/>
          <p:cNvSpPr>
            <a:spLocks noGrp="1"/>
          </p:cNvSpPr>
          <p:nvPr>
            <p:ph type="ftr" sz="quarter" idx="11"/>
          </p:nvPr>
        </p:nvSpPr>
        <p:spPr>
          <a:xfrm>
            <a:off x="3352800" y="6248400"/>
            <a:ext cx="28956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66F4BC2-8F4C-466F-889C-91FB3A328C38}" type="slidenum">
              <a:rPr kumimoji="0" 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8675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lvl1pPr>
              <a:defRPr>
                <a:latin typeface="Gisha" pitchFamily="34" charset="-79"/>
                <a:cs typeface="Gisha" pitchFamily="34" charset="-79"/>
              </a:defRPr>
            </a:lvl1pPr>
            <a:lvl2pPr>
              <a:defRPr>
                <a:latin typeface="Gisha" pitchFamily="34" charset="-79"/>
                <a:cs typeface="Gisha" pitchFamily="34" charset="-79"/>
              </a:defRPr>
            </a:lvl2pPr>
            <a:lvl3pPr>
              <a:defRPr>
                <a:latin typeface="Gisha" pitchFamily="34" charset="-79"/>
                <a:cs typeface="Gisha" pitchFamily="34" charset="-79"/>
              </a:defRPr>
            </a:lvl3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5" name="Title 14"/>
          <p:cNvSpPr>
            <a:spLocks noGrp="1"/>
          </p:cNvSpPr>
          <p:nvPr>
            <p:ph type="title"/>
          </p:nvPr>
        </p:nvSpPr>
        <p:spPr/>
        <p:txBody>
          <a:bodyPr/>
          <a:lstStyle>
            <a:lvl1pPr>
              <a:defRPr>
                <a:latin typeface="Gisha" pitchFamily="34" charset="-79"/>
                <a:cs typeface="Gisha" pitchFamily="34" charset="-79"/>
              </a:defRPr>
            </a:lvl1pPr>
          </a:lstStyle>
          <a:p>
            <a:r>
              <a:rPr lang="it-IT"/>
              <a:t>Fare clic per modificare lo stile del titolo</a:t>
            </a:r>
            <a:endParaRPr lang="en-US" dirty="0"/>
          </a:p>
        </p:txBody>
      </p:sp>
    </p:spTree>
    <p:extLst>
      <p:ext uri="{BB962C8B-B14F-4D97-AF65-F5344CB8AC3E}">
        <p14:creationId xmlns:p14="http://schemas.microsoft.com/office/powerpoint/2010/main" val="604456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ClipArt 2"/>
          <p:cNvSpPr>
            <a:spLocks noGrp="1"/>
          </p:cNvSpPr>
          <p:nvPr>
            <p:ph type="clipArt" sz="half" idx="1"/>
          </p:nvPr>
        </p:nvSpPr>
        <p:spPr>
          <a:xfrm>
            <a:off x="685800" y="1981200"/>
            <a:ext cx="3810000" cy="4114800"/>
          </a:xfrm>
        </p:spPr>
        <p:txBody>
          <a:bodyPr rtlCol="0">
            <a:normAutofit/>
          </a:bodyPr>
          <a:lstStyle/>
          <a:p>
            <a:pPr lvl="0"/>
            <a:r>
              <a:rPr lang="it-IT" noProof="0"/>
              <a:t>Fare clic sull'icona per aggiungere un'immagine online</a:t>
            </a:r>
          </a:p>
        </p:txBody>
      </p:sp>
      <p:sp>
        <p:nvSpPr>
          <p:cNvPr id="4" name="Segnaposto testo 3"/>
          <p:cNvSpPr>
            <a:spLocks noGrp="1"/>
          </p:cNvSpPr>
          <p:nvPr>
            <p:ph type="body" sz="half" idx="2"/>
          </p:nvPr>
        </p:nvSpPr>
        <p:spPr>
          <a:xfrm>
            <a:off x="4648200" y="1981200"/>
            <a:ext cx="3810000" cy="41148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Britannic Bold" pitchFamily="34" charset="0"/>
              <a:ea typeface="+mn-ea"/>
              <a:cs typeface="+mn-cs"/>
            </a:endParaRPr>
          </a:p>
        </p:txBody>
      </p:sp>
      <p:sp>
        <p:nvSpPr>
          <p:cNvPr id="6" name="Segnaposto piè di pagina 5"/>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Segnaposto numero diapositiva 6"/>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D857D5F-88C6-4451-A7B6-A40402508D06}" type="slidenum">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2679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it-IT"/>
              <a:t>Fare clic per modificare lo stile del titolo</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r>
              <a:rPr lang="it-IT" noProof="0"/>
              <a:t>Fare clic sull'icona per aggiungere un'immagine online</a:t>
            </a:r>
            <a:endParaRPr lang="en-US" noProof="0"/>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Britannic Bold"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7983D18-0224-453E-9814-2E20C114BCFA}" type="slidenum">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3577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Diapositiva titol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endParaRPr lang="en-US" dirty="0"/>
          </a:p>
        </p:txBody>
      </p:sp>
      <p:sp>
        <p:nvSpPr>
          <p:cNvPr id="7" name="Titolo 6"/>
          <p:cNvSpPr>
            <a:spLocks noGrp="1"/>
          </p:cNvSpPr>
          <p:nvPr>
            <p:ph type="title"/>
          </p:nvPr>
        </p:nvSpPr>
        <p:spPr>
          <a:xfrm>
            <a:off x="628650" y="365125"/>
            <a:ext cx="7886700" cy="1325563"/>
          </a:xfrm>
          <a:prstGeom prst="rect">
            <a:avLst/>
          </a:prstGeom>
        </p:spPr>
        <p:txBody>
          <a:bodyPr/>
          <a:lstStyle/>
          <a:p>
            <a:r>
              <a:rPr lang="it-IT"/>
              <a:t>Fare clic per modificare lo stile del titolo</a:t>
            </a:r>
            <a:endParaRPr lang="en-US"/>
          </a:p>
        </p:txBody>
      </p:sp>
    </p:spTree>
    <p:extLst>
      <p:ext uri="{BB962C8B-B14F-4D97-AF65-F5344CB8AC3E}">
        <p14:creationId xmlns:p14="http://schemas.microsoft.com/office/powerpoint/2010/main" val="2882700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29806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66578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Title Text"/>
          <p:cNvSpPr txBox="1">
            <a:spLocks noGrp="1"/>
          </p:cNvSpPr>
          <p:nvPr>
            <p:ph type="title"/>
          </p:nvPr>
        </p:nvSpPr>
        <p:spPr>
          <a:xfrm>
            <a:off x="2996917" y="2094857"/>
            <a:ext cx="5562867" cy="2036543"/>
          </a:xfrm>
          <a:prstGeom prst="rect">
            <a:avLst/>
          </a:prstGeom>
        </p:spPr>
        <p:txBody>
          <a:bodyPr/>
          <a:lstStyle>
            <a:lvl1pPr>
              <a:defRPr sz="3955">
                <a:solidFill>
                  <a:srgbClr val="941100"/>
                </a:solidFill>
                <a:latin typeface="+mn-lt"/>
                <a:ea typeface="+mn-ea"/>
                <a:cs typeface="+mn-cs"/>
                <a:sym typeface="Helvetica Neue Medium"/>
              </a:defRPr>
            </a:lvl1pPr>
          </a:lstStyle>
          <a:p>
            <a:r>
              <a:t>Title Text</a:t>
            </a:r>
          </a:p>
        </p:txBody>
      </p:sp>
      <p:sp>
        <p:nvSpPr>
          <p:cNvPr id="14" name="Body Level One…"/>
          <p:cNvSpPr txBox="1">
            <a:spLocks noGrp="1"/>
          </p:cNvSpPr>
          <p:nvPr>
            <p:ph type="body" sz="quarter" idx="1"/>
          </p:nvPr>
        </p:nvSpPr>
        <p:spPr>
          <a:xfrm>
            <a:off x="3099832" y="4153231"/>
            <a:ext cx="5656428" cy="794743"/>
          </a:xfrm>
          <a:prstGeom prst="rect">
            <a:avLst/>
          </a:prstGeom>
        </p:spPr>
        <p:txBody>
          <a:bodyPr anchor="t"/>
          <a:lstStyle>
            <a:lvl1pPr marL="0" indent="0">
              <a:spcBef>
                <a:spcPts val="0"/>
              </a:spcBef>
              <a:buSzTx/>
              <a:buNone/>
              <a:defRPr sz="1951" i="1"/>
            </a:lvl1pPr>
            <a:lvl2pPr marL="0" indent="0">
              <a:spcBef>
                <a:spcPts val="0"/>
              </a:spcBef>
              <a:buSzTx/>
              <a:buNone/>
              <a:defRPr sz="1951" i="1"/>
            </a:lvl2pPr>
            <a:lvl3pPr marL="0" indent="0">
              <a:spcBef>
                <a:spcPts val="0"/>
              </a:spcBef>
              <a:buSzTx/>
              <a:buNone/>
              <a:defRPr sz="1951" i="1"/>
            </a:lvl3pPr>
            <a:lvl4pPr marL="0" indent="0">
              <a:spcBef>
                <a:spcPts val="0"/>
              </a:spcBef>
              <a:buSzTx/>
              <a:buNone/>
              <a:defRPr sz="1951" i="1"/>
            </a:lvl4pPr>
            <a:lvl5pPr marL="0" indent="0">
              <a:spcBef>
                <a:spcPts val="0"/>
              </a:spcBef>
              <a:buSzTx/>
              <a:buNone/>
              <a:defRPr sz="1951" i="1"/>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8872271" y="6528461"/>
            <a:ext cx="251672" cy="232500"/>
          </a:xfrm>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‹N›</a:t>
            </a:fld>
            <a:endParaRPr/>
          </a:p>
        </p:txBody>
      </p:sp>
    </p:spTree>
    <p:extLst>
      <p:ext uri="{BB962C8B-B14F-4D97-AF65-F5344CB8AC3E}">
        <p14:creationId xmlns:p14="http://schemas.microsoft.com/office/powerpoint/2010/main" val="426671650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24" name="Title Text"/>
          <p:cNvSpPr txBox="1">
            <a:spLocks noGrp="1"/>
          </p:cNvSpPr>
          <p:nvPr>
            <p:ph type="title"/>
          </p:nvPr>
        </p:nvSpPr>
        <p:spPr>
          <a:xfrm>
            <a:off x="1322104" y="3875486"/>
            <a:ext cx="6247459" cy="2321719"/>
          </a:xfrm>
          <a:prstGeom prst="rect">
            <a:avLst/>
          </a:prstGeom>
        </p:spPr>
        <p:txBody>
          <a:bodyPr/>
          <a:lstStyle>
            <a:lvl1pPr>
              <a:defRPr sz="3955">
                <a:solidFill>
                  <a:srgbClr val="941100"/>
                </a:solidFill>
              </a:defRPr>
            </a:lvl1pPr>
          </a:lstStyle>
          <a:p>
            <a:r>
              <a:t>Title Text</a:t>
            </a:r>
          </a:p>
        </p:txBody>
      </p:sp>
      <p:pic>
        <p:nvPicPr>
          <p:cNvPr id="25" name="Line Line" descr="Line Line"/>
          <p:cNvPicPr>
            <a:picLocks/>
          </p:cNvPicPr>
          <p:nvPr/>
        </p:nvPicPr>
        <p:blipFill>
          <a:blip r:embed="rId2"/>
          <a:stretch>
            <a:fillRect/>
          </a:stretch>
        </p:blipFill>
        <p:spPr>
          <a:xfrm rot="16200000">
            <a:off x="63148" y="5000625"/>
            <a:ext cx="2114652" cy="71438"/>
          </a:xfrm>
          <a:prstGeom prst="rect">
            <a:avLst/>
          </a:prstGeom>
        </p:spPr>
      </p:pic>
      <p:sp>
        <p:nvSpPr>
          <p:cNvPr id="27" name="Slide Number"/>
          <p:cNvSpPr txBox="1">
            <a:spLocks noGrp="1"/>
          </p:cNvSpPr>
          <p:nvPr>
            <p:ph type="sldNum" sz="quarter" idx="2"/>
          </p:nvPr>
        </p:nvSpPr>
        <p:spPr>
          <a:xfrm>
            <a:off x="8867324" y="6573956"/>
            <a:ext cx="254878" cy="232500"/>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96948705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2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77031" y="345227"/>
            <a:ext cx="8189935" cy="1017012"/>
          </a:xfrm>
          <a:prstGeom prst="rect">
            <a:avLst/>
          </a:prstGeom>
        </p:spPr>
        <p:txBody>
          <a:bodyPr>
            <a:noAutofit/>
          </a:bodyPr>
          <a:lstStyle>
            <a:lvl1pPr>
              <a:defRPr sz="3600" b="1">
                <a:latin typeface="Times New Roman" panose="02020603050405020304" pitchFamily="18" charset="0"/>
                <a:cs typeface="Times New Roman" panose="02020603050405020304" pitchFamily="18" charset="0"/>
              </a:defRPr>
            </a:lvl1pPr>
          </a:lstStyle>
          <a:p>
            <a:r>
              <a:rPr lang="it-IT" noProof="0" dirty="0"/>
              <a:t>Fare clic per modificare lo stile del titolo</a:t>
            </a:r>
          </a:p>
        </p:txBody>
      </p:sp>
      <p:sp>
        <p:nvSpPr>
          <p:cNvPr id="3" name="Segnaposto contenuto 2"/>
          <p:cNvSpPr>
            <a:spLocks noGrp="1"/>
          </p:cNvSpPr>
          <p:nvPr>
            <p:ph idx="1" hasCustomPrompt="1"/>
          </p:nvPr>
        </p:nvSpPr>
        <p:spPr>
          <a:xfrm>
            <a:off x="737754" y="1766455"/>
            <a:ext cx="7668491" cy="4499264"/>
          </a:xfrm>
          <a:prstGeom prst="rect">
            <a:avLst/>
          </a:prstGeom>
        </p:spPr>
        <p:txBody>
          <a:bodyPr/>
          <a:lstStyle>
            <a:lvl1pPr marL="342900" indent="-342900">
              <a:buFont typeface="Arial" panose="020B0604020202020204" pitchFamily="34" charset="0"/>
              <a:buChar cha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vl6pPr>
              <a:defRPr/>
            </a:lvl6pPr>
          </a:lstStyle>
          <a:p>
            <a:pPr lvl="0"/>
            <a:r>
              <a:rPr lang="it-IT" noProof="0" dirty="0"/>
              <a:t>Modifica gli stili del testo dello schema </a:t>
            </a:r>
          </a:p>
          <a:p>
            <a:pPr lvl="1"/>
            <a:r>
              <a:rPr lang="it-IT" noProof="0" dirty="0"/>
              <a:t>Secondo livello</a:t>
            </a:r>
          </a:p>
          <a:p>
            <a:pPr lvl="2"/>
            <a:r>
              <a:rPr lang="it-IT" noProof="0" dirty="0"/>
              <a:t>Terzo livello</a:t>
            </a:r>
          </a:p>
          <a:p>
            <a:pPr lvl="3"/>
            <a:r>
              <a:rPr lang="it-IT" noProof="0" dirty="0"/>
              <a:t>Quarto livello</a:t>
            </a:r>
          </a:p>
          <a:p>
            <a:pPr lvl="4"/>
            <a:r>
              <a:rPr lang="it-IT" noProof="0" dirty="0"/>
              <a:t>Quinto livello</a:t>
            </a:r>
          </a:p>
        </p:txBody>
      </p:sp>
      <p:pic>
        <p:nvPicPr>
          <p:cNvPr id="4" name="Immagine 3"/>
          <p:cNvPicPr>
            <a:picLocks noChangeAspect="1"/>
          </p:cNvPicPr>
          <p:nvPr userDrawn="1"/>
        </p:nvPicPr>
        <p:blipFill>
          <a:blip r:embed="rId2"/>
          <a:stretch>
            <a:fillRect/>
          </a:stretch>
        </p:blipFill>
        <p:spPr>
          <a:xfrm>
            <a:off x="23752" y="57415"/>
            <a:ext cx="575131" cy="575625"/>
          </a:xfrm>
          <a:prstGeom prst="rect">
            <a:avLst/>
          </a:prstGeom>
        </p:spPr>
      </p:pic>
      <p:sp>
        <p:nvSpPr>
          <p:cNvPr id="5" name="CasellaDiTesto 4">
            <a:extLst>
              <a:ext uri="{FF2B5EF4-FFF2-40B4-BE49-F238E27FC236}">
                <a16:creationId xmlns:a16="http://schemas.microsoft.com/office/drawing/2014/main" id="{72914231-D164-CBDB-4643-9A28F2BC3D23}"/>
              </a:ext>
            </a:extLst>
          </p:cNvPr>
          <p:cNvSpPr txBox="1"/>
          <p:nvPr userDrawn="1"/>
        </p:nvSpPr>
        <p:spPr>
          <a:xfrm>
            <a:off x="7207045" y="6571765"/>
            <a:ext cx="1936955" cy="261610"/>
          </a:xfrm>
          <a:prstGeom prst="rect">
            <a:avLst/>
          </a:prstGeom>
          <a:noFill/>
        </p:spPr>
        <p:txBody>
          <a:bodyPr wrap="square" rtlCol="0">
            <a:spAutoFit/>
          </a:bodyPr>
          <a:lstStyle/>
          <a:p>
            <a:pPr algn="r"/>
            <a:r>
              <a:rPr lang="en-US" sz="1100" b="1" dirty="0">
                <a:solidFill>
                  <a:schemeClr val="bg1">
                    <a:lumMod val="50000"/>
                  </a:schemeClr>
                </a:solidFill>
                <a:latin typeface="Times New Roman" panose="02020603050405020304" pitchFamily="18" charset="0"/>
                <a:cs typeface="Times New Roman" panose="02020603050405020304" pitchFamily="18" charset="0"/>
              </a:rPr>
              <a:t>5</a:t>
            </a:r>
            <a:r>
              <a:rPr lang="en-US" sz="1100" b="1" baseline="30000" dirty="0">
                <a:solidFill>
                  <a:schemeClr val="bg1">
                    <a:lumMod val="50000"/>
                  </a:schemeClr>
                </a:solidFill>
                <a:latin typeface="Times New Roman" panose="02020603050405020304" pitchFamily="18" charset="0"/>
                <a:cs typeface="Times New Roman" panose="02020603050405020304" pitchFamily="18" charset="0"/>
              </a:rPr>
              <a:t>th</a:t>
            </a:r>
            <a:r>
              <a:rPr lang="en-US" sz="1100" b="1" dirty="0">
                <a:solidFill>
                  <a:schemeClr val="bg1">
                    <a:lumMod val="50000"/>
                  </a:schemeClr>
                </a:solidFill>
                <a:latin typeface="Times New Roman" panose="02020603050405020304" pitchFamily="18" charset="0"/>
                <a:cs typeface="Times New Roman" panose="02020603050405020304" pitchFamily="18" charset="0"/>
              </a:rPr>
              <a:t> IWPBF-L. Manti</a:t>
            </a:r>
          </a:p>
        </p:txBody>
      </p:sp>
    </p:spTree>
    <p:extLst>
      <p:ext uri="{BB962C8B-B14F-4D97-AF65-F5344CB8AC3E}">
        <p14:creationId xmlns:p14="http://schemas.microsoft.com/office/powerpoint/2010/main" val="74090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4" name="Title Text"/>
          <p:cNvSpPr txBox="1">
            <a:spLocks noGrp="1"/>
          </p:cNvSpPr>
          <p:nvPr>
            <p:ph type="title"/>
          </p:nvPr>
        </p:nvSpPr>
        <p:spPr>
          <a:prstGeom prst="rect">
            <a:avLst/>
          </a:prstGeom>
        </p:spPr>
        <p:txBody>
          <a:bodyPr/>
          <a:lstStyle/>
          <a:p>
            <a:r>
              <a:t>Title Text</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40435005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42" name="Rectangle"/>
          <p:cNvSpPr/>
          <p:nvPr/>
        </p:nvSpPr>
        <p:spPr>
          <a:xfrm>
            <a:off x="1" y="956194"/>
            <a:ext cx="892969" cy="292829"/>
          </a:xfrm>
          <a:prstGeom prst="rect">
            <a:avLst/>
          </a:prstGeom>
          <a:solidFill>
            <a:schemeClr val="accent1">
              <a:hueOff val="114395"/>
              <a:lumOff val="-24975"/>
            </a:schemeClr>
          </a:solidFill>
          <a:ln w="12700">
            <a:miter lim="400000"/>
          </a:ln>
        </p:spPr>
        <p:txBody>
          <a:bodyPr lIns="26789" tIns="26789" rIns="26789" bIns="26789" anchor="ctr"/>
          <a:lstStyle/>
          <a:p>
            <a:pPr>
              <a:defRPr sz="2200" b="0">
                <a:solidFill>
                  <a:srgbClr val="FFFFFF"/>
                </a:solidFill>
                <a:latin typeface="+mn-lt"/>
                <a:ea typeface="+mn-ea"/>
                <a:cs typeface="+mn-cs"/>
                <a:sym typeface="Helvetica Neue Medium"/>
              </a:defRPr>
            </a:pPr>
            <a:endParaRPr sz="1160"/>
          </a:p>
        </p:txBody>
      </p:sp>
      <p:sp>
        <p:nvSpPr>
          <p:cNvPr id="43" name="Body Level One…"/>
          <p:cNvSpPr txBox="1">
            <a:spLocks noGrp="1"/>
          </p:cNvSpPr>
          <p:nvPr>
            <p:ph type="body" idx="1"/>
          </p:nvPr>
        </p:nvSpPr>
        <p:spPr>
          <a:xfrm>
            <a:off x="299940" y="1328065"/>
            <a:ext cx="8060578" cy="5179984"/>
          </a:xfrm>
          <a:prstGeom prst="rect">
            <a:avLst/>
          </a:prstGeom>
        </p:spPr>
        <p:txBody>
          <a:bodyPr anchor="t"/>
          <a:lstStyle>
            <a:lvl1pPr marL="0" indent="0">
              <a:buSzTx/>
              <a:buNone/>
              <a:defRPr sz="2109" b="0" i="0">
                <a:solidFill>
                  <a:schemeClr val="accent5">
                    <a:lumOff val="-29866"/>
                  </a:schemeClr>
                </a:solidFill>
                <a:latin typeface="Avenir Light" panose="020B0402020203020204" pitchFamily="34" charset="77"/>
                <a:ea typeface="Avenir Light" panose="020B0402020203020204" pitchFamily="34" charset="77"/>
                <a:cs typeface="Calibri"/>
                <a:sym typeface="Calibri"/>
              </a:defRPr>
            </a:lvl1pPr>
            <a:lvl2pPr marL="0" indent="234396">
              <a:spcBef>
                <a:spcPts val="1055"/>
              </a:spcBef>
              <a:buSzTx/>
              <a:buNone/>
              <a:defRPr b="0" i="0">
                <a:latin typeface="Avenir Light" panose="020B0402020203020204" pitchFamily="34" charset="77"/>
                <a:ea typeface="Avenir Light" panose="020B0402020203020204" pitchFamily="34" charset="77"/>
                <a:cs typeface="Calibri"/>
                <a:sym typeface="Calibri"/>
              </a:defRPr>
            </a:lvl2pPr>
            <a:lvl3pPr marL="843826">
              <a:spcBef>
                <a:spcPts val="1055"/>
              </a:spcBef>
              <a:buSzPct val="94000"/>
              <a:defRPr b="0" i="0">
                <a:latin typeface="Avenir Light" panose="020B0402020203020204" pitchFamily="34" charset="77"/>
                <a:ea typeface="Avenir Light" panose="020B0402020203020204" pitchFamily="34" charset="77"/>
                <a:cs typeface="Calibri"/>
                <a:sym typeface="Calibri"/>
              </a:defRPr>
            </a:lvl3pPr>
            <a:lvl4pPr>
              <a:spcBef>
                <a:spcPts val="1055"/>
              </a:spcBef>
              <a:defRPr b="0" i="0">
                <a:latin typeface="Avenir Light" panose="020B0402020203020204" pitchFamily="34" charset="77"/>
                <a:ea typeface="Avenir Light" panose="020B0402020203020204" pitchFamily="34" charset="77"/>
                <a:cs typeface="Calibri"/>
                <a:sym typeface="Calibri"/>
              </a:defRPr>
            </a:lvl4pPr>
            <a:lvl5pPr>
              <a:spcBef>
                <a:spcPts val="1055"/>
              </a:spcBef>
              <a:defRPr b="0" i="0">
                <a:latin typeface="Avenir Light" panose="020B0402020203020204" pitchFamily="34" charset="77"/>
                <a:ea typeface="Avenir Light" panose="020B0402020203020204" pitchFamily="34" charset="77"/>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6" name="Title Text"/>
          <p:cNvSpPr txBox="1">
            <a:spLocks noGrp="1"/>
          </p:cNvSpPr>
          <p:nvPr>
            <p:ph type="body" sz="quarter" idx="21"/>
          </p:nvPr>
        </p:nvSpPr>
        <p:spPr>
          <a:xfrm>
            <a:off x="145700" y="53581"/>
            <a:ext cx="8712934" cy="836321"/>
          </a:xfrm>
          <a:prstGeom prst="rect">
            <a:avLst/>
          </a:prstGeom>
        </p:spPr>
        <p:txBody>
          <a:bodyPr/>
          <a:lstStyle>
            <a:lvl1pPr marL="0" indent="0">
              <a:spcBef>
                <a:spcPts val="0"/>
              </a:spcBef>
              <a:buSzTx/>
              <a:buNone/>
              <a:defRPr sz="4219" b="0" i="0">
                <a:solidFill>
                  <a:schemeClr val="accent1">
                    <a:hueOff val="114395"/>
                    <a:lumOff val="-24975"/>
                  </a:schemeClr>
                </a:solidFill>
                <a:latin typeface="Avenir Light" panose="020B0402020203020204" pitchFamily="34" charset="77"/>
                <a:ea typeface="Avenir Light" panose="020B0402020203020204" pitchFamily="34" charset="77"/>
                <a:cs typeface="Calibri"/>
                <a:sym typeface="Calibri"/>
              </a:defRPr>
            </a:lvl1pPr>
          </a:lstStyle>
          <a:p>
            <a:r>
              <a:t>Title Text</a:t>
            </a:r>
          </a:p>
        </p:txBody>
      </p:sp>
      <p:sp>
        <p:nvSpPr>
          <p:cNvPr id="2" name="Slide Number Placeholder 3">
            <a:extLst>
              <a:ext uri="{FF2B5EF4-FFF2-40B4-BE49-F238E27FC236}">
                <a16:creationId xmlns:a16="http://schemas.microsoft.com/office/drawing/2014/main" id="{756D7817-64DF-2A7B-7D23-4F59E2C27677}"/>
              </a:ext>
            </a:extLst>
          </p:cNvPr>
          <p:cNvSpPr>
            <a:spLocks noGrp="1"/>
          </p:cNvSpPr>
          <p:nvPr>
            <p:ph type="sldNum" sz="quarter" idx="12"/>
          </p:nvPr>
        </p:nvSpPr>
        <p:spPr>
          <a:xfrm>
            <a:off x="619706" y="939664"/>
            <a:ext cx="254878" cy="232500"/>
          </a:xfrm>
        </p:spPr>
        <p:txBody>
          <a:bodyPr/>
          <a:lstStyle>
            <a:lvl1pPr>
              <a:defRPr b="1">
                <a:solidFill>
                  <a:schemeClr val="bg1"/>
                </a:solidFill>
              </a:defRPr>
            </a:lvl1pPr>
          </a:lstStyle>
          <a:p>
            <a:fld id="{91C529CD-B45C-EB4D-9C10-F89117E23F01}" type="slidenum">
              <a:rPr lang="en-GB" smtClean="0"/>
              <a:pPr/>
              <a:t>‹N›</a:t>
            </a:fld>
            <a:endParaRPr lang="en-GB"/>
          </a:p>
        </p:txBody>
      </p:sp>
    </p:spTree>
    <p:extLst>
      <p:ext uri="{BB962C8B-B14F-4D97-AF65-F5344CB8AC3E}">
        <p14:creationId xmlns:p14="http://schemas.microsoft.com/office/powerpoint/2010/main" val="346059622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Only bullets">
    <p:spTree>
      <p:nvGrpSpPr>
        <p:cNvPr id="1" name=""/>
        <p:cNvGrpSpPr/>
        <p:nvPr/>
      </p:nvGrpSpPr>
      <p:grpSpPr>
        <a:xfrm>
          <a:off x="0" y="0"/>
          <a:ext cx="0" cy="0"/>
          <a:chOff x="0" y="0"/>
          <a:chExt cx="0" cy="0"/>
        </a:xfrm>
      </p:grpSpPr>
      <p:sp>
        <p:nvSpPr>
          <p:cNvPr id="53" name="Body Level One…"/>
          <p:cNvSpPr txBox="1">
            <a:spLocks noGrp="1"/>
          </p:cNvSpPr>
          <p:nvPr>
            <p:ph type="body" idx="1"/>
          </p:nvPr>
        </p:nvSpPr>
        <p:spPr>
          <a:xfrm>
            <a:off x="413696" y="391560"/>
            <a:ext cx="8060578" cy="5986563"/>
          </a:xfrm>
          <a:prstGeom prst="rect">
            <a:avLst/>
          </a:prstGeom>
        </p:spPr>
        <p:txBody>
          <a:bodyPr/>
          <a:lstStyle>
            <a:lvl1pPr marL="0" indent="0">
              <a:buSzTx/>
              <a:buNone/>
              <a:defRPr sz="2426">
                <a:solidFill>
                  <a:schemeClr val="accent5">
                    <a:lumOff val="-29866"/>
                  </a:schemeClr>
                </a:solidFill>
                <a:latin typeface="Calibri"/>
                <a:ea typeface="Calibri"/>
                <a:cs typeface="Calibri"/>
                <a:sym typeface="Calibri"/>
              </a:defRPr>
            </a:lvl1pPr>
            <a:lvl2pPr marL="0" indent="234396">
              <a:spcBef>
                <a:spcPts val="1055"/>
              </a:spcBef>
              <a:buSzTx/>
              <a:buNone/>
              <a:defRPr sz="2057">
                <a:latin typeface="Calibri"/>
                <a:ea typeface="Calibri"/>
                <a:cs typeface="Calibri"/>
                <a:sym typeface="Calibri"/>
              </a:defRPr>
            </a:lvl2pPr>
            <a:lvl3pPr>
              <a:spcBef>
                <a:spcPts val="1055"/>
              </a:spcBef>
              <a:defRPr>
                <a:latin typeface="Calibri"/>
                <a:ea typeface="Calibri"/>
                <a:cs typeface="Calibri"/>
                <a:sym typeface="Calibri"/>
              </a:defRPr>
            </a:lvl3pPr>
            <a:lvl4pPr>
              <a:spcBef>
                <a:spcPts val="1055"/>
              </a:spcBef>
              <a:defRPr>
                <a:latin typeface="Calibri"/>
                <a:ea typeface="Calibri"/>
                <a:cs typeface="Calibri"/>
                <a:sym typeface="Calibri"/>
              </a:defRPr>
            </a:lvl4pPr>
            <a:lvl5pPr>
              <a:spcBef>
                <a:spcPts val="1055"/>
              </a:spcBef>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 name="Rectangle"/>
          <p:cNvSpPr/>
          <p:nvPr/>
        </p:nvSpPr>
        <p:spPr>
          <a:xfrm>
            <a:off x="8252392" y="6504132"/>
            <a:ext cx="892969" cy="292829"/>
          </a:xfrm>
          <a:prstGeom prst="rect">
            <a:avLst/>
          </a:prstGeom>
          <a:solidFill>
            <a:schemeClr val="accent1">
              <a:hueOff val="114395"/>
              <a:lumOff val="-24975"/>
            </a:schemeClr>
          </a:solidFill>
          <a:ln w="12700">
            <a:miter lim="400000"/>
          </a:ln>
        </p:spPr>
        <p:txBody>
          <a:bodyPr lIns="26789" tIns="26789" rIns="26789" bIns="26789" anchor="ctr"/>
          <a:lstStyle/>
          <a:p>
            <a:pPr>
              <a:defRPr sz="2200" b="0">
                <a:solidFill>
                  <a:srgbClr val="FFFFFF"/>
                </a:solidFill>
                <a:latin typeface="+mn-lt"/>
                <a:ea typeface="+mn-ea"/>
                <a:cs typeface="+mn-cs"/>
                <a:sym typeface="Helvetica Neue Medium"/>
              </a:defRPr>
            </a:pPr>
            <a:endParaRPr sz="1160"/>
          </a:p>
        </p:txBody>
      </p:sp>
      <p:sp>
        <p:nvSpPr>
          <p:cNvPr id="56" name="Slide Number"/>
          <p:cNvSpPr txBox="1">
            <a:spLocks noGrp="1"/>
          </p:cNvSpPr>
          <p:nvPr>
            <p:ph type="sldNum" sz="quarter" idx="2"/>
          </p:nvPr>
        </p:nvSpPr>
        <p:spPr>
          <a:xfrm>
            <a:off x="8850507" y="6495547"/>
            <a:ext cx="251672" cy="232500"/>
          </a:xfrm>
          <a:prstGeom prst="rect">
            <a:avLst/>
          </a:prstGeom>
        </p:spPr>
        <p:txBody>
          <a:bodyPr/>
          <a:lstStyle>
            <a:lvl1pPr>
              <a:defRPr b="1">
                <a:solidFill>
                  <a:srgbClr val="FFFFFF"/>
                </a:solidFill>
                <a:latin typeface="Helvetica Neue"/>
                <a:ea typeface="Helvetica Neue"/>
                <a:cs typeface="Helvetica Neue"/>
                <a:sym typeface="Helvetica Neue"/>
              </a:defRPr>
            </a:lvl1pPr>
          </a:lstStyle>
          <a:p>
            <a:fld id="{86CB4B4D-7CA3-9044-876B-883B54F8677D}" type="slidenum">
              <a:t>‹N›</a:t>
            </a:fld>
            <a:endParaRPr/>
          </a:p>
        </p:txBody>
      </p:sp>
    </p:spTree>
    <p:extLst>
      <p:ext uri="{BB962C8B-B14F-4D97-AF65-F5344CB8AC3E}">
        <p14:creationId xmlns:p14="http://schemas.microsoft.com/office/powerpoint/2010/main" val="45620399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63" name="–Johnny Appleseed"/>
          <p:cNvSpPr txBox="1">
            <a:spLocks noGrp="1"/>
          </p:cNvSpPr>
          <p:nvPr>
            <p:ph type="body" sz="quarter" idx="21"/>
          </p:nvPr>
        </p:nvSpPr>
        <p:spPr>
          <a:xfrm>
            <a:off x="892971" y="4473774"/>
            <a:ext cx="7358063" cy="297261"/>
          </a:xfrm>
          <a:prstGeom prst="rect">
            <a:avLst/>
          </a:prstGeom>
        </p:spPr>
        <p:txBody>
          <a:bodyPr anchor="t">
            <a:spAutoFit/>
          </a:bodyPr>
          <a:lstStyle>
            <a:lvl1pPr marL="0" indent="0" algn="ctr">
              <a:spcBef>
                <a:spcPts val="0"/>
              </a:spcBef>
              <a:buSzTx/>
              <a:buNone/>
              <a:defRPr sz="1265" i="1"/>
            </a:lvl1pPr>
          </a:lstStyle>
          <a:p>
            <a:r>
              <a:t>–Johnny Appleseed</a:t>
            </a:r>
          </a:p>
        </p:txBody>
      </p:sp>
      <p:sp>
        <p:nvSpPr>
          <p:cNvPr id="64" name="“Type a quote here.”"/>
          <p:cNvSpPr txBox="1">
            <a:spLocks noGrp="1"/>
          </p:cNvSpPr>
          <p:nvPr>
            <p:ph type="body" sz="quarter" idx="22"/>
          </p:nvPr>
        </p:nvSpPr>
        <p:spPr>
          <a:xfrm>
            <a:off x="892971" y="3025438"/>
            <a:ext cx="7358063" cy="378502"/>
          </a:xfrm>
          <a:prstGeom prst="rect">
            <a:avLst/>
          </a:prstGeom>
        </p:spPr>
        <p:txBody>
          <a:bodyPr>
            <a:spAutoFit/>
          </a:bodyPr>
          <a:lstStyle>
            <a:lvl1pPr marL="0" indent="0" algn="ctr">
              <a:spcBef>
                <a:spcPts val="0"/>
              </a:spcBef>
              <a:buSzTx/>
              <a:buNone/>
              <a:defRPr sz="1793">
                <a:latin typeface="+mn-lt"/>
                <a:ea typeface="+mn-ea"/>
                <a:cs typeface="+mn-cs"/>
                <a:sym typeface="Helvetica Neue Medium"/>
              </a:defRPr>
            </a:lvl1pPr>
          </a:lstStyle>
          <a:p>
            <a:r>
              <a:t>“Type a quote here.” </a:t>
            </a:r>
          </a:p>
        </p:txBody>
      </p:sp>
      <p:sp>
        <p:nvSpPr>
          <p:cNvPr id="65" name="Slide Number"/>
          <p:cNvSpPr txBox="1">
            <a:spLocks noGrp="1"/>
          </p:cNvSpPr>
          <p:nvPr>
            <p:ph type="sldNum" sz="quarter" idx="2"/>
          </p:nvPr>
        </p:nvSpPr>
        <p:spPr>
          <a:xfrm>
            <a:off x="4460616" y="6536532"/>
            <a:ext cx="254878" cy="232500"/>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57257840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72" name="Rectangle"/>
          <p:cNvSpPr/>
          <p:nvPr/>
        </p:nvSpPr>
        <p:spPr>
          <a:xfrm>
            <a:off x="8252392" y="6504132"/>
            <a:ext cx="892969" cy="292829"/>
          </a:xfrm>
          <a:prstGeom prst="rect">
            <a:avLst/>
          </a:prstGeom>
          <a:solidFill>
            <a:schemeClr val="accent1">
              <a:hueOff val="114395"/>
              <a:lumOff val="-24975"/>
            </a:schemeClr>
          </a:solidFill>
          <a:ln w="12700">
            <a:miter lim="400000"/>
          </a:ln>
        </p:spPr>
        <p:txBody>
          <a:bodyPr lIns="26789" tIns="26789" rIns="26789" bIns="26789" anchor="ctr"/>
          <a:lstStyle/>
          <a:p>
            <a:pPr>
              <a:defRPr sz="2200" b="0">
                <a:solidFill>
                  <a:srgbClr val="FFFFFF"/>
                </a:solidFill>
                <a:latin typeface="+mn-lt"/>
                <a:ea typeface="+mn-ea"/>
                <a:cs typeface="+mn-cs"/>
                <a:sym typeface="Helvetica Neue Medium"/>
              </a:defRPr>
            </a:pPr>
            <a:endParaRPr sz="1160"/>
          </a:p>
        </p:txBody>
      </p:sp>
      <p:sp>
        <p:nvSpPr>
          <p:cNvPr id="73" name="Slide Number"/>
          <p:cNvSpPr txBox="1">
            <a:spLocks noGrp="1"/>
          </p:cNvSpPr>
          <p:nvPr>
            <p:ph type="sldNum" sz="quarter" idx="2"/>
          </p:nvPr>
        </p:nvSpPr>
        <p:spPr>
          <a:xfrm>
            <a:off x="8296568" y="6503503"/>
            <a:ext cx="251672" cy="232500"/>
          </a:xfrm>
          <a:prstGeom prst="rect">
            <a:avLst/>
          </a:prstGeom>
        </p:spPr>
        <p:txBody>
          <a:bodyPr/>
          <a:lstStyle>
            <a:lvl1pPr>
              <a:defRPr b="1">
                <a:solidFill>
                  <a:srgbClr val="FFFFFF"/>
                </a:solidFill>
                <a:latin typeface="Helvetica Neue"/>
                <a:ea typeface="Helvetica Neue"/>
                <a:cs typeface="Helvetica Neue"/>
                <a:sym typeface="Helvetica Neue"/>
              </a:defRPr>
            </a:lvl1pPr>
          </a:lstStyle>
          <a:p>
            <a:fld id="{86CB4B4D-7CA3-9044-876B-883B54F8677D}" type="slidenum">
              <a:t>‹N›</a:t>
            </a:fld>
            <a:endParaRPr/>
          </a:p>
        </p:txBody>
      </p:sp>
      <p:sp>
        <p:nvSpPr>
          <p:cNvPr id="74" name="GAP Cirrone, PhD - pablo.cirrone@lns.infn.it"/>
          <p:cNvSpPr txBox="1"/>
          <p:nvPr/>
        </p:nvSpPr>
        <p:spPr>
          <a:xfrm>
            <a:off x="40794" y="6617902"/>
            <a:ext cx="8644240" cy="1676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6789" tIns="26789" rIns="26789" bIns="26789" anchor="ctr">
            <a:spAutoFit/>
          </a:bodyPr>
          <a:lstStyle>
            <a:lvl1pPr algn="l">
              <a:defRPr sz="1400" b="0" i="1">
                <a:solidFill>
                  <a:srgbClr val="5E5E5E"/>
                </a:solidFill>
                <a:latin typeface="Arial"/>
                <a:ea typeface="Arial"/>
                <a:cs typeface="Arial"/>
                <a:sym typeface="Arial"/>
              </a:defRPr>
            </a:lvl1pPr>
          </a:lstStyle>
          <a:p>
            <a:r>
              <a:rPr sz="738"/>
              <a:t>GAP Cirrone, PhD - pablo.cirrone@lns.infn.it</a:t>
            </a:r>
          </a:p>
        </p:txBody>
      </p:sp>
    </p:spTree>
    <p:extLst>
      <p:ext uri="{BB962C8B-B14F-4D97-AF65-F5344CB8AC3E}">
        <p14:creationId xmlns:p14="http://schemas.microsoft.com/office/powerpoint/2010/main" val="93420617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notebook_2">
    <p:spTree>
      <p:nvGrpSpPr>
        <p:cNvPr id="1" name=""/>
        <p:cNvGrpSpPr/>
        <p:nvPr/>
      </p:nvGrpSpPr>
      <p:grpSpPr>
        <a:xfrm>
          <a:off x="0" y="0"/>
          <a:ext cx="0" cy="0"/>
          <a:chOff x="0" y="0"/>
          <a:chExt cx="0" cy="0"/>
        </a:xfrm>
      </p:grpSpPr>
      <p:pic>
        <p:nvPicPr>
          <p:cNvPr id="81" name="book6.jpg" descr="book6.jpg"/>
          <p:cNvPicPr>
            <a:picLocks/>
          </p:cNvPicPr>
          <p:nvPr/>
        </p:nvPicPr>
        <p:blipFill>
          <a:blip r:embed="rId2"/>
          <a:srcRect l="7693"/>
          <a:stretch>
            <a:fillRect/>
          </a:stretch>
        </p:blipFill>
        <p:spPr>
          <a:xfrm>
            <a:off x="-6094" y="-1"/>
            <a:ext cx="9143935" cy="6858001"/>
          </a:xfrm>
          <a:prstGeom prst="rect">
            <a:avLst/>
          </a:prstGeom>
          <a:ln w="12700">
            <a:miter lim="400000"/>
          </a:ln>
        </p:spPr>
      </p:pic>
      <p:sp>
        <p:nvSpPr>
          <p:cNvPr id="82" name="Slide Number"/>
          <p:cNvSpPr txBox="1">
            <a:spLocks noGrp="1"/>
          </p:cNvSpPr>
          <p:nvPr>
            <p:ph type="sldNum" sz="quarter" idx="2"/>
          </p:nvPr>
        </p:nvSpPr>
        <p:spPr>
          <a:xfrm>
            <a:off x="4460616" y="6536532"/>
            <a:ext cx="254878" cy="232500"/>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33514896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olo e contenuto">
    <p:spTree>
      <p:nvGrpSpPr>
        <p:cNvPr id="1" name=""/>
        <p:cNvGrpSpPr/>
        <p:nvPr/>
      </p:nvGrpSpPr>
      <p:grpSpPr>
        <a:xfrm>
          <a:off x="0" y="0"/>
          <a:ext cx="0" cy="0"/>
          <a:chOff x="0" y="0"/>
          <a:chExt cx="0" cy="0"/>
        </a:xfrm>
      </p:grpSpPr>
      <p:sp>
        <p:nvSpPr>
          <p:cNvPr id="89" name="Title Text"/>
          <p:cNvSpPr txBox="1">
            <a:spLocks noGrp="1"/>
          </p:cNvSpPr>
          <p:nvPr>
            <p:ph type="title"/>
          </p:nvPr>
        </p:nvSpPr>
        <p:spPr>
          <a:xfrm>
            <a:off x="457202" y="274640"/>
            <a:ext cx="8229601" cy="1143001"/>
          </a:xfrm>
          <a:prstGeom prst="rect">
            <a:avLst/>
          </a:prstGeom>
        </p:spPr>
        <p:txBody>
          <a:bodyPr lIns="65023" tIns="65023" rIns="65023" bIns="65023"/>
          <a:lstStyle>
            <a:lvl1pPr algn="ctr" defTabSz="342888">
              <a:defRPr sz="3269">
                <a:solidFill>
                  <a:srgbClr val="000000"/>
                </a:solidFill>
              </a:defRPr>
            </a:lvl1pPr>
          </a:lstStyle>
          <a:p>
            <a:r>
              <a:t>Title Text</a:t>
            </a:r>
          </a:p>
        </p:txBody>
      </p:sp>
      <p:sp>
        <p:nvSpPr>
          <p:cNvPr id="90" name="Body Level One…"/>
          <p:cNvSpPr txBox="1">
            <a:spLocks noGrp="1"/>
          </p:cNvSpPr>
          <p:nvPr>
            <p:ph type="body" idx="1"/>
          </p:nvPr>
        </p:nvSpPr>
        <p:spPr>
          <a:xfrm>
            <a:off x="457202" y="1600201"/>
            <a:ext cx="8229601" cy="4525964"/>
          </a:xfrm>
          <a:prstGeom prst="rect">
            <a:avLst/>
          </a:prstGeom>
        </p:spPr>
        <p:txBody>
          <a:bodyPr lIns="65023" tIns="65023" rIns="65023" bIns="65023" anchor="t"/>
          <a:lstStyle>
            <a:lvl1pPr marL="248627" indent="-248627" defTabSz="342888">
              <a:spcBef>
                <a:spcPts val="527"/>
              </a:spcBef>
              <a:buSzPct val="100000"/>
              <a:buFont typeface="Arial"/>
              <a:defRPr sz="2321">
                <a:latin typeface="Calibri"/>
                <a:ea typeface="Calibri"/>
                <a:cs typeface="Calibri"/>
                <a:sym typeface="Calibri"/>
              </a:defRPr>
            </a:lvl1pPr>
            <a:lvl2pPr marL="477881" indent="-236788" defTabSz="342888">
              <a:spcBef>
                <a:spcPts val="527"/>
              </a:spcBef>
              <a:buSzPct val="100000"/>
              <a:buFont typeface="Arial"/>
              <a:buChar char="–"/>
              <a:defRPr sz="2321">
                <a:latin typeface="Calibri"/>
                <a:ea typeface="Calibri"/>
                <a:cs typeface="Calibri"/>
                <a:sym typeface="Calibri"/>
              </a:defRPr>
            </a:lvl2pPr>
            <a:lvl3pPr indent="-221002" defTabSz="342888">
              <a:spcBef>
                <a:spcPts val="527"/>
              </a:spcBef>
              <a:buSzPct val="100000"/>
              <a:buFont typeface="Arial"/>
              <a:defRPr sz="2321">
                <a:latin typeface="Calibri"/>
                <a:ea typeface="Calibri"/>
                <a:cs typeface="Calibri"/>
                <a:sym typeface="Calibri"/>
              </a:defRPr>
            </a:lvl3pPr>
            <a:lvl4pPr marL="988481" indent="-265202" defTabSz="342888">
              <a:spcBef>
                <a:spcPts val="527"/>
              </a:spcBef>
              <a:buSzPct val="100000"/>
              <a:buFont typeface="Arial"/>
              <a:buChar char="–"/>
              <a:defRPr sz="2321">
                <a:latin typeface="Calibri"/>
                <a:ea typeface="Calibri"/>
                <a:cs typeface="Calibri"/>
                <a:sym typeface="Calibri"/>
              </a:defRPr>
            </a:lvl4pPr>
            <a:lvl5pPr marL="1229574" indent="-265202" defTabSz="342888">
              <a:spcBef>
                <a:spcPts val="527"/>
              </a:spcBef>
              <a:buSzPct val="100000"/>
              <a:buFont typeface="Arial"/>
              <a:buChar char="»"/>
              <a:defRPr sz="232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xfrm>
            <a:off x="8411214" y="6408303"/>
            <a:ext cx="275587" cy="261223"/>
          </a:xfrm>
          <a:prstGeom prst="rect">
            <a:avLst/>
          </a:prstGeom>
        </p:spPr>
        <p:txBody>
          <a:bodyPr lIns="65023" tIns="65023" rIns="65023" bIns="65023" anchor="ctr"/>
          <a:lstStyle>
            <a:lvl1pPr algn="r" defTabSz="342888">
              <a:defRPr>
                <a:solidFill>
                  <a:srgbClr val="888888"/>
                </a:solidFill>
                <a:latin typeface="Calibri"/>
                <a:ea typeface="Calibri"/>
                <a:cs typeface="Calibri"/>
                <a:sym typeface="Calibri"/>
              </a:defRPr>
            </a:lvl1pPr>
          </a:lstStyle>
          <a:p>
            <a:fld id="{86CB4B4D-7CA3-9044-876B-883B54F8677D}" type="slidenum">
              <a:t>‹N›</a:t>
            </a:fld>
            <a:endParaRPr/>
          </a:p>
        </p:txBody>
      </p:sp>
    </p:spTree>
    <p:extLst>
      <p:ext uri="{BB962C8B-B14F-4D97-AF65-F5344CB8AC3E}">
        <p14:creationId xmlns:p14="http://schemas.microsoft.com/office/powerpoint/2010/main" val="149640480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endParaRPr lang="en-US" dirty="0"/>
          </a:p>
        </p:txBody>
      </p:sp>
      <p:sp>
        <p:nvSpPr>
          <p:cNvPr id="7" name="Footer Placeholder 2">
            <a:extLst>
              <a:ext uri="{FF2B5EF4-FFF2-40B4-BE49-F238E27FC236}">
                <a16:creationId xmlns:a16="http://schemas.microsoft.com/office/drawing/2014/main" id="{D584F251-A1C4-91BB-0FF5-355E6BC826F8}"/>
              </a:ext>
            </a:extLst>
          </p:cNvPr>
          <p:cNvSpPr>
            <a:spLocks noGrp="1"/>
          </p:cNvSpPr>
          <p:nvPr>
            <p:ph type="ftr" sz="quarter" idx="11"/>
          </p:nvPr>
        </p:nvSpPr>
        <p:spPr>
          <a:xfrm>
            <a:off x="6044252" y="6497960"/>
            <a:ext cx="3086100" cy="365125"/>
          </a:xfrm>
        </p:spPr>
        <p:txBody>
          <a:bodyPr/>
          <a:lstStyle>
            <a:lvl1pPr algn="r">
              <a:defRPr b="1">
                <a:solidFill>
                  <a:schemeClr val="bg1">
                    <a:lumMod val="50000"/>
                  </a:schemeClr>
                </a:solidFill>
              </a:defRPr>
            </a:lvl1pPr>
          </a:lstStyle>
          <a:p>
            <a:endParaRPr lang="en-US" dirty="0"/>
          </a:p>
        </p:txBody>
      </p:sp>
    </p:spTree>
    <p:extLst>
      <p:ext uri="{BB962C8B-B14F-4D97-AF65-F5344CB8AC3E}">
        <p14:creationId xmlns:p14="http://schemas.microsoft.com/office/powerpoint/2010/main" val="3277994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3_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371" y="2132856"/>
            <a:ext cx="8286093" cy="3880454"/>
          </a:xfrm>
          <a:prstGeom prst="rect">
            <a:avLst/>
          </a:prstGeom>
        </p:spPr>
        <p:txBody>
          <a:bodyPr anchor="t"/>
          <a:lstStyle>
            <a:lvl1pP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Title 4"/>
          <p:cNvSpPr>
            <a:spLocks noGrp="1"/>
          </p:cNvSpPr>
          <p:nvPr>
            <p:ph type="title"/>
          </p:nvPr>
        </p:nvSpPr>
        <p:spPr>
          <a:xfrm>
            <a:off x="628650" y="365125"/>
            <a:ext cx="8119814" cy="1325563"/>
          </a:xfrm>
          <a:prstGeom prst="rect">
            <a:avLst/>
          </a:prstGeom>
        </p:spPr>
        <p:txBody>
          <a:bodyPr/>
          <a:lstStyle>
            <a:lvl1pPr>
              <a:defRPr sz="3600" b="1">
                <a:latin typeface="Times New Roman" panose="02020603050405020304" pitchFamily="18" charset="0"/>
                <a:cs typeface="Times New Roman" panose="02020603050405020304" pitchFamily="18" charset="0"/>
              </a:defRPr>
            </a:lvl1pPr>
          </a:lstStyle>
          <a:p>
            <a:r>
              <a:rPr lang="it-IT" dirty="0"/>
              <a:t>Fare clic per modificare lo stile del titolo</a:t>
            </a:r>
            <a:endParaRPr lang="en-US" dirty="0"/>
          </a:p>
        </p:txBody>
      </p:sp>
      <p:sp>
        <p:nvSpPr>
          <p:cNvPr id="2" name="Rectangle 1"/>
          <p:cNvSpPr/>
          <p:nvPr userDrawn="1"/>
        </p:nvSpPr>
        <p:spPr>
          <a:xfrm>
            <a:off x="8959269" y="6611779"/>
            <a:ext cx="184731" cy="246221"/>
          </a:xfrm>
          <a:prstGeom prst="rect">
            <a:avLst/>
          </a:prstGeom>
        </p:spPr>
        <p:txBody>
          <a:bodyPr wrap="none">
            <a:spAutoFit/>
          </a:bodyPr>
          <a:lstStyle/>
          <a:p>
            <a:pPr algn="r"/>
            <a:endParaRPr lang="en-US" sz="1000" b="1" dirty="0">
              <a:latin typeface="Times New Roman" panose="02020603050405020304" pitchFamily="18" charset="0"/>
              <a:cs typeface="Times New Roman" panose="02020603050405020304" pitchFamily="18" charset="0"/>
            </a:endParaRPr>
          </a:p>
        </p:txBody>
      </p:sp>
      <p:sp>
        <p:nvSpPr>
          <p:cNvPr id="4" name="Footer Placeholder 2">
            <a:extLst>
              <a:ext uri="{FF2B5EF4-FFF2-40B4-BE49-F238E27FC236}">
                <a16:creationId xmlns:a16="http://schemas.microsoft.com/office/drawing/2014/main" id="{EFDD1009-8B0A-6CDD-53EE-43DA92446CDB}"/>
              </a:ext>
            </a:extLst>
          </p:cNvPr>
          <p:cNvSpPr txBox="1">
            <a:spLocks/>
          </p:cNvSpPr>
          <p:nvPr userDrawn="1"/>
        </p:nvSpPr>
        <p:spPr>
          <a:xfrm>
            <a:off x="6059004" y="6492875"/>
            <a:ext cx="3086100" cy="365125"/>
          </a:xfrm>
          <a:prstGeom prst="rect">
            <a:avLst/>
          </a:prstGeom>
        </p:spPr>
        <p:txBody>
          <a:bodyPr vert="horz" lIns="91440" tIns="45720" rIns="91440" bIns="45720" rtlCol="0" anchor="ctr"/>
          <a:lstStyle>
            <a:defPPr>
              <a:defRPr lang="it-IT"/>
            </a:defPPr>
            <a:lvl1pPr marL="0" algn="r" defTabSz="914400" rtl="0" eaLnBrk="1" latinLnBrk="0" hangingPunct="1">
              <a:defRPr sz="1000" b="1" i="0" kern="1200">
                <a:solidFill>
                  <a:schemeClr val="bg1">
                    <a:lumMod val="50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5</a:t>
            </a:r>
            <a:r>
              <a:rPr lang="en-US" baseline="30000" dirty="0"/>
              <a:t>th</a:t>
            </a:r>
            <a:r>
              <a:rPr lang="en-US" dirty="0"/>
              <a:t> IWPBF 2025-L. Manti</a:t>
            </a:r>
          </a:p>
        </p:txBody>
      </p:sp>
    </p:spTree>
    <p:extLst>
      <p:ext uri="{BB962C8B-B14F-4D97-AF65-F5344CB8AC3E}">
        <p14:creationId xmlns:p14="http://schemas.microsoft.com/office/powerpoint/2010/main" val="74718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371" y="2132856"/>
            <a:ext cx="8286093" cy="3880454"/>
          </a:xfrm>
          <a:prstGeom prst="rect">
            <a:avLst/>
          </a:prstGeom>
        </p:spPr>
        <p:txBody>
          <a:bodyPr anchor="t"/>
          <a:lstStyle>
            <a:lvl1pP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Titolo 3">
            <a:extLst>
              <a:ext uri="{FF2B5EF4-FFF2-40B4-BE49-F238E27FC236}">
                <a16:creationId xmlns:a16="http://schemas.microsoft.com/office/drawing/2014/main" id="{61C45F9B-7152-D596-2EEE-EC35D07C524B}"/>
              </a:ext>
            </a:extLst>
          </p:cNvPr>
          <p:cNvSpPr>
            <a:spLocks noGrp="1"/>
          </p:cNvSpPr>
          <p:nvPr>
            <p:ph type="title"/>
          </p:nvPr>
        </p:nvSpPr>
        <p:spPr>
          <a:xfrm>
            <a:off x="462371" y="322643"/>
            <a:ext cx="8119814" cy="1325563"/>
          </a:xfrm>
          <a:prstGeom prst="rect">
            <a:avLst/>
          </a:prstGeom>
        </p:spPr>
        <p:txBody>
          <a:bodyPr/>
          <a:lstStyle>
            <a:lvl1pPr>
              <a:defRPr sz="3600" b="1">
                <a:latin typeface="Times New Roman" panose="02020603050405020304" pitchFamily="18" charset="0"/>
                <a:cs typeface="Times New Roman" panose="02020603050405020304" pitchFamily="18" charset="0"/>
              </a:defRPr>
            </a:lvl1pPr>
          </a:lstStyle>
          <a:p>
            <a:r>
              <a:rPr lang="it-IT" dirty="0"/>
              <a:t>Fare clic per modificare lo stile del titolo dello schema</a:t>
            </a:r>
          </a:p>
        </p:txBody>
      </p:sp>
      <p:sp>
        <p:nvSpPr>
          <p:cNvPr id="6" name="Footer Placeholder 2">
            <a:extLst>
              <a:ext uri="{FF2B5EF4-FFF2-40B4-BE49-F238E27FC236}">
                <a16:creationId xmlns:a16="http://schemas.microsoft.com/office/drawing/2014/main" id="{AD9BD47E-23A4-D512-F5C9-529A1AC1C300}"/>
              </a:ext>
            </a:extLst>
          </p:cNvPr>
          <p:cNvSpPr txBox="1">
            <a:spLocks/>
          </p:cNvSpPr>
          <p:nvPr userDrawn="1"/>
        </p:nvSpPr>
        <p:spPr>
          <a:xfrm>
            <a:off x="6057900" y="6492875"/>
            <a:ext cx="3086100" cy="365125"/>
          </a:xfrm>
          <a:prstGeom prst="rect">
            <a:avLst/>
          </a:prstGeom>
        </p:spPr>
        <p:txBody>
          <a:bodyPr vert="horz" lIns="91440" tIns="45720" rIns="91440" bIns="45720" rtlCol="0" anchor="ctr"/>
          <a:lstStyle>
            <a:defPPr>
              <a:defRPr lang="it-IT"/>
            </a:defPPr>
            <a:lvl1pPr marL="0" algn="r" defTabSz="914400" rtl="0" eaLnBrk="1" latinLnBrk="0" hangingPunct="1">
              <a:defRPr sz="1000" b="1" i="0" kern="1200">
                <a:solidFill>
                  <a:schemeClr val="bg1">
                    <a:lumMod val="50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5</a:t>
            </a:r>
            <a:r>
              <a:rPr lang="en-US" baseline="30000" dirty="0"/>
              <a:t>th</a:t>
            </a:r>
            <a:r>
              <a:rPr lang="en-US" dirty="0"/>
              <a:t> IWPBF 2025-L. Manti</a:t>
            </a:r>
          </a:p>
        </p:txBody>
      </p:sp>
    </p:spTree>
    <p:extLst>
      <p:ext uri="{BB962C8B-B14F-4D97-AF65-F5344CB8AC3E}">
        <p14:creationId xmlns:p14="http://schemas.microsoft.com/office/powerpoint/2010/main" val="2127645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42" name="Rectangle"/>
          <p:cNvSpPr/>
          <p:nvPr/>
        </p:nvSpPr>
        <p:spPr>
          <a:xfrm>
            <a:off x="1" y="956194"/>
            <a:ext cx="892969" cy="292829"/>
          </a:xfrm>
          <a:prstGeom prst="rect">
            <a:avLst/>
          </a:prstGeom>
          <a:solidFill>
            <a:schemeClr val="accent1">
              <a:hueOff val="114395"/>
              <a:lumOff val="-24975"/>
            </a:schemeClr>
          </a:solidFill>
          <a:ln w="12700">
            <a:miter lim="400000"/>
          </a:ln>
        </p:spPr>
        <p:txBody>
          <a:bodyPr lIns="26789" tIns="26789" rIns="26789" bIns="26789" anchor="ctr"/>
          <a:lstStyle/>
          <a:p>
            <a:pPr>
              <a:defRPr sz="2200" b="0">
                <a:solidFill>
                  <a:srgbClr val="FFFFFF"/>
                </a:solidFill>
                <a:latin typeface="+mn-lt"/>
                <a:ea typeface="+mn-ea"/>
                <a:cs typeface="+mn-cs"/>
                <a:sym typeface="Helvetica Neue Medium"/>
              </a:defRPr>
            </a:pPr>
            <a:endParaRPr sz="1160"/>
          </a:p>
        </p:txBody>
      </p:sp>
      <p:sp>
        <p:nvSpPr>
          <p:cNvPr id="43" name="Body Level One…"/>
          <p:cNvSpPr txBox="1">
            <a:spLocks noGrp="1"/>
          </p:cNvSpPr>
          <p:nvPr>
            <p:ph type="body" idx="1"/>
          </p:nvPr>
        </p:nvSpPr>
        <p:spPr>
          <a:xfrm>
            <a:off x="299940" y="1328065"/>
            <a:ext cx="8060578" cy="5179984"/>
          </a:xfrm>
          <a:prstGeom prst="rect">
            <a:avLst/>
          </a:prstGeom>
        </p:spPr>
        <p:txBody>
          <a:bodyPr anchor="t"/>
          <a:lstStyle>
            <a:lvl1pPr marL="0" indent="0">
              <a:buSzTx/>
              <a:buNone/>
              <a:defRPr sz="2109" b="0" i="0">
                <a:solidFill>
                  <a:schemeClr val="accent5">
                    <a:lumOff val="-29866"/>
                  </a:schemeClr>
                </a:solidFill>
                <a:latin typeface="Avenir Light" panose="020B0402020203020204" pitchFamily="34" charset="77"/>
                <a:ea typeface="Avenir Light" panose="020B0402020203020204" pitchFamily="34" charset="77"/>
                <a:cs typeface="Calibri"/>
                <a:sym typeface="Calibri"/>
              </a:defRPr>
            </a:lvl1pPr>
            <a:lvl2pPr marL="0" indent="234396">
              <a:spcBef>
                <a:spcPts val="1055"/>
              </a:spcBef>
              <a:buSzTx/>
              <a:buNone/>
              <a:defRPr b="0" i="0">
                <a:latin typeface="Avenir Light" panose="020B0402020203020204" pitchFamily="34" charset="77"/>
                <a:ea typeface="Avenir Light" panose="020B0402020203020204" pitchFamily="34" charset="77"/>
                <a:cs typeface="Calibri"/>
                <a:sym typeface="Calibri"/>
              </a:defRPr>
            </a:lvl2pPr>
            <a:lvl3pPr marL="843826">
              <a:spcBef>
                <a:spcPts val="1055"/>
              </a:spcBef>
              <a:buSzPct val="94000"/>
              <a:defRPr b="0" i="0">
                <a:latin typeface="Avenir Light" panose="020B0402020203020204" pitchFamily="34" charset="77"/>
                <a:ea typeface="Avenir Light" panose="020B0402020203020204" pitchFamily="34" charset="77"/>
                <a:cs typeface="Calibri"/>
                <a:sym typeface="Calibri"/>
              </a:defRPr>
            </a:lvl3pPr>
            <a:lvl4pPr>
              <a:spcBef>
                <a:spcPts val="1055"/>
              </a:spcBef>
              <a:defRPr b="0" i="0">
                <a:latin typeface="Avenir Light" panose="020B0402020203020204" pitchFamily="34" charset="77"/>
                <a:ea typeface="Avenir Light" panose="020B0402020203020204" pitchFamily="34" charset="77"/>
                <a:cs typeface="Calibri"/>
                <a:sym typeface="Calibri"/>
              </a:defRPr>
            </a:lvl4pPr>
            <a:lvl5pPr>
              <a:spcBef>
                <a:spcPts val="1055"/>
              </a:spcBef>
              <a:defRPr b="0" i="0">
                <a:latin typeface="Avenir Light" panose="020B0402020203020204" pitchFamily="34" charset="77"/>
                <a:ea typeface="Avenir Light" panose="020B0402020203020204" pitchFamily="34" charset="77"/>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6" name="Title Text"/>
          <p:cNvSpPr txBox="1">
            <a:spLocks noGrp="1"/>
          </p:cNvSpPr>
          <p:nvPr>
            <p:ph type="body" sz="quarter" idx="21"/>
          </p:nvPr>
        </p:nvSpPr>
        <p:spPr>
          <a:xfrm>
            <a:off x="145700" y="53581"/>
            <a:ext cx="8712934" cy="836321"/>
          </a:xfrm>
          <a:prstGeom prst="rect">
            <a:avLst/>
          </a:prstGeom>
        </p:spPr>
        <p:txBody>
          <a:bodyPr/>
          <a:lstStyle>
            <a:lvl1pPr marL="0" indent="0">
              <a:spcBef>
                <a:spcPts val="0"/>
              </a:spcBef>
              <a:buSzTx/>
              <a:buNone/>
              <a:defRPr sz="4219" b="0" i="0">
                <a:solidFill>
                  <a:schemeClr val="accent1">
                    <a:hueOff val="114395"/>
                    <a:lumOff val="-24975"/>
                  </a:schemeClr>
                </a:solidFill>
                <a:latin typeface="Avenir Light" panose="020B0402020203020204" pitchFamily="34" charset="77"/>
                <a:ea typeface="Avenir Light" panose="020B0402020203020204" pitchFamily="34" charset="77"/>
                <a:cs typeface="Calibri"/>
                <a:sym typeface="Calibri"/>
              </a:defRPr>
            </a:lvl1pPr>
          </a:lstStyle>
          <a:p>
            <a:r>
              <a:t>Title Text</a:t>
            </a:r>
          </a:p>
        </p:txBody>
      </p:sp>
      <p:sp>
        <p:nvSpPr>
          <p:cNvPr id="2" name="Slide Number Placeholder 3">
            <a:extLst>
              <a:ext uri="{FF2B5EF4-FFF2-40B4-BE49-F238E27FC236}">
                <a16:creationId xmlns:a16="http://schemas.microsoft.com/office/drawing/2014/main" id="{756D7817-64DF-2A7B-7D23-4F59E2C27677}"/>
              </a:ext>
            </a:extLst>
          </p:cNvPr>
          <p:cNvSpPr>
            <a:spLocks noGrp="1"/>
          </p:cNvSpPr>
          <p:nvPr>
            <p:ph type="sldNum" sz="quarter" idx="12"/>
          </p:nvPr>
        </p:nvSpPr>
        <p:spPr>
          <a:xfrm>
            <a:off x="619706" y="939664"/>
            <a:ext cx="226024" cy="310000"/>
          </a:xfrm>
        </p:spPr>
        <p:txBody>
          <a:bodyPr/>
          <a:lstStyle>
            <a:lvl1pPr>
              <a:defRPr b="1">
                <a:solidFill>
                  <a:schemeClr val="bg1"/>
                </a:solidFill>
              </a:defRPr>
            </a:lvl1pPr>
          </a:lstStyle>
          <a:p>
            <a:fld id="{91C529CD-B45C-EB4D-9C10-F89117E23F01}" type="slidenum">
              <a:rPr lang="en-GB" smtClean="0"/>
              <a:pPr/>
              <a:t>‹N›</a:t>
            </a:fld>
            <a:endParaRPr lang="en-GB"/>
          </a:p>
        </p:txBody>
      </p:sp>
    </p:spTree>
    <p:extLst>
      <p:ext uri="{BB962C8B-B14F-4D97-AF65-F5344CB8AC3E}">
        <p14:creationId xmlns:p14="http://schemas.microsoft.com/office/powerpoint/2010/main" val="390463091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72" name="Rectangle"/>
          <p:cNvSpPr/>
          <p:nvPr/>
        </p:nvSpPr>
        <p:spPr>
          <a:xfrm>
            <a:off x="8252392" y="6504132"/>
            <a:ext cx="892969" cy="292829"/>
          </a:xfrm>
          <a:prstGeom prst="rect">
            <a:avLst/>
          </a:prstGeom>
          <a:solidFill>
            <a:schemeClr val="accent1">
              <a:hueOff val="114395"/>
              <a:lumOff val="-24975"/>
            </a:schemeClr>
          </a:solidFill>
          <a:ln w="12700">
            <a:miter lim="400000"/>
          </a:ln>
        </p:spPr>
        <p:txBody>
          <a:bodyPr lIns="26789" tIns="26789" rIns="26789" bIns="26789" anchor="ctr"/>
          <a:lstStyle/>
          <a:p>
            <a:pPr>
              <a:defRPr sz="2200" b="0">
                <a:solidFill>
                  <a:srgbClr val="FFFFFF"/>
                </a:solidFill>
                <a:latin typeface="+mn-lt"/>
                <a:ea typeface="+mn-ea"/>
                <a:cs typeface="+mn-cs"/>
                <a:sym typeface="Helvetica Neue Medium"/>
              </a:defRPr>
            </a:pPr>
            <a:endParaRPr sz="1160"/>
          </a:p>
        </p:txBody>
      </p:sp>
      <p:sp>
        <p:nvSpPr>
          <p:cNvPr id="73" name="Slide Number"/>
          <p:cNvSpPr txBox="1">
            <a:spLocks noGrp="1"/>
          </p:cNvSpPr>
          <p:nvPr>
            <p:ph type="sldNum" sz="quarter" idx="2"/>
          </p:nvPr>
        </p:nvSpPr>
        <p:spPr>
          <a:xfrm>
            <a:off x="8296568" y="6503503"/>
            <a:ext cx="214802" cy="310000"/>
          </a:xfrm>
          <a:prstGeom prst="rect">
            <a:avLst/>
          </a:prstGeom>
        </p:spPr>
        <p:txBody>
          <a:bodyPr/>
          <a:lstStyle>
            <a:lvl1pPr>
              <a:defRPr b="1">
                <a:solidFill>
                  <a:srgbClr val="FFFFFF"/>
                </a:solidFill>
                <a:latin typeface="Helvetica Neue"/>
                <a:ea typeface="Helvetica Neue"/>
                <a:cs typeface="Helvetica Neue"/>
                <a:sym typeface="Helvetica Neue"/>
              </a:defRPr>
            </a:lvl1pPr>
          </a:lstStyle>
          <a:p>
            <a:fld id="{86CB4B4D-7CA3-9044-876B-883B54F8677D}" type="slidenum">
              <a:t>‹N›</a:t>
            </a:fld>
            <a:endParaRPr/>
          </a:p>
        </p:txBody>
      </p:sp>
      <p:sp>
        <p:nvSpPr>
          <p:cNvPr id="74" name="GAP Cirrone, PhD - pablo.cirrone@lns.infn.it"/>
          <p:cNvSpPr txBox="1"/>
          <p:nvPr/>
        </p:nvSpPr>
        <p:spPr>
          <a:xfrm>
            <a:off x="40794" y="6617902"/>
            <a:ext cx="8644240" cy="1676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6789" tIns="26789" rIns="26789" bIns="26789" anchor="ctr">
            <a:spAutoFit/>
          </a:bodyPr>
          <a:lstStyle>
            <a:lvl1pPr algn="l">
              <a:defRPr sz="1400" b="0" i="1">
                <a:solidFill>
                  <a:srgbClr val="5E5E5E"/>
                </a:solidFill>
                <a:latin typeface="Arial"/>
                <a:ea typeface="Arial"/>
                <a:cs typeface="Arial"/>
                <a:sym typeface="Arial"/>
              </a:defRPr>
            </a:lvl1pPr>
          </a:lstStyle>
          <a:p>
            <a:r>
              <a:rPr sz="738"/>
              <a:t>GAP Cirrone, PhD - pablo.cirrone@lns.infn.it</a:t>
            </a:r>
          </a:p>
        </p:txBody>
      </p:sp>
    </p:spTree>
    <p:extLst>
      <p:ext uri="{BB962C8B-B14F-4D97-AF65-F5344CB8AC3E}">
        <p14:creationId xmlns:p14="http://schemas.microsoft.com/office/powerpoint/2010/main" val="180082465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4" name="Picture 63" descr="C:\Documents and Settings\Rami\Desktop\Ramis Work\PresPro\Templates_07_July_2004\Biotech\JPGS\PPP_SBIOT_TLE_DNA_Stru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solidFill>
            <a:srgbClr val="336699"/>
          </a:solidFill>
          <a:ln w="9525">
            <a:solidFill>
              <a:srgbClr val="339966"/>
            </a:solidFill>
            <a:miter lim="800000"/>
            <a:headEnd/>
            <a:tailEnd/>
          </a:ln>
        </p:spPr>
      </p:pic>
      <p:sp>
        <p:nvSpPr>
          <p:cNvPr id="5" name="Rectangle 4"/>
          <p:cNvSpPr txBox="1">
            <a:spLocks noChangeArrowheads="1"/>
          </p:cNvSpPr>
          <p:nvPr/>
        </p:nvSpPr>
        <p:spPr bwMode="auto">
          <a:xfrm>
            <a:off x="0" y="0"/>
            <a:ext cx="2428875" cy="357188"/>
          </a:xfrm>
          <a:prstGeom prst="rect">
            <a:avLst/>
          </a:prstGeom>
          <a:noFill/>
          <a:ln w="9525">
            <a:noFill/>
            <a:miter lim="800000"/>
            <a:headEnd/>
            <a:tailEnd/>
          </a:ln>
          <a:effectLst/>
        </p:spPr>
        <p:txBody>
          <a:bodyPr lIns="91436" tIns="45718" rIns="91436" bIns="45718"/>
          <a:lstStyle>
            <a:lvl1pPr>
              <a:defRPr sz="900">
                <a:solidFill>
                  <a:srgbClr val="FF0000"/>
                </a:solidFill>
                <a:effectLst/>
                <a:latin typeface="Britannic Bold"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100" b="0" i="0" u="none" strike="noStrike" kern="1200" cap="none" spc="0" normalizeH="0" baseline="0" noProof="0" dirty="0">
              <a:ln>
                <a:noFill/>
              </a:ln>
              <a:solidFill>
                <a:srgbClr val="FF0000"/>
              </a:solidFill>
              <a:effectLst/>
              <a:uLnTx/>
              <a:uFillTx/>
              <a:latin typeface="Britannic Bold" pitchFamily="34" charset="0"/>
              <a:ea typeface="+mn-ea"/>
              <a:cs typeface="+mn-cs"/>
            </a:endParaRPr>
          </a:p>
        </p:txBody>
      </p:sp>
      <p:sp>
        <p:nvSpPr>
          <p:cNvPr id="4098" name="Rectangle 2"/>
          <p:cNvSpPr>
            <a:spLocks noGrp="1" noChangeArrowheads="1"/>
          </p:cNvSpPr>
          <p:nvPr>
            <p:ph type="ctrTitle"/>
          </p:nvPr>
        </p:nvSpPr>
        <p:spPr>
          <a:xfrm>
            <a:off x="205933" y="1011272"/>
            <a:ext cx="6250927" cy="1880534"/>
          </a:xfrm>
        </p:spPr>
        <p:txBody>
          <a:bodyPr/>
          <a:lstStyle>
            <a:lvl1pPr algn="r">
              <a:defRPr sz="3600"/>
            </a:lvl1pPr>
          </a:lstStyle>
          <a:p>
            <a:r>
              <a:rPr lang="it-IT"/>
              <a:t>Fare clic per modificare lo stile del titolo</a:t>
            </a:r>
            <a:endParaRPr lang="en-US"/>
          </a:p>
        </p:txBody>
      </p:sp>
      <p:sp>
        <p:nvSpPr>
          <p:cNvPr id="4099" name="Rectangle 3"/>
          <p:cNvSpPr>
            <a:spLocks noGrp="1" noChangeArrowheads="1"/>
          </p:cNvSpPr>
          <p:nvPr>
            <p:ph type="subTitle" idx="1"/>
          </p:nvPr>
        </p:nvSpPr>
        <p:spPr>
          <a:xfrm>
            <a:off x="258847" y="3029512"/>
            <a:ext cx="6193722" cy="1308198"/>
          </a:xfrm>
        </p:spPr>
        <p:txBody>
          <a:bodyPr/>
          <a:lstStyle>
            <a:lvl1pPr marL="0" indent="0" algn="r">
              <a:buFontTx/>
              <a:buNone/>
              <a:defRPr/>
            </a:lvl1pPr>
          </a:lstStyle>
          <a:p>
            <a:r>
              <a:rPr lang="it-IT"/>
              <a:t>Fare clic per modificare lo stile del sottotitolo dello schema</a:t>
            </a:r>
            <a:endParaRPr lang="en-US"/>
          </a:p>
        </p:txBody>
      </p:sp>
      <p:sp>
        <p:nvSpPr>
          <p:cNvPr id="7" name="Rectangle 6"/>
          <p:cNvSpPr>
            <a:spLocks noGrp="1" noChangeArrowheads="1"/>
          </p:cNvSpPr>
          <p:nvPr>
            <p:ph type="ftr" sz="quarter" idx="10"/>
          </p:nvPr>
        </p:nvSpPr>
        <p:spPr>
          <a:xfrm>
            <a:off x="3124200" y="6692900"/>
            <a:ext cx="2895600" cy="165100"/>
          </a:xfrm>
        </p:spPr>
        <p:txBody>
          <a:bodyPr/>
          <a:lstStyle>
            <a:lvl1pPr>
              <a:defRPr sz="1100">
                <a:solidFill>
                  <a:schemeClr val="tx1"/>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7"/>
          <p:cNvSpPr>
            <a:spLocks noGrp="1" noChangeArrowheads="1"/>
          </p:cNvSpPr>
          <p:nvPr>
            <p:ph type="sldNum" sz="quarter" idx="11"/>
          </p:nvPr>
        </p:nvSpPr>
        <p:spPr>
          <a:xfrm>
            <a:off x="7239000" y="6692900"/>
            <a:ext cx="1905000" cy="165100"/>
          </a:xfrm>
        </p:spPr>
        <p:txBody>
          <a:bodyPr/>
          <a:lstStyle>
            <a:lvl1pPr>
              <a:defRPr sz="1100">
                <a:solidFill>
                  <a:schemeClr val="tx1"/>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A95F289-2708-48BF-B9D7-4F852864FB8D}" type="slidenum">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4"/>
          <p:cNvSpPr txBox="1">
            <a:spLocks noChangeArrowheads="1"/>
          </p:cNvSpPr>
          <p:nvPr/>
        </p:nvSpPr>
        <p:spPr bwMode="auto">
          <a:xfrm>
            <a:off x="1901" y="0"/>
            <a:ext cx="2915817" cy="357188"/>
          </a:xfrm>
          <a:prstGeom prst="rect">
            <a:avLst/>
          </a:prstGeom>
          <a:noFill/>
          <a:ln w="9525">
            <a:noFill/>
            <a:miter lim="800000"/>
            <a:headEnd/>
            <a:tailEnd/>
          </a:ln>
          <a:effectLst/>
        </p:spPr>
        <p:txBody>
          <a:bodyPr lIns="91436" tIns="45718" rIns="91436" bIns="45718"/>
          <a:lstStyle>
            <a:lvl1pPr>
              <a:defRPr sz="900">
                <a:solidFill>
                  <a:srgbClr val="FF0000"/>
                </a:solidFill>
                <a:effectLst/>
                <a:latin typeface="Britannic Bold"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050" b="0" i="0" u="none" strike="noStrike" kern="1200" cap="none" spc="0" normalizeH="0" baseline="0" noProof="0" dirty="0" err="1">
                <a:ln>
                  <a:noFill/>
                </a:ln>
                <a:solidFill>
                  <a:srgbClr val="FF0000"/>
                </a:solidFill>
                <a:effectLst/>
                <a:uLnTx/>
                <a:uFillTx/>
                <a:latin typeface="Britannic Bold" pitchFamily="34" charset="0"/>
                <a:ea typeface="+mn-ea"/>
                <a:cs typeface="+mn-cs"/>
              </a:rPr>
              <a:t>Horizon</a:t>
            </a:r>
            <a:r>
              <a:rPr kumimoji="0" lang="it-IT" sz="1050" b="0" i="0" u="none" strike="noStrike" kern="1200" cap="none" spc="0" normalizeH="0" baseline="0" noProof="0" dirty="0">
                <a:ln>
                  <a:noFill/>
                </a:ln>
                <a:solidFill>
                  <a:srgbClr val="FF0000"/>
                </a:solidFill>
                <a:effectLst/>
                <a:uLnTx/>
                <a:uFillTx/>
                <a:latin typeface="Britannic Bold" pitchFamily="34" charset="0"/>
                <a:ea typeface="+mn-ea"/>
                <a:cs typeface="+mn-cs"/>
              </a:rPr>
              <a:t> 2020 Meeting-Cefalù febbraio 2014</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dirty="0">
              <a:ln>
                <a:noFill/>
              </a:ln>
              <a:solidFill>
                <a:srgbClr val="FF0000"/>
              </a:solidFill>
              <a:effectLst/>
              <a:uLnTx/>
              <a:uFillTx/>
              <a:latin typeface="Britannic Bold" pitchFamily="34" charset="0"/>
              <a:ea typeface="+mn-ea"/>
              <a:cs typeface="+mn-cs"/>
            </a:endParaRPr>
          </a:p>
        </p:txBody>
      </p:sp>
    </p:spTree>
    <p:extLst>
      <p:ext uri="{BB962C8B-B14F-4D97-AF65-F5344CB8AC3E}">
        <p14:creationId xmlns:p14="http://schemas.microsoft.com/office/powerpoint/2010/main" val="1241596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image" Target="../media/image6.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e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0.jpe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79512" y="6137920"/>
            <a:ext cx="936104" cy="720080"/>
            <a:chOff x="5101001" y="2702719"/>
            <a:chExt cx="3865199" cy="3706689"/>
          </a:xfrm>
        </p:grpSpPr>
        <p:pic>
          <p:nvPicPr>
            <p:cNvPr id="3" name="Picture 2"/>
            <p:cNvPicPr>
              <a:picLocks noChangeAspect="1"/>
            </p:cNvPicPr>
            <p:nvPr/>
          </p:nvPicPr>
          <p:blipFill>
            <a:blip r:embed="rId11">
              <a:duotone>
                <a:prstClr val="black"/>
                <a:schemeClr val="accent5">
                  <a:tint val="45000"/>
                  <a:satMod val="400000"/>
                </a:schemeClr>
              </a:duotone>
            </a:blip>
            <a:stretch>
              <a:fillRect/>
            </a:stretch>
          </p:blipFill>
          <p:spPr>
            <a:xfrm>
              <a:off x="5101001" y="2702719"/>
              <a:ext cx="3865199" cy="3706689"/>
            </a:xfrm>
            <a:prstGeom prst="rect">
              <a:avLst/>
            </a:prstGeom>
          </p:spPr>
        </p:pic>
        <p:pic>
          <p:nvPicPr>
            <p:cNvPr id="4" name="Picture 3"/>
            <p:cNvPicPr>
              <a:picLocks noChangeAspect="1"/>
            </p:cNvPicPr>
            <p:nvPr/>
          </p:nvPicPr>
          <p:blipFill>
            <a:blip r:embed="rId12">
              <a:duotone>
                <a:schemeClr val="accent2">
                  <a:shade val="45000"/>
                  <a:satMod val="135000"/>
                </a:schemeClr>
                <a:prstClr val="white"/>
              </a:duotone>
            </a:blip>
            <a:stretch>
              <a:fillRect/>
            </a:stretch>
          </p:blipFill>
          <p:spPr>
            <a:xfrm>
              <a:off x="5250536" y="2817556"/>
              <a:ext cx="2808523" cy="2246296"/>
            </a:xfrm>
            <a:prstGeom prst="rect">
              <a:avLst/>
            </a:prstGeom>
          </p:spPr>
        </p:pic>
      </p:grpSp>
      <p:sp>
        <p:nvSpPr>
          <p:cNvPr id="7" name="Segnaposto piè di pagina 6"/>
          <p:cNvSpPr>
            <a:spLocks noGrp="1"/>
          </p:cNvSpPr>
          <p:nvPr>
            <p:ph type="ftr" sz="quarter" idx="3"/>
          </p:nvPr>
        </p:nvSpPr>
        <p:spPr>
          <a:xfrm>
            <a:off x="6044252" y="6497960"/>
            <a:ext cx="3086100" cy="365125"/>
          </a:xfrm>
          <a:prstGeom prst="rect">
            <a:avLst/>
          </a:prstGeom>
        </p:spPr>
        <p:txBody>
          <a:bodyPr vert="horz" lIns="91440" tIns="45720" rIns="91440" bIns="45720" rtlCol="0" anchor="ctr"/>
          <a:lstStyle>
            <a:lvl1pPr algn="ctr">
              <a:defRPr sz="1000" b="1" i="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Tree>
    <p:extLst>
      <p:ext uri="{BB962C8B-B14F-4D97-AF65-F5344CB8AC3E}">
        <p14:creationId xmlns:p14="http://schemas.microsoft.com/office/powerpoint/2010/main" val="1902589393"/>
      </p:ext>
    </p:extLst>
  </p:cSld>
  <p:clrMap bg1="lt1" tx1="dk1" bg2="lt2" tx2="dk2" accent1="accent1" accent2="accent2" accent3="accent3" accent4="accent4" accent5="accent5" accent6="accent6" hlink="hlink" folHlink="folHlink"/>
  <p:sldLayoutIdLst>
    <p:sldLayoutId id="2147483674" r:id="rId1"/>
    <p:sldLayoutId id="2147483698" r:id="rId2"/>
    <p:sldLayoutId id="2147483675" r:id="rId3"/>
    <p:sldLayoutId id="2147483677" r:id="rId4"/>
    <p:sldLayoutId id="2147483678" r:id="rId5"/>
    <p:sldLayoutId id="2147483697" r:id="rId6"/>
    <p:sldLayoutId id="2147483704" r:id="rId7"/>
    <p:sldLayoutId id="214748371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685983" rtl="0" eaLnBrk="1" latinLnBrk="1" hangingPunct="1">
        <a:spcBef>
          <a:spcPct val="0"/>
        </a:spcBef>
        <a:buNone/>
        <a:defRPr sz="3301" kern="1200">
          <a:solidFill>
            <a:schemeClr val="tx1"/>
          </a:solidFill>
          <a:latin typeface="+mj-lt"/>
          <a:ea typeface="+mj-ea"/>
          <a:cs typeface="+mj-cs"/>
        </a:defRPr>
      </a:lvl1pPr>
    </p:titleStyle>
    <p:bodyStyle>
      <a:lvl1pPr marL="257244" indent="-257244" algn="l" defTabSz="685983" rtl="0" eaLnBrk="1" latinLnBrk="1" hangingPunct="1">
        <a:spcBef>
          <a:spcPct val="20000"/>
        </a:spcBef>
        <a:buFont typeface="Arial" pitchFamily="34" charset="0"/>
        <a:buChar char="•"/>
        <a:defRPr sz="2401" kern="1200">
          <a:solidFill>
            <a:schemeClr val="tx1"/>
          </a:solidFill>
          <a:latin typeface="+mn-lt"/>
          <a:ea typeface="+mn-ea"/>
          <a:cs typeface="+mn-cs"/>
        </a:defRPr>
      </a:lvl1pPr>
      <a:lvl2pPr marL="557361" indent="-214370" algn="l" defTabSz="685983" rtl="0" eaLnBrk="1" latinLnBrk="1" hangingPunct="1">
        <a:spcBef>
          <a:spcPct val="20000"/>
        </a:spcBef>
        <a:buFont typeface="Arial" pitchFamily="34" charset="0"/>
        <a:buChar char="–"/>
        <a:defRPr sz="2101" kern="1200">
          <a:solidFill>
            <a:schemeClr val="tx1"/>
          </a:solidFill>
          <a:latin typeface="+mn-lt"/>
          <a:ea typeface="+mn-ea"/>
          <a:cs typeface="+mn-cs"/>
        </a:defRPr>
      </a:lvl2pPr>
      <a:lvl3pPr marL="857479" indent="-171496" algn="l" defTabSz="685983" rtl="0" eaLnBrk="1" latinLnBrk="1" hangingPunct="1">
        <a:spcBef>
          <a:spcPct val="20000"/>
        </a:spcBef>
        <a:buFont typeface="Arial" pitchFamily="34" charset="0"/>
        <a:buChar char="•"/>
        <a:defRPr sz="1800" kern="1200">
          <a:solidFill>
            <a:schemeClr val="tx1"/>
          </a:solidFill>
          <a:latin typeface="+mn-lt"/>
          <a:ea typeface="+mn-ea"/>
          <a:cs typeface="+mn-cs"/>
        </a:defRPr>
      </a:lvl3pPr>
      <a:lvl4pPr marL="1200470" indent="-171496" algn="l" defTabSz="685983" rtl="0" eaLnBrk="1" latinLnBrk="1" hangingPunct="1">
        <a:spcBef>
          <a:spcPct val="20000"/>
        </a:spcBef>
        <a:buFont typeface="Arial" pitchFamily="34" charset="0"/>
        <a:buChar char="–"/>
        <a:defRPr sz="1500" kern="1200">
          <a:solidFill>
            <a:schemeClr val="tx1"/>
          </a:solidFill>
          <a:latin typeface="+mn-lt"/>
          <a:ea typeface="+mn-ea"/>
          <a:cs typeface="+mn-cs"/>
        </a:defRPr>
      </a:lvl4pPr>
      <a:lvl5pPr marL="1543461" indent="-171496" algn="l" defTabSz="685983" rtl="0" eaLnBrk="1" latinLnBrk="1" hangingPunct="1">
        <a:spcBef>
          <a:spcPct val="20000"/>
        </a:spcBef>
        <a:buFont typeface="Arial" pitchFamily="34" charset="0"/>
        <a:buChar char="»"/>
        <a:defRPr sz="1500" kern="1200">
          <a:solidFill>
            <a:schemeClr val="tx1"/>
          </a:solidFill>
          <a:latin typeface="+mn-lt"/>
          <a:ea typeface="+mn-ea"/>
          <a:cs typeface="+mn-cs"/>
        </a:defRPr>
      </a:lvl5pPr>
      <a:lvl6pPr marL="1886453" indent="-171496" algn="l" defTabSz="685983"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1"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ko-KR"/>
      </a:defPPr>
      <a:lvl1pPr marL="0" algn="l" defTabSz="685983" rtl="0" eaLnBrk="1" latinLnBrk="1" hangingPunct="1">
        <a:defRPr sz="1350" kern="1200">
          <a:solidFill>
            <a:schemeClr val="tx1"/>
          </a:solidFill>
          <a:latin typeface="+mn-lt"/>
          <a:ea typeface="+mn-ea"/>
          <a:cs typeface="+mn-cs"/>
        </a:defRPr>
      </a:lvl1pPr>
      <a:lvl2pPr marL="342991" algn="l" defTabSz="685983" rtl="0" eaLnBrk="1" latinLnBrk="1" hangingPunct="1">
        <a:defRPr sz="1350" kern="1200">
          <a:solidFill>
            <a:schemeClr val="tx1"/>
          </a:solidFill>
          <a:latin typeface="+mn-lt"/>
          <a:ea typeface="+mn-ea"/>
          <a:cs typeface="+mn-cs"/>
        </a:defRPr>
      </a:lvl2pPr>
      <a:lvl3pPr marL="685983" algn="l" defTabSz="685983" rtl="0" eaLnBrk="1" latinLnBrk="1" hangingPunct="1">
        <a:defRPr sz="1350" kern="1200">
          <a:solidFill>
            <a:schemeClr val="tx1"/>
          </a:solidFill>
          <a:latin typeface="+mn-lt"/>
          <a:ea typeface="+mn-ea"/>
          <a:cs typeface="+mn-cs"/>
        </a:defRPr>
      </a:lvl3pPr>
      <a:lvl4pPr marL="1028974" algn="l" defTabSz="685983" rtl="0" eaLnBrk="1" latinLnBrk="1" hangingPunct="1">
        <a:defRPr sz="1350" kern="1200">
          <a:solidFill>
            <a:schemeClr val="tx1"/>
          </a:solidFill>
          <a:latin typeface="+mn-lt"/>
          <a:ea typeface="+mn-ea"/>
          <a:cs typeface="+mn-cs"/>
        </a:defRPr>
      </a:lvl4pPr>
      <a:lvl5pPr marL="1371966" algn="l" defTabSz="685983" rtl="0" eaLnBrk="1" latinLnBrk="1" hangingPunct="1">
        <a:defRPr sz="1350" kern="1200">
          <a:solidFill>
            <a:schemeClr val="tx1"/>
          </a:solidFill>
          <a:latin typeface="+mn-lt"/>
          <a:ea typeface="+mn-ea"/>
          <a:cs typeface="+mn-cs"/>
        </a:defRPr>
      </a:lvl5pPr>
      <a:lvl6pPr marL="1714957" algn="l" defTabSz="685983" rtl="0" eaLnBrk="1" latinLnBrk="1" hangingPunct="1">
        <a:defRPr sz="1350" kern="1200">
          <a:solidFill>
            <a:schemeClr val="tx1"/>
          </a:solidFill>
          <a:latin typeface="+mn-lt"/>
          <a:ea typeface="+mn-ea"/>
          <a:cs typeface="+mn-cs"/>
        </a:defRPr>
      </a:lvl6pPr>
      <a:lvl7pPr marL="2057949" algn="l" defTabSz="685983" rtl="0" eaLnBrk="1" latinLnBrk="1" hangingPunct="1">
        <a:defRPr sz="1350" kern="1200">
          <a:solidFill>
            <a:schemeClr val="tx1"/>
          </a:solidFill>
          <a:latin typeface="+mn-lt"/>
          <a:ea typeface="+mn-ea"/>
          <a:cs typeface="+mn-cs"/>
        </a:defRPr>
      </a:lvl7pPr>
      <a:lvl8pPr marL="2400940" algn="l" defTabSz="685983" rtl="0" eaLnBrk="1" latinLnBrk="1" hangingPunct="1">
        <a:defRPr sz="1350" kern="1200">
          <a:solidFill>
            <a:schemeClr val="tx1"/>
          </a:solidFill>
          <a:latin typeface="+mn-lt"/>
          <a:ea typeface="+mn-ea"/>
          <a:cs typeface="+mn-cs"/>
        </a:defRPr>
      </a:lvl8pPr>
      <a:lvl9pPr marL="2743932" algn="l" defTabSz="685983" rtl="0" eaLnBrk="1" latinLnBrk="1"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08" descr="C:\Documents and Settings\Rami\Desktop\Ramis Work\PresPro\Templates_07_July_2004\Biotech\JPGS\PPP_SBIOT_TXT_DNA_Structure.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962025" y="138113"/>
            <a:ext cx="782637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it-IT"/>
              <a:t>Fare clic per modificare lo stile del titolo</a:t>
            </a:r>
            <a:endParaRPr lang="en-US"/>
          </a:p>
        </p:txBody>
      </p:sp>
      <p:sp>
        <p:nvSpPr>
          <p:cNvPr id="2052" name="Rectangle 3"/>
          <p:cNvSpPr>
            <a:spLocks noGrp="1" noChangeArrowheads="1"/>
          </p:cNvSpPr>
          <p:nvPr>
            <p:ph type="body" idx="1"/>
          </p:nvPr>
        </p:nvSpPr>
        <p:spPr bwMode="auto">
          <a:xfrm>
            <a:off x="1235075" y="1584325"/>
            <a:ext cx="7551738"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29" name="Rectangle 5"/>
          <p:cNvSpPr>
            <a:spLocks noGrp="1" noChangeArrowheads="1"/>
          </p:cNvSpPr>
          <p:nvPr>
            <p:ph type="ftr" sz="quarter" idx="3"/>
          </p:nvPr>
        </p:nvSpPr>
        <p:spPr bwMode="auto">
          <a:xfrm>
            <a:off x="3157538" y="6624638"/>
            <a:ext cx="2894012" cy="233362"/>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900">
                <a:solidFill>
                  <a:srgbClr val="FFFFFF"/>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7070725" y="6624638"/>
            <a:ext cx="1905000" cy="233362"/>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900">
                <a:solidFill>
                  <a:srgbClr val="FFFFFF"/>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F58BD6-349A-4292-8935-4B3210F425F8}" type="slidenum">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Rectangle 4"/>
          <p:cNvSpPr>
            <a:spLocks noGrp="1" noChangeArrowheads="1"/>
          </p:cNvSpPr>
          <p:nvPr>
            <p:ph type="dt" sz="half" idx="2"/>
          </p:nvPr>
        </p:nvSpPr>
        <p:spPr bwMode="auto">
          <a:xfrm>
            <a:off x="7137400" y="0"/>
            <a:ext cx="2006600" cy="214313"/>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900">
                <a:solidFill>
                  <a:srgbClr val="FF0000"/>
                </a:solidFill>
                <a:effectLst/>
                <a:latin typeface="Britannic Bold"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0000"/>
              </a:solidFill>
              <a:effectLst/>
              <a:uLnTx/>
              <a:uFillTx/>
              <a:latin typeface="Britannic Bold" pitchFamily="34" charset="0"/>
              <a:ea typeface="+mn-ea"/>
              <a:cs typeface="+mn-cs"/>
            </a:endParaRPr>
          </a:p>
        </p:txBody>
      </p:sp>
    </p:spTree>
    <p:extLst>
      <p:ext uri="{BB962C8B-B14F-4D97-AF65-F5344CB8AC3E}">
        <p14:creationId xmlns:p14="http://schemas.microsoft.com/office/powerpoint/2010/main" val="36697395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hf sldNum="0" hdr="0" ftr="0" dt="0"/>
  <p:txStyles>
    <p:titleStyle>
      <a:lvl1pPr algn="l" rtl="0" eaLnBrk="1" fontAlgn="base" hangingPunct="1">
        <a:spcBef>
          <a:spcPct val="0"/>
        </a:spcBef>
        <a:spcAft>
          <a:spcPct val="0"/>
        </a:spcAft>
        <a:defRPr sz="3400">
          <a:solidFill>
            <a:srgbClr val="FFFFFF"/>
          </a:solidFill>
          <a:latin typeface="Calibri" pitchFamily="34" charset="0"/>
          <a:ea typeface="+mj-ea"/>
          <a:cs typeface="+mj-cs"/>
        </a:defRPr>
      </a:lvl1pPr>
      <a:lvl2pPr algn="l" rtl="0" eaLnBrk="1" fontAlgn="base" hangingPunct="1">
        <a:spcBef>
          <a:spcPct val="0"/>
        </a:spcBef>
        <a:spcAft>
          <a:spcPct val="0"/>
        </a:spcAft>
        <a:defRPr sz="3400">
          <a:solidFill>
            <a:srgbClr val="FFFFFF"/>
          </a:solidFill>
          <a:latin typeface="Calibri" pitchFamily="34" charset="0"/>
        </a:defRPr>
      </a:lvl2pPr>
      <a:lvl3pPr algn="l" rtl="0" eaLnBrk="1" fontAlgn="base" hangingPunct="1">
        <a:spcBef>
          <a:spcPct val="0"/>
        </a:spcBef>
        <a:spcAft>
          <a:spcPct val="0"/>
        </a:spcAft>
        <a:defRPr sz="3400">
          <a:solidFill>
            <a:srgbClr val="FFFFFF"/>
          </a:solidFill>
          <a:latin typeface="Calibri" pitchFamily="34" charset="0"/>
        </a:defRPr>
      </a:lvl3pPr>
      <a:lvl4pPr algn="l" rtl="0" eaLnBrk="1" fontAlgn="base" hangingPunct="1">
        <a:spcBef>
          <a:spcPct val="0"/>
        </a:spcBef>
        <a:spcAft>
          <a:spcPct val="0"/>
        </a:spcAft>
        <a:defRPr sz="3400">
          <a:solidFill>
            <a:srgbClr val="FFFFFF"/>
          </a:solidFill>
          <a:latin typeface="Calibri" pitchFamily="34" charset="0"/>
        </a:defRPr>
      </a:lvl4pPr>
      <a:lvl5pPr algn="l" rtl="0" eaLnBrk="1" fontAlgn="base" hangingPunct="1">
        <a:spcBef>
          <a:spcPct val="0"/>
        </a:spcBef>
        <a:spcAft>
          <a:spcPct val="0"/>
        </a:spcAft>
        <a:defRPr sz="3400">
          <a:solidFill>
            <a:srgbClr val="FFFFFF"/>
          </a:solidFill>
          <a:latin typeface="Calibri" pitchFamily="34" charset="0"/>
        </a:defRPr>
      </a:lvl5pPr>
      <a:lvl6pPr marL="412394" algn="l" defTabSz="915001" rtl="0" eaLnBrk="1" fontAlgn="base" hangingPunct="1">
        <a:spcBef>
          <a:spcPct val="0"/>
        </a:spcBef>
        <a:spcAft>
          <a:spcPct val="0"/>
        </a:spcAft>
        <a:defRPr sz="3400">
          <a:solidFill>
            <a:srgbClr val="FFFFFF"/>
          </a:solidFill>
          <a:latin typeface="Arial" charset="0"/>
        </a:defRPr>
      </a:lvl6pPr>
      <a:lvl7pPr marL="824789" algn="l" defTabSz="915001" rtl="0" eaLnBrk="1" fontAlgn="base" hangingPunct="1">
        <a:spcBef>
          <a:spcPct val="0"/>
        </a:spcBef>
        <a:spcAft>
          <a:spcPct val="0"/>
        </a:spcAft>
        <a:defRPr sz="3400">
          <a:solidFill>
            <a:srgbClr val="FFFFFF"/>
          </a:solidFill>
          <a:latin typeface="Arial" charset="0"/>
        </a:defRPr>
      </a:lvl7pPr>
      <a:lvl8pPr marL="1237183" algn="l" defTabSz="915001" rtl="0" eaLnBrk="1" fontAlgn="base" hangingPunct="1">
        <a:spcBef>
          <a:spcPct val="0"/>
        </a:spcBef>
        <a:spcAft>
          <a:spcPct val="0"/>
        </a:spcAft>
        <a:defRPr sz="3400">
          <a:solidFill>
            <a:srgbClr val="FFFFFF"/>
          </a:solidFill>
          <a:latin typeface="Arial" charset="0"/>
        </a:defRPr>
      </a:lvl8pPr>
      <a:lvl9pPr marL="1649578" algn="l" defTabSz="915001" rtl="0" eaLnBrk="1" fontAlgn="base" hangingPunct="1">
        <a:spcBef>
          <a:spcPct val="0"/>
        </a:spcBef>
        <a:spcAft>
          <a:spcPct val="0"/>
        </a:spcAft>
        <a:defRPr sz="3400">
          <a:solidFill>
            <a:srgbClr val="FFFFFF"/>
          </a:solidFill>
          <a:latin typeface="Arial" charset="0"/>
        </a:defRPr>
      </a:lvl9pPr>
    </p:titleStyle>
    <p:bodyStyle>
      <a:lvl1pPr marL="341313" indent="-341313" algn="l" rtl="0" eaLnBrk="1" fontAlgn="base" hangingPunct="1">
        <a:spcBef>
          <a:spcPct val="20000"/>
        </a:spcBef>
        <a:spcAft>
          <a:spcPct val="0"/>
        </a:spcAft>
        <a:buChar char="•"/>
        <a:defRPr sz="2500">
          <a:solidFill>
            <a:srgbClr val="FFFFFF"/>
          </a:solidFill>
          <a:latin typeface="Calibri" pitchFamily="34" charset="0"/>
          <a:ea typeface="+mn-ea"/>
          <a:cs typeface="+mn-cs"/>
        </a:defRPr>
      </a:lvl1pPr>
      <a:lvl2pPr marL="742950" indent="-285750" algn="l" rtl="0" eaLnBrk="1" fontAlgn="base" hangingPunct="1">
        <a:spcBef>
          <a:spcPct val="20000"/>
        </a:spcBef>
        <a:spcAft>
          <a:spcPct val="0"/>
        </a:spcAft>
        <a:buChar char="–"/>
        <a:defRPr sz="2200">
          <a:solidFill>
            <a:srgbClr val="FFFFFF"/>
          </a:solidFill>
          <a:latin typeface="Calibri" pitchFamily="34" charset="0"/>
        </a:defRPr>
      </a:lvl2pPr>
      <a:lvl3pPr marL="1141413" indent="-227013" algn="l" rtl="0" eaLnBrk="1" fontAlgn="base" hangingPunct="1">
        <a:spcBef>
          <a:spcPct val="20000"/>
        </a:spcBef>
        <a:spcAft>
          <a:spcPct val="0"/>
        </a:spcAft>
        <a:buChar char="•"/>
        <a:defRPr sz="2200">
          <a:solidFill>
            <a:srgbClr val="FFFFFF"/>
          </a:solidFill>
          <a:latin typeface="Calibri" pitchFamily="34" charset="0"/>
        </a:defRPr>
      </a:lvl3pPr>
      <a:lvl4pPr marL="1598613" indent="-227013" algn="l" rtl="0" eaLnBrk="1" fontAlgn="base" hangingPunct="1">
        <a:spcBef>
          <a:spcPct val="20000"/>
        </a:spcBef>
        <a:spcAft>
          <a:spcPct val="0"/>
        </a:spcAft>
        <a:buChar char="–"/>
        <a:defRPr sz="1900">
          <a:solidFill>
            <a:srgbClr val="FFFFFF"/>
          </a:solidFill>
          <a:latin typeface="Calibri" pitchFamily="34" charset="0"/>
        </a:defRPr>
      </a:lvl4pPr>
      <a:lvl5pPr marL="2057400" indent="-228600" algn="l" rtl="0" eaLnBrk="1" fontAlgn="base" hangingPunct="1">
        <a:spcBef>
          <a:spcPct val="20000"/>
        </a:spcBef>
        <a:spcAft>
          <a:spcPct val="0"/>
        </a:spcAft>
        <a:buChar char="»"/>
        <a:defRPr sz="2000">
          <a:solidFill>
            <a:srgbClr val="FFFFFF"/>
          </a:solidFill>
          <a:latin typeface="Calibri" pitchFamily="34" charset="0"/>
        </a:defRPr>
      </a:lvl5pPr>
      <a:lvl6pPr marL="2470071" indent="-229108" algn="l" defTabSz="915001" rtl="0" eaLnBrk="1" fontAlgn="base" hangingPunct="1">
        <a:spcBef>
          <a:spcPct val="20000"/>
        </a:spcBef>
        <a:spcAft>
          <a:spcPct val="0"/>
        </a:spcAft>
        <a:buChar char="»"/>
        <a:defRPr>
          <a:solidFill>
            <a:srgbClr val="FFFFFF"/>
          </a:solidFill>
          <a:latin typeface="+mn-lt"/>
        </a:defRPr>
      </a:lvl6pPr>
      <a:lvl7pPr marL="2882465" indent="-229108" algn="l" defTabSz="915001" rtl="0" eaLnBrk="1" fontAlgn="base" hangingPunct="1">
        <a:spcBef>
          <a:spcPct val="20000"/>
        </a:spcBef>
        <a:spcAft>
          <a:spcPct val="0"/>
        </a:spcAft>
        <a:buChar char="»"/>
        <a:defRPr>
          <a:solidFill>
            <a:srgbClr val="FFFFFF"/>
          </a:solidFill>
          <a:latin typeface="+mn-lt"/>
        </a:defRPr>
      </a:lvl7pPr>
      <a:lvl8pPr marL="3294860" indent="-229108" algn="l" defTabSz="915001" rtl="0" eaLnBrk="1" fontAlgn="base" hangingPunct="1">
        <a:spcBef>
          <a:spcPct val="20000"/>
        </a:spcBef>
        <a:spcAft>
          <a:spcPct val="0"/>
        </a:spcAft>
        <a:buChar char="»"/>
        <a:defRPr>
          <a:solidFill>
            <a:srgbClr val="FFFFFF"/>
          </a:solidFill>
          <a:latin typeface="+mn-lt"/>
        </a:defRPr>
      </a:lvl8pPr>
      <a:lvl9pPr marL="3707254" indent="-229108" algn="l" defTabSz="915001" rtl="0" eaLnBrk="1" fontAlgn="base" hangingPunct="1">
        <a:spcBef>
          <a:spcPct val="20000"/>
        </a:spcBef>
        <a:spcAft>
          <a:spcPct val="0"/>
        </a:spcAft>
        <a:buChar char="»"/>
        <a:defRPr>
          <a:solidFill>
            <a:srgbClr val="FFFFFF"/>
          </a:solidFill>
          <a:latin typeface="+mn-lt"/>
        </a:defRPr>
      </a:lvl9pPr>
    </p:bodyStyle>
    <p:otherStyle>
      <a:defPPr>
        <a:defRPr lang="en-US"/>
      </a:defPPr>
      <a:lvl1pPr marL="0" algn="l" defTabSz="824789" rtl="0" eaLnBrk="1" latinLnBrk="0" hangingPunct="1">
        <a:defRPr sz="1600" kern="1200">
          <a:solidFill>
            <a:schemeClr val="tx1"/>
          </a:solidFill>
          <a:latin typeface="+mn-lt"/>
          <a:ea typeface="+mn-ea"/>
          <a:cs typeface="+mn-cs"/>
        </a:defRPr>
      </a:lvl1pPr>
      <a:lvl2pPr marL="412394" algn="l" defTabSz="824789" rtl="0" eaLnBrk="1" latinLnBrk="0" hangingPunct="1">
        <a:defRPr sz="1600" kern="1200">
          <a:solidFill>
            <a:schemeClr val="tx1"/>
          </a:solidFill>
          <a:latin typeface="+mn-lt"/>
          <a:ea typeface="+mn-ea"/>
          <a:cs typeface="+mn-cs"/>
        </a:defRPr>
      </a:lvl2pPr>
      <a:lvl3pPr marL="824789" algn="l" defTabSz="824789" rtl="0" eaLnBrk="1" latinLnBrk="0" hangingPunct="1">
        <a:defRPr sz="1600" kern="1200">
          <a:solidFill>
            <a:schemeClr val="tx1"/>
          </a:solidFill>
          <a:latin typeface="+mn-lt"/>
          <a:ea typeface="+mn-ea"/>
          <a:cs typeface="+mn-cs"/>
        </a:defRPr>
      </a:lvl3pPr>
      <a:lvl4pPr marL="1237183" algn="l" defTabSz="824789" rtl="0" eaLnBrk="1" latinLnBrk="0" hangingPunct="1">
        <a:defRPr sz="1600" kern="1200">
          <a:solidFill>
            <a:schemeClr val="tx1"/>
          </a:solidFill>
          <a:latin typeface="+mn-lt"/>
          <a:ea typeface="+mn-ea"/>
          <a:cs typeface="+mn-cs"/>
        </a:defRPr>
      </a:lvl4pPr>
      <a:lvl5pPr marL="1649578" algn="l" defTabSz="824789" rtl="0" eaLnBrk="1" latinLnBrk="0" hangingPunct="1">
        <a:defRPr sz="1600" kern="1200">
          <a:solidFill>
            <a:schemeClr val="tx1"/>
          </a:solidFill>
          <a:latin typeface="+mn-lt"/>
          <a:ea typeface="+mn-ea"/>
          <a:cs typeface="+mn-cs"/>
        </a:defRPr>
      </a:lvl5pPr>
      <a:lvl6pPr marL="2061972" algn="l" defTabSz="824789" rtl="0" eaLnBrk="1" latinLnBrk="0" hangingPunct="1">
        <a:defRPr sz="1600" kern="1200">
          <a:solidFill>
            <a:schemeClr val="tx1"/>
          </a:solidFill>
          <a:latin typeface="+mn-lt"/>
          <a:ea typeface="+mn-ea"/>
          <a:cs typeface="+mn-cs"/>
        </a:defRPr>
      </a:lvl6pPr>
      <a:lvl7pPr marL="2474366" algn="l" defTabSz="824789" rtl="0" eaLnBrk="1" latinLnBrk="0" hangingPunct="1">
        <a:defRPr sz="1600" kern="1200">
          <a:solidFill>
            <a:schemeClr val="tx1"/>
          </a:solidFill>
          <a:latin typeface="+mn-lt"/>
          <a:ea typeface="+mn-ea"/>
          <a:cs typeface="+mn-cs"/>
        </a:defRPr>
      </a:lvl7pPr>
      <a:lvl8pPr marL="2886761" algn="l" defTabSz="824789" rtl="0" eaLnBrk="1" latinLnBrk="0" hangingPunct="1">
        <a:defRPr sz="1600" kern="1200">
          <a:solidFill>
            <a:schemeClr val="tx1"/>
          </a:solidFill>
          <a:latin typeface="+mn-lt"/>
          <a:ea typeface="+mn-ea"/>
          <a:cs typeface="+mn-cs"/>
        </a:defRPr>
      </a:lvl8pPr>
      <a:lvl9pPr marL="3299155" algn="l" defTabSz="824789"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l="-2000" r="-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79512" y="6137920"/>
            <a:ext cx="936104" cy="720080"/>
            <a:chOff x="5101001" y="2702719"/>
            <a:chExt cx="3865199" cy="3706689"/>
          </a:xfrm>
        </p:grpSpPr>
        <p:pic>
          <p:nvPicPr>
            <p:cNvPr id="3" name="Picture 2"/>
            <p:cNvPicPr>
              <a:picLocks noChangeAspect="1"/>
            </p:cNvPicPr>
            <p:nvPr/>
          </p:nvPicPr>
          <p:blipFill>
            <a:blip r:embed="rId6">
              <a:duotone>
                <a:prstClr val="black"/>
                <a:schemeClr val="accent5">
                  <a:tint val="45000"/>
                  <a:satMod val="400000"/>
                </a:schemeClr>
              </a:duotone>
            </a:blip>
            <a:stretch>
              <a:fillRect/>
            </a:stretch>
          </p:blipFill>
          <p:spPr>
            <a:xfrm>
              <a:off x="5101001" y="2702719"/>
              <a:ext cx="3865199" cy="3706689"/>
            </a:xfrm>
            <a:prstGeom prst="rect">
              <a:avLst/>
            </a:prstGeom>
          </p:spPr>
        </p:pic>
        <p:pic>
          <p:nvPicPr>
            <p:cNvPr id="4" name="Picture 3"/>
            <p:cNvPicPr>
              <a:picLocks noChangeAspect="1"/>
            </p:cNvPicPr>
            <p:nvPr/>
          </p:nvPicPr>
          <p:blipFill>
            <a:blip r:embed="rId7">
              <a:duotone>
                <a:schemeClr val="accent2">
                  <a:shade val="45000"/>
                  <a:satMod val="135000"/>
                </a:schemeClr>
                <a:prstClr val="white"/>
              </a:duotone>
            </a:blip>
            <a:stretch>
              <a:fillRect/>
            </a:stretch>
          </p:blipFill>
          <p:spPr>
            <a:xfrm>
              <a:off x="5250536" y="2817556"/>
              <a:ext cx="2808523" cy="2246296"/>
            </a:xfrm>
            <a:prstGeom prst="rect">
              <a:avLst/>
            </a:prstGeom>
          </p:spPr>
        </p:pic>
      </p:grpSp>
      <p:sp>
        <p:nvSpPr>
          <p:cNvPr id="7" name="Segnaposto piè di pagina 6"/>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413740836"/>
      </p:ext>
    </p:extLst>
  </p:cSld>
  <p:clrMap bg1="lt1" tx1="dk1" bg2="lt2" tx2="dk2" accent1="accent1" accent2="accent2" accent3="accent3" accent4="accent4" accent5="accent5" accent6="accent6" hlink="hlink" folHlink="folHlink"/>
  <p:sldLayoutIdLst>
    <p:sldLayoutId id="2147483700" r:id="rId1"/>
    <p:sldLayoutId id="2147483702" r:id="rId2"/>
    <p:sldLayoutId id="2147483703"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685983" rtl="0" eaLnBrk="1" latinLnBrk="1" hangingPunct="1">
        <a:spcBef>
          <a:spcPct val="0"/>
        </a:spcBef>
        <a:buNone/>
        <a:defRPr sz="3301" kern="1200">
          <a:solidFill>
            <a:schemeClr val="tx1"/>
          </a:solidFill>
          <a:latin typeface="+mj-lt"/>
          <a:ea typeface="+mj-ea"/>
          <a:cs typeface="+mj-cs"/>
        </a:defRPr>
      </a:lvl1pPr>
    </p:titleStyle>
    <p:bodyStyle>
      <a:lvl1pPr marL="257244" indent="-257244" algn="l" defTabSz="685983" rtl="0" eaLnBrk="1" latinLnBrk="1" hangingPunct="1">
        <a:spcBef>
          <a:spcPct val="20000"/>
        </a:spcBef>
        <a:buFont typeface="Arial" pitchFamily="34" charset="0"/>
        <a:buChar char="•"/>
        <a:defRPr sz="2401" kern="1200">
          <a:solidFill>
            <a:schemeClr val="tx1"/>
          </a:solidFill>
          <a:latin typeface="+mn-lt"/>
          <a:ea typeface="+mn-ea"/>
          <a:cs typeface="+mn-cs"/>
        </a:defRPr>
      </a:lvl1pPr>
      <a:lvl2pPr marL="557361" indent="-214370" algn="l" defTabSz="685983" rtl="0" eaLnBrk="1" latinLnBrk="1" hangingPunct="1">
        <a:spcBef>
          <a:spcPct val="20000"/>
        </a:spcBef>
        <a:buFont typeface="Arial" pitchFamily="34" charset="0"/>
        <a:buChar char="–"/>
        <a:defRPr sz="2101" kern="1200">
          <a:solidFill>
            <a:schemeClr val="tx1"/>
          </a:solidFill>
          <a:latin typeface="+mn-lt"/>
          <a:ea typeface="+mn-ea"/>
          <a:cs typeface="+mn-cs"/>
        </a:defRPr>
      </a:lvl2pPr>
      <a:lvl3pPr marL="857479" indent="-171496" algn="l" defTabSz="685983" rtl="0" eaLnBrk="1" latinLnBrk="1" hangingPunct="1">
        <a:spcBef>
          <a:spcPct val="20000"/>
        </a:spcBef>
        <a:buFont typeface="Arial" pitchFamily="34" charset="0"/>
        <a:buChar char="•"/>
        <a:defRPr sz="1800" kern="1200">
          <a:solidFill>
            <a:schemeClr val="tx1"/>
          </a:solidFill>
          <a:latin typeface="+mn-lt"/>
          <a:ea typeface="+mn-ea"/>
          <a:cs typeface="+mn-cs"/>
        </a:defRPr>
      </a:lvl3pPr>
      <a:lvl4pPr marL="1200470" indent="-171496" algn="l" defTabSz="685983" rtl="0" eaLnBrk="1" latinLnBrk="1" hangingPunct="1">
        <a:spcBef>
          <a:spcPct val="20000"/>
        </a:spcBef>
        <a:buFont typeface="Arial" pitchFamily="34" charset="0"/>
        <a:buChar char="–"/>
        <a:defRPr sz="1500" kern="1200">
          <a:solidFill>
            <a:schemeClr val="tx1"/>
          </a:solidFill>
          <a:latin typeface="+mn-lt"/>
          <a:ea typeface="+mn-ea"/>
          <a:cs typeface="+mn-cs"/>
        </a:defRPr>
      </a:lvl4pPr>
      <a:lvl5pPr marL="1543461" indent="-171496" algn="l" defTabSz="685983" rtl="0" eaLnBrk="1" latinLnBrk="1" hangingPunct="1">
        <a:spcBef>
          <a:spcPct val="20000"/>
        </a:spcBef>
        <a:buFont typeface="Arial" pitchFamily="34" charset="0"/>
        <a:buChar char="»"/>
        <a:defRPr sz="1500" kern="1200">
          <a:solidFill>
            <a:schemeClr val="tx1"/>
          </a:solidFill>
          <a:latin typeface="+mn-lt"/>
          <a:ea typeface="+mn-ea"/>
          <a:cs typeface="+mn-cs"/>
        </a:defRPr>
      </a:lvl5pPr>
      <a:lvl6pPr marL="1886453" indent="-171496" algn="l" defTabSz="685983"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1"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ko-KR"/>
      </a:defPPr>
      <a:lvl1pPr marL="0" algn="l" defTabSz="685983" rtl="0" eaLnBrk="1" latinLnBrk="1" hangingPunct="1">
        <a:defRPr sz="1350" kern="1200">
          <a:solidFill>
            <a:schemeClr val="tx1"/>
          </a:solidFill>
          <a:latin typeface="+mn-lt"/>
          <a:ea typeface="+mn-ea"/>
          <a:cs typeface="+mn-cs"/>
        </a:defRPr>
      </a:lvl1pPr>
      <a:lvl2pPr marL="342991" algn="l" defTabSz="685983" rtl="0" eaLnBrk="1" latinLnBrk="1" hangingPunct="1">
        <a:defRPr sz="1350" kern="1200">
          <a:solidFill>
            <a:schemeClr val="tx1"/>
          </a:solidFill>
          <a:latin typeface="+mn-lt"/>
          <a:ea typeface="+mn-ea"/>
          <a:cs typeface="+mn-cs"/>
        </a:defRPr>
      </a:lvl2pPr>
      <a:lvl3pPr marL="685983" algn="l" defTabSz="685983" rtl="0" eaLnBrk="1" latinLnBrk="1" hangingPunct="1">
        <a:defRPr sz="1350" kern="1200">
          <a:solidFill>
            <a:schemeClr val="tx1"/>
          </a:solidFill>
          <a:latin typeface="+mn-lt"/>
          <a:ea typeface="+mn-ea"/>
          <a:cs typeface="+mn-cs"/>
        </a:defRPr>
      </a:lvl3pPr>
      <a:lvl4pPr marL="1028974" algn="l" defTabSz="685983" rtl="0" eaLnBrk="1" latinLnBrk="1" hangingPunct="1">
        <a:defRPr sz="1350" kern="1200">
          <a:solidFill>
            <a:schemeClr val="tx1"/>
          </a:solidFill>
          <a:latin typeface="+mn-lt"/>
          <a:ea typeface="+mn-ea"/>
          <a:cs typeface="+mn-cs"/>
        </a:defRPr>
      </a:lvl4pPr>
      <a:lvl5pPr marL="1371966" algn="l" defTabSz="685983" rtl="0" eaLnBrk="1" latinLnBrk="1" hangingPunct="1">
        <a:defRPr sz="1350" kern="1200">
          <a:solidFill>
            <a:schemeClr val="tx1"/>
          </a:solidFill>
          <a:latin typeface="+mn-lt"/>
          <a:ea typeface="+mn-ea"/>
          <a:cs typeface="+mn-cs"/>
        </a:defRPr>
      </a:lvl5pPr>
      <a:lvl6pPr marL="1714957" algn="l" defTabSz="685983" rtl="0" eaLnBrk="1" latinLnBrk="1" hangingPunct="1">
        <a:defRPr sz="1350" kern="1200">
          <a:solidFill>
            <a:schemeClr val="tx1"/>
          </a:solidFill>
          <a:latin typeface="+mn-lt"/>
          <a:ea typeface="+mn-ea"/>
          <a:cs typeface="+mn-cs"/>
        </a:defRPr>
      </a:lvl6pPr>
      <a:lvl7pPr marL="2057949" algn="l" defTabSz="685983" rtl="0" eaLnBrk="1" latinLnBrk="1" hangingPunct="1">
        <a:defRPr sz="1350" kern="1200">
          <a:solidFill>
            <a:schemeClr val="tx1"/>
          </a:solidFill>
          <a:latin typeface="+mn-lt"/>
          <a:ea typeface="+mn-ea"/>
          <a:cs typeface="+mn-cs"/>
        </a:defRPr>
      </a:lvl7pPr>
      <a:lvl8pPr marL="2400940" algn="l" defTabSz="685983" rtl="0" eaLnBrk="1" latinLnBrk="1" hangingPunct="1">
        <a:defRPr sz="1350" kern="1200">
          <a:solidFill>
            <a:schemeClr val="tx1"/>
          </a:solidFill>
          <a:latin typeface="+mn-lt"/>
          <a:ea typeface="+mn-ea"/>
          <a:cs typeface="+mn-cs"/>
        </a:defRPr>
      </a:lvl8pPr>
      <a:lvl9pPr marL="2743932" algn="l" defTabSz="685983" rtl="0" eaLnBrk="1" latinLnBrk="1"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45700" y="53581"/>
            <a:ext cx="7712321" cy="8363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Title Text</a:t>
            </a:r>
          </a:p>
        </p:txBody>
      </p:sp>
      <p:pic>
        <p:nvPicPr>
          <p:cNvPr id="3" name="LOGO_INFN_NEWS_sito.jpg" descr="LOGO_INFN_NEWS_sito.jpg"/>
          <p:cNvPicPr>
            <a:picLocks noChangeAspect="1"/>
          </p:cNvPicPr>
          <p:nvPr/>
        </p:nvPicPr>
        <p:blipFill>
          <a:blip r:embed="rId11"/>
          <a:srcRect l="8621" r="8621"/>
          <a:stretch>
            <a:fillRect/>
          </a:stretch>
        </p:blipFill>
        <p:spPr>
          <a:xfrm>
            <a:off x="7820468" y="53579"/>
            <a:ext cx="1247240" cy="836445"/>
          </a:xfrm>
          <a:prstGeom prst="rect">
            <a:avLst/>
          </a:prstGeom>
          <a:ln w="12700">
            <a:miter lim="400000"/>
          </a:ln>
        </p:spPr>
      </p:pic>
      <p:sp>
        <p:nvSpPr>
          <p:cNvPr id="4" name="Slide Number"/>
          <p:cNvSpPr txBox="1">
            <a:spLocks noGrp="1"/>
          </p:cNvSpPr>
          <p:nvPr>
            <p:ph type="sldNum" sz="quarter" idx="2"/>
          </p:nvPr>
        </p:nvSpPr>
        <p:spPr>
          <a:xfrm>
            <a:off x="8839256" y="6587716"/>
            <a:ext cx="254878" cy="232500"/>
          </a:xfrm>
          <a:prstGeom prst="rect">
            <a:avLst/>
          </a:prstGeom>
          <a:ln w="12700">
            <a:miter lim="400000"/>
          </a:ln>
        </p:spPr>
        <p:txBody>
          <a:bodyPr wrap="none" lIns="50800" tIns="50800" rIns="50800" bIns="50800">
            <a:spAutoFit/>
          </a:bodyPr>
          <a:lstStyle>
            <a:lvl1pPr>
              <a:defRPr sz="844" b="0">
                <a:latin typeface="Helvetica Neue Light"/>
                <a:ea typeface="Helvetica Neue Light"/>
                <a:cs typeface="Helvetica Neue Light"/>
                <a:sym typeface="Helvetica Neue Light"/>
              </a:defRPr>
            </a:lvl1pPr>
          </a:lstStyle>
          <a:p>
            <a:fld id="{86CB4B4D-7CA3-9044-876B-883B54F8677D}" type="slidenum">
              <a:t>‹N›</a:t>
            </a:fld>
            <a:endParaRPr/>
          </a:p>
        </p:txBody>
      </p:sp>
      <p:sp>
        <p:nvSpPr>
          <p:cNvPr id="5" name="Pablo Cirrone, PhD - pablo.cirrone@lns.infn.it"/>
          <p:cNvSpPr txBox="1"/>
          <p:nvPr/>
        </p:nvSpPr>
        <p:spPr>
          <a:xfrm>
            <a:off x="40794" y="6601649"/>
            <a:ext cx="8644240" cy="20016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6789" tIns="26789" rIns="26789" bIns="26789" anchor="ctr">
            <a:spAutoFit/>
          </a:bodyPr>
          <a:lstStyle>
            <a:lvl1pPr algn="l">
              <a:defRPr sz="1800" b="0">
                <a:solidFill>
                  <a:srgbClr val="5E5E5E"/>
                </a:solidFill>
                <a:latin typeface="Apple Symbols"/>
                <a:ea typeface="Apple Symbols"/>
                <a:cs typeface="Apple Symbols"/>
                <a:sym typeface="Apple Symbols"/>
              </a:defRPr>
            </a:lvl1pPr>
          </a:lstStyle>
          <a:p>
            <a:r>
              <a:rPr sz="949"/>
              <a:t>Pablo Cirrone, PhD - pablo.cirrone@lns.infn.it</a:t>
            </a:r>
          </a:p>
        </p:txBody>
      </p:sp>
      <p:sp>
        <p:nvSpPr>
          <p:cNvPr id="6" name="Body Level One…"/>
          <p:cNvSpPr txBox="1">
            <a:spLocks noGrp="1"/>
          </p:cNvSpPr>
          <p:nvPr>
            <p:ph type="body" idx="1"/>
          </p:nvPr>
        </p:nvSpPr>
        <p:spPr>
          <a:xfrm>
            <a:off x="669729" y="1821657"/>
            <a:ext cx="7804547" cy="44201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09140415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Lst>
  <p:transition spd="med"/>
  <p:hf hdr="0" ftr="0" dt="0"/>
  <p:txStyles>
    <p:titleStyle>
      <a:lvl1pPr marL="0" marR="0" indent="0" algn="l" defTabSz="308063" latinLnBrk="0">
        <a:lnSpc>
          <a:spcPct val="100000"/>
        </a:lnSpc>
        <a:spcBef>
          <a:spcPts val="0"/>
        </a:spcBef>
        <a:spcAft>
          <a:spcPts val="0"/>
        </a:spcAft>
        <a:buClrTx/>
        <a:buSzTx/>
        <a:buFontTx/>
        <a:buNone/>
        <a:tabLst/>
        <a:defRPr sz="4219" b="0" i="0" u="none" strike="noStrike" cap="none" spc="0" baseline="0">
          <a:solidFill>
            <a:schemeClr val="accent1">
              <a:hueOff val="114395"/>
              <a:lumOff val="-24975"/>
            </a:schemeClr>
          </a:solidFill>
          <a:uFillTx/>
          <a:latin typeface="Calibri"/>
          <a:ea typeface="Calibri"/>
          <a:cs typeface="Calibri"/>
          <a:sym typeface="Calibri"/>
        </a:defRPr>
      </a:lvl1pPr>
      <a:lvl2pPr marL="0" marR="0" indent="0" algn="l" defTabSz="308063" latinLnBrk="0">
        <a:lnSpc>
          <a:spcPct val="100000"/>
        </a:lnSpc>
        <a:spcBef>
          <a:spcPts val="0"/>
        </a:spcBef>
        <a:spcAft>
          <a:spcPts val="0"/>
        </a:spcAft>
        <a:buClrTx/>
        <a:buSzTx/>
        <a:buFontTx/>
        <a:buNone/>
        <a:tabLst/>
        <a:defRPr sz="4219" b="0" i="0" u="none" strike="noStrike" cap="none" spc="0" baseline="0">
          <a:solidFill>
            <a:schemeClr val="accent1">
              <a:hueOff val="114395"/>
              <a:lumOff val="-24975"/>
            </a:schemeClr>
          </a:solidFill>
          <a:uFillTx/>
          <a:latin typeface="Calibri"/>
          <a:ea typeface="Calibri"/>
          <a:cs typeface="Calibri"/>
          <a:sym typeface="Calibri"/>
        </a:defRPr>
      </a:lvl2pPr>
      <a:lvl3pPr marL="0" marR="0" indent="0" algn="l" defTabSz="308063" latinLnBrk="0">
        <a:lnSpc>
          <a:spcPct val="100000"/>
        </a:lnSpc>
        <a:spcBef>
          <a:spcPts val="0"/>
        </a:spcBef>
        <a:spcAft>
          <a:spcPts val="0"/>
        </a:spcAft>
        <a:buClrTx/>
        <a:buSzTx/>
        <a:buFontTx/>
        <a:buNone/>
        <a:tabLst/>
        <a:defRPr sz="4219" b="0" i="0" u="none" strike="noStrike" cap="none" spc="0" baseline="0">
          <a:solidFill>
            <a:schemeClr val="accent1">
              <a:hueOff val="114395"/>
              <a:lumOff val="-24975"/>
            </a:schemeClr>
          </a:solidFill>
          <a:uFillTx/>
          <a:latin typeface="Calibri"/>
          <a:ea typeface="Calibri"/>
          <a:cs typeface="Calibri"/>
          <a:sym typeface="Calibri"/>
        </a:defRPr>
      </a:lvl3pPr>
      <a:lvl4pPr marL="0" marR="0" indent="0" algn="l" defTabSz="308063" latinLnBrk="0">
        <a:lnSpc>
          <a:spcPct val="100000"/>
        </a:lnSpc>
        <a:spcBef>
          <a:spcPts val="0"/>
        </a:spcBef>
        <a:spcAft>
          <a:spcPts val="0"/>
        </a:spcAft>
        <a:buClrTx/>
        <a:buSzTx/>
        <a:buFontTx/>
        <a:buNone/>
        <a:tabLst/>
        <a:defRPr sz="4219" b="0" i="0" u="none" strike="noStrike" cap="none" spc="0" baseline="0">
          <a:solidFill>
            <a:schemeClr val="accent1">
              <a:hueOff val="114395"/>
              <a:lumOff val="-24975"/>
            </a:schemeClr>
          </a:solidFill>
          <a:uFillTx/>
          <a:latin typeface="Calibri"/>
          <a:ea typeface="Calibri"/>
          <a:cs typeface="Calibri"/>
          <a:sym typeface="Calibri"/>
        </a:defRPr>
      </a:lvl4pPr>
      <a:lvl5pPr marL="0" marR="0" indent="0" algn="l" defTabSz="308063" latinLnBrk="0">
        <a:lnSpc>
          <a:spcPct val="100000"/>
        </a:lnSpc>
        <a:spcBef>
          <a:spcPts val="0"/>
        </a:spcBef>
        <a:spcAft>
          <a:spcPts val="0"/>
        </a:spcAft>
        <a:buClrTx/>
        <a:buSzTx/>
        <a:buFontTx/>
        <a:buNone/>
        <a:tabLst/>
        <a:defRPr sz="4219" b="0" i="0" u="none" strike="noStrike" cap="none" spc="0" baseline="0">
          <a:solidFill>
            <a:schemeClr val="accent1">
              <a:hueOff val="114395"/>
              <a:lumOff val="-24975"/>
            </a:schemeClr>
          </a:solidFill>
          <a:uFillTx/>
          <a:latin typeface="Calibri"/>
          <a:ea typeface="Calibri"/>
          <a:cs typeface="Calibri"/>
          <a:sym typeface="Calibri"/>
        </a:defRPr>
      </a:lvl5pPr>
      <a:lvl6pPr marL="0" marR="0" indent="0" algn="l" defTabSz="308063" latinLnBrk="0">
        <a:lnSpc>
          <a:spcPct val="100000"/>
        </a:lnSpc>
        <a:spcBef>
          <a:spcPts val="0"/>
        </a:spcBef>
        <a:spcAft>
          <a:spcPts val="0"/>
        </a:spcAft>
        <a:buClrTx/>
        <a:buSzTx/>
        <a:buFontTx/>
        <a:buNone/>
        <a:tabLst/>
        <a:defRPr sz="4219" b="0" i="0" u="none" strike="noStrike" cap="none" spc="0" baseline="0">
          <a:solidFill>
            <a:schemeClr val="accent1">
              <a:hueOff val="114395"/>
              <a:lumOff val="-24975"/>
            </a:schemeClr>
          </a:solidFill>
          <a:uFillTx/>
          <a:latin typeface="Calibri"/>
          <a:ea typeface="Calibri"/>
          <a:cs typeface="Calibri"/>
          <a:sym typeface="Calibri"/>
        </a:defRPr>
      </a:lvl6pPr>
      <a:lvl7pPr marL="0" marR="0" indent="0" algn="l" defTabSz="308063" latinLnBrk="0">
        <a:lnSpc>
          <a:spcPct val="100000"/>
        </a:lnSpc>
        <a:spcBef>
          <a:spcPts val="0"/>
        </a:spcBef>
        <a:spcAft>
          <a:spcPts val="0"/>
        </a:spcAft>
        <a:buClrTx/>
        <a:buSzTx/>
        <a:buFontTx/>
        <a:buNone/>
        <a:tabLst/>
        <a:defRPr sz="4219" b="0" i="0" u="none" strike="noStrike" cap="none" spc="0" baseline="0">
          <a:solidFill>
            <a:schemeClr val="accent1">
              <a:hueOff val="114395"/>
              <a:lumOff val="-24975"/>
            </a:schemeClr>
          </a:solidFill>
          <a:uFillTx/>
          <a:latin typeface="Calibri"/>
          <a:ea typeface="Calibri"/>
          <a:cs typeface="Calibri"/>
          <a:sym typeface="Calibri"/>
        </a:defRPr>
      </a:lvl7pPr>
      <a:lvl8pPr marL="0" marR="0" indent="0" algn="l" defTabSz="308063" latinLnBrk="0">
        <a:lnSpc>
          <a:spcPct val="100000"/>
        </a:lnSpc>
        <a:spcBef>
          <a:spcPts val="0"/>
        </a:spcBef>
        <a:spcAft>
          <a:spcPts val="0"/>
        </a:spcAft>
        <a:buClrTx/>
        <a:buSzTx/>
        <a:buFontTx/>
        <a:buNone/>
        <a:tabLst/>
        <a:defRPr sz="4219" b="0" i="0" u="none" strike="noStrike" cap="none" spc="0" baseline="0">
          <a:solidFill>
            <a:schemeClr val="accent1">
              <a:hueOff val="114395"/>
              <a:lumOff val="-24975"/>
            </a:schemeClr>
          </a:solidFill>
          <a:uFillTx/>
          <a:latin typeface="Calibri"/>
          <a:ea typeface="Calibri"/>
          <a:cs typeface="Calibri"/>
          <a:sym typeface="Calibri"/>
        </a:defRPr>
      </a:lvl8pPr>
      <a:lvl9pPr marL="0" marR="0" indent="0" algn="l" defTabSz="308063" latinLnBrk="0">
        <a:lnSpc>
          <a:spcPct val="100000"/>
        </a:lnSpc>
        <a:spcBef>
          <a:spcPts val="0"/>
        </a:spcBef>
        <a:spcAft>
          <a:spcPts val="0"/>
        </a:spcAft>
        <a:buClrTx/>
        <a:buSzTx/>
        <a:buFontTx/>
        <a:buNone/>
        <a:tabLst/>
        <a:defRPr sz="4219" b="0" i="0" u="none" strike="noStrike" cap="none" spc="0" baseline="0">
          <a:solidFill>
            <a:schemeClr val="accent1">
              <a:hueOff val="114395"/>
              <a:lumOff val="-24975"/>
            </a:schemeClr>
          </a:solidFill>
          <a:uFillTx/>
          <a:latin typeface="Calibri"/>
          <a:ea typeface="Calibri"/>
          <a:cs typeface="Calibri"/>
          <a:sym typeface="Calibri"/>
        </a:defRPr>
      </a:lvl9pPr>
    </p:titleStyle>
    <p:bodyStyle>
      <a:lvl1pPr marL="234396"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1pPr>
      <a:lvl2pPr marL="468792"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2pPr>
      <a:lvl3pPr marL="703188"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3pPr>
      <a:lvl4pPr marL="937584"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4pPr>
      <a:lvl5pPr marL="1171980"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5pPr>
      <a:lvl6pPr marL="1406376"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6pPr>
      <a:lvl7pPr marL="1640772"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7pPr>
      <a:lvl8pPr marL="1875168"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8pPr>
      <a:lvl9pPr marL="2109564"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08063"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1pPr>
      <a:lvl2pPr marL="0" marR="0" indent="120547" algn="ctr" defTabSz="308063"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2pPr>
      <a:lvl3pPr marL="0" marR="0" indent="241093" algn="ctr" defTabSz="308063"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3pPr>
      <a:lvl4pPr marL="0" marR="0" indent="361640" algn="ctr" defTabSz="308063"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4pPr>
      <a:lvl5pPr marL="0" marR="0" indent="482186" algn="ctr" defTabSz="308063"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5pPr>
      <a:lvl6pPr marL="0" marR="0" indent="602732" algn="ctr" defTabSz="308063"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6pPr>
      <a:lvl7pPr marL="0" marR="0" indent="723279" algn="ctr" defTabSz="308063"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7pPr>
      <a:lvl8pPr marL="0" marR="0" indent="843826" algn="ctr" defTabSz="308063"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8pPr>
      <a:lvl9pPr marL="0" marR="0" indent="964372" algn="ctr" defTabSz="308063" latinLnBrk="0">
        <a:lnSpc>
          <a:spcPct val="100000"/>
        </a:lnSpc>
        <a:spcBef>
          <a:spcPts val="0"/>
        </a:spcBef>
        <a:spcAft>
          <a:spcPts val="0"/>
        </a:spcAft>
        <a:buClrTx/>
        <a:buSzTx/>
        <a:buFontTx/>
        <a:buNone/>
        <a:tabLst/>
        <a:defRPr sz="844"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3.xml"/><Relationship Id="rId5" Type="http://schemas.openxmlformats.org/officeDocument/2006/relationships/image" Target="../media/image69.e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70.emf"/><Relationship Id="rId7" Type="http://schemas.openxmlformats.org/officeDocument/2006/relationships/image" Target="../media/image72.emf"/><Relationship Id="rId2" Type="http://schemas.openxmlformats.org/officeDocument/2006/relationships/oleObject" Target="../embeddings/oleObject4.bin"/><Relationship Id="rId1" Type="http://schemas.openxmlformats.org/officeDocument/2006/relationships/slideLayout" Target="../slideLayouts/slideLayout3.xml"/><Relationship Id="rId6" Type="http://schemas.openxmlformats.org/officeDocument/2006/relationships/oleObject" Target="../embeddings/oleObject6.bin"/><Relationship Id="rId5" Type="http://schemas.openxmlformats.org/officeDocument/2006/relationships/image" Target="../media/image71.emf"/><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78.png"/><Relationship Id="rId4" Type="http://schemas.openxmlformats.org/officeDocument/2006/relationships/image" Target="../media/image83.png"/><Relationship Id="rId9"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jp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95.emf"/><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png"/><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107.png"/></Relationships>
</file>

<file path=ppt/slides/_rels/slide2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oleObject" Target="../embeddings/oleObject8.bin"/><Relationship Id="rId7"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10.emf"/><Relationship Id="rId5" Type="http://schemas.openxmlformats.org/officeDocument/2006/relationships/oleObject" Target="../embeddings/oleObject9.bin"/><Relationship Id="rId4" Type="http://schemas.openxmlformats.org/officeDocument/2006/relationships/image" Target="../media/image109.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xml"/><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xml"/><Relationship Id="rId5" Type="http://schemas.openxmlformats.org/officeDocument/2006/relationships/image" Target="../media/image140.png"/><Relationship Id="rId4" Type="http://schemas.openxmlformats.org/officeDocument/2006/relationships/image" Target="../media/image13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2.png"/><Relationship Id="rId4" Type="http://schemas.openxmlformats.org/officeDocument/2006/relationships/image" Target="../media/image141.png"/></Relationships>
</file>

<file path=ppt/slides/_rels/slide42.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3.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 Id="rId9" Type="http://schemas.openxmlformats.org/officeDocument/2006/relationships/image" Target="../media/image1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www.nature.com/srep" TargetMode="External"/><Relationship Id="rId7" Type="http://schemas.openxmlformats.org/officeDocument/2006/relationships/image" Target="../media/image156.png"/><Relationship Id="rId2" Type="http://schemas.openxmlformats.org/officeDocument/2006/relationships/hyperlink" Target="https://doi.org/10.1063/1.4903345" TargetMode="External"/><Relationship Id="rId1" Type="http://schemas.openxmlformats.org/officeDocument/2006/relationships/slideLayout" Target="../slideLayouts/slideLayout3.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4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xml"/><Relationship Id="rId4" Type="http://schemas.openxmlformats.org/officeDocument/2006/relationships/image" Target="../media/image1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060" y="681064"/>
            <a:ext cx="9144000" cy="664396"/>
          </a:xfrm>
        </p:spPr>
        <p:txBody>
          <a:bodyPr>
            <a:noAutofit/>
          </a:bodyPr>
          <a:lstStyle/>
          <a:p>
            <a:r>
              <a:rPr lang="en-US" sz="4000" b="1" dirty="0">
                <a:latin typeface="Times New Roman" panose="02020603050405020304" pitchFamily="18" charset="0"/>
                <a:cs typeface="Times New Roman" panose="02020603050405020304" pitchFamily="18" charset="0"/>
              </a:rPr>
              <a:t>The proton-boron fusion reaction            enhances </a:t>
            </a:r>
            <a:r>
              <a:rPr lang="en-US" sz="4000" b="1" i="1" dirty="0">
                <a:latin typeface="Times New Roman" panose="02020603050405020304" pitchFamily="18" charset="0"/>
                <a:cs typeface="Times New Roman" panose="02020603050405020304" pitchFamily="18" charset="0"/>
              </a:rPr>
              <a:t>in-vitro</a:t>
            </a:r>
            <a:r>
              <a:rPr lang="en-US" sz="4000" b="1" dirty="0">
                <a:latin typeface="Times New Roman" panose="02020603050405020304" pitchFamily="18" charset="0"/>
                <a:cs typeface="Times New Roman" panose="02020603050405020304" pitchFamily="18" charset="0"/>
              </a:rPr>
              <a:t> cancer cell death</a:t>
            </a: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sp>
        <p:nvSpPr>
          <p:cNvPr id="3" name="Sottotitolo 2"/>
          <p:cNvSpPr>
            <a:spLocks noGrp="1"/>
          </p:cNvSpPr>
          <p:nvPr>
            <p:ph type="subTitle" idx="1"/>
          </p:nvPr>
        </p:nvSpPr>
        <p:spPr>
          <a:xfrm>
            <a:off x="0" y="2274473"/>
            <a:ext cx="9144000" cy="4325110"/>
          </a:xfrm>
        </p:spPr>
        <p:txBody>
          <a:bodyPr>
            <a:normAutofit fontScale="40000" lnSpcReduction="20000"/>
          </a:bodyPr>
          <a:lstStyle/>
          <a:p>
            <a:endParaRPr lang="en-US" sz="3400" dirty="0">
              <a:latin typeface="Times New Roman" panose="02020603050405020304" pitchFamily="18" charset="0"/>
              <a:cs typeface="Times New Roman" panose="02020603050405020304" pitchFamily="18" charset="0"/>
            </a:endParaRPr>
          </a:p>
          <a:p>
            <a:endParaRPr lang="en-US" sz="3400" dirty="0">
              <a:latin typeface="Times New Roman" panose="02020603050405020304" pitchFamily="18" charset="0"/>
              <a:cs typeface="Times New Roman" panose="02020603050405020304" pitchFamily="18" charset="0"/>
            </a:endParaRPr>
          </a:p>
          <a:p>
            <a:r>
              <a:rPr lang="en-US" sz="7000" dirty="0">
                <a:latin typeface="Times New Roman" panose="02020603050405020304" pitchFamily="18" charset="0"/>
                <a:cs typeface="Times New Roman" panose="02020603050405020304" pitchFamily="18" charset="0"/>
              </a:rPr>
              <a:t>Lorenzo Manti</a:t>
            </a:r>
          </a:p>
          <a:p>
            <a:endParaRPr lang="en-US" sz="6000" dirty="0">
              <a:latin typeface="Times New Roman" panose="02020603050405020304" pitchFamily="18" charset="0"/>
              <a:cs typeface="Times New Roman" panose="02020603050405020304" pitchFamily="18" charset="0"/>
            </a:endParaRPr>
          </a:p>
          <a:p>
            <a:endParaRPr lang="en-US" sz="3400" dirty="0">
              <a:latin typeface="Times New Roman" panose="02020603050405020304" pitchFamily="18" charset="0"/>
              <a:cs typeface="Times New Roman" panose="02020603050405020304" pitchFamily="18" charset="0"/>
            </a:endParaRPr>
          </a:p>
          <a:p>
            <a:r>
              <a:rPr lang="en-US" sz="4500" i="1" dirty="0"/>
              <a:t>Department of Mathematics and</a:t>
            </a:r>
            <a:r>
              <a:rPr lang="en-US" sz="4500" i="1" dirty="0">
                <a:latin typeface="Times New Roman" panose="02020603050405020304" pitchFamily="18" charset="0"/>
                <a:cs typeface="Times New Roman" panose="02020603050405020304" pitchFamily="18" charset="0"/>
              </a:rPr>
              <a:t> Physics, University of </a:t>
            </a:r>
            <a:r>
              <a:rPr lang="en-US" sz="4500" i="1" dirty="0"/>
              <a:t>Campania “L. </a:t>
            </a:r>
            <a:r>
              <a:rPr lang="en-US" sz="4500" i="1" dirty="0" err="1"/>
              <a:t>Vanvitelli</a:t>
            </a:r>
            <a:r>
              <a:rPr lang="en-US" sz="4500" i="1" dirty="0"/>
              <a:t>”, Caserta</a:t>
            </a:r>
            <a:r>
              <a:rPr lang="en-US" sz="4500" i="1" dirty="0">
                <a:latin typeface="Times New Roman" panose="02020603050405020304" pitchFamily="18" charset="0"/>
                <a:cs typeface="Times New Roman" panose="02020603050405020304" pitchFamily="18" charset="0"/>
              </a:rPr>
              <a:t> </a:t>
            </a:r>
          </a:p>
          <a:p>
            <a:r>
              <a:rPr lang="en-US" sz="4500" i="1" dirty="0">
                <a:latin typeface="Times New Roman" panose="02020603050405020304" pitchFamily="18" charset="0"/>
                <a:cs typeface="Times New Roman" panose="02020603050405020304" pitchFamily="18" charset="0"/>
              </a:rPr>
              <a:t>&amp;  INFN, Naples Section, Naples, Italy</a:t>
            </a:r>
          </a:p>
          <a:p>
            <a:r>
              <a:rPr lang="en-US" sz="4500" dirty="0">
                <a:solidFill>
                  <a:srgbClr val="00B0F0"/>
                </a:solidFill>
              </a:rPr>
              <a:t>lorenzo.manti@unicampania.it</a:t>
            </a:r>
            <a:r>
              <a:rPr lang="en-US" sz="4500" dirty="0">
                <a:solidFill>
                  <a:srgbClr val="00B0F0"/>
                </a:solidFill>
                <a:latin typeface="Times New Roman" panose="02020603050405020304" pitchFamily="18" charset="0"/>
                <a:cs typeface="Times New Roman" panose="02020603050405020304" pitchFamily="18" charset="0"/>
              </a:rPr>
              <a:t>, manti@</a:t>
            </a:r>
            <a:r>
              <a:rPr lang="en-US" sz="4500" dirty="0">
                <a:solidFill>
                  <a:srgbClr val="00B0F0"/>
                </a:solidFill>
              </a:rPr>
              <a:t>na.infn</a:t>
            </a:r>
            <a:r>
              <a:rPr lang="en-US" sz="4500" dirty="0">
                <a:solidFill>
                  <a:srgbClr val="00B0F0"/>
                </a:solidFill>
                <a:latin typeface="Times New Roman" panose="02020603050405020304" pitchFamily="18" charset="0"/>
                <a:cs typeface="Times New Roman" panose="02020603050405020304" pitchFamily="18" charset="0"/>
              </a:rPr>
              <a:t>.it</a:t>
            </a:r>
          </a:p>
          <a:p>
            <a:endParaRPr lang="en-US" sz="2000" dirty="0"/>
          </a:p>
          <a:p>
            <a:endParaRPr lang="en-US" sz="2000" dirty="0"/>
          </a:p>
          <a:p>
            <a:endParaRPr lang="en-US" sz="2000" dirty="0"/>
          </a:p>
          <a:p>
            <a:endParaRPr lang="en-US" sz="2000" dirty="0"/>
          </a:p>
          <a:p>
            <a:endParaRPr lang="en-US" sz="2000" dirty="0"/>
          </a:p>
          <a:p>
            <a:endParaRPr lang="en-US" sz="3200"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2900" dirty="0">
              <a:latin typeface="Times New Roman" panose="02020603050405020304" pitchFamily="18" charset="0"/>
              <a:cs typeface="Times New Roman" panose="02020603050405020304" pitchFamily="18" charset="0"/>
            </a:endParaRPr>
          </a:p>
          <a:p>
            <a:endParaRPr lang="en-US" sz="3500" dirty="0">
              <a:solidFill>
                <a:srgbClr val="00B0F0"/>
              </a:solidFill>
              <a:latin typeface="Times New Roman" panose="02020603050405020304" pitchFamily="18" charset="0"/>
              <a:cs typeface="Times New Roman" panose="02020603050405020304" pitchFamily="18" charset="0"/>
            </a:endParaRPr>
          </a:p>
          <a:p>
            <a:r>
              <a:rPr lang="en-US" sz="3500" dirty="0">
                <a:solidFill>
                  <a:srgbClr val="00B0F0"/>
                </a:solidFill>
                <a:latin typeface="Times New Roman" panose="02020603050405020304" pitchFamily="18" charset="0"/>
                <a:cs typeface="Times New Roman" panose="02020603050405020304" pitchFamily="18" charset="0"/>
              </a:rPr>
              <a:t> </a:t>
            </a:r>
            <a:r>
              <a:rPr lang="en-US" sz="3500" dirty="0">
                <a:solidFill>
                  <a:srgbClr val="00B0F0"/>
                </a:solidFill>
              </a:rPr>
              <a:t>5</a:t>
            </a:r>
            <a:r>
              <a:rPr lang="en-US" sz="3500" baseline="30000" dirty="0">
                <a:solidFill>
                  <a:srgbClr val="00B0F0"/>
                </a:solidFill>
              </a:rPr>
              <a:t>th</a:t>
            </a:r>
            <a:r>
              <a:rPr lang="en-US" sz="3500" dirty="0">
                <a:solidFill>
                  <a:srgbClr val="00B0F0"/>
                </a:solidFill>
              </a:rPr>
              <a:t> International Workshop on Proton-Boron Fusion </a:t>
            </a:r>
          </a:p>
          <a:p>
            <a:r>
              <a:rPr lang="en-US" sz="3500" dirty="0">
                <a:solidFill>
                  <a:srgbClr val="00B0F0"/>
                </a:solidFill>
              </a:rPr>
              <a:t>Belgrade-September 11</a:t>
            </a:r>
            <a:r>
              <a:rPr lang="en-US" sz="3500" baseline="30000" dirty="0">
                <a:solidFill>
                  <a:srgbClr val="00B0F0"/>
                </a:solidFill>
              </a:rPr>
              <a:t>th</a:t>
            </a:r>
            <a:r>
              <a:rPr lang="en-US" sz="3500" dirty="0">
                <a:solidFill>
                  <a:srgbClr val="00B0F0"/>
                </a:solidFill>
              </a:rPr>
              <a:t>, 2025</a:t>
            </a:r>
          </a:p>
          <a:p>
            <a:endParaRPr lang="en-US" sz="3500" dirty="0"/>
          </a:p>
        </p:txBody>
      </p:sp>
      <p:pic>
        <p:nvPicPr>
          <p:cNvPr id="7" name="Picture 6"/>
          <p:cNvPicPr>
            <a:picLocks noChangeAspect="1"/>
          </p:cNvPicPr>
          <p:nvPr/>
        </p:nvPicPr>
        <p:blipFill>
          <a:blip r:embed="rId3"/>
          <a:stretch>
            <a:fillRect/>
          </a:stretch>
        </p:blipFill>
        <p:spPr>
          <a:xfrm>
            <a:off x="7089744" y="2346059"/>
            <a:ext cx="1744330" cy="967261"/>
          </a:xfrm>
          <a:prstGeom prst="rect">
            <a:avLst/>
          </a:prstGeom>
        </p:spPr>
      </p:pic>
      <p:pic>
        <p:nvPicPr>
          <p:cNvPr id="9" name="Immagine 8"/>
          <p:cNvPicPr>
            <a:picLocks noChangeAspect="1"/>
          </p:cNvPicPr>
          <p:nvPr/>
        </p:nvPicPr>
        <p:blipFill rotWithShape="1">
          <a:blip r:embed="rId4" cstate="print">
            <a:extLst>
              <a:ext uri="{28A0092B-C50C-407E-A947-70E740481C1C}">
                <a14:useLocalDpi xmlns:a14="http://schemas.microsoft.com/office/drawing/2010/main" val="0"/>
              </a:ext>
            </a:extLst>
          </a:blip>
          <a:srcRect r="65366" b="18449"/>
          <a:stretch/>
        </p:blipFill>
        <p:spPr>
          <a:xfrm>
            <a:off x="7089744" y="5782743"/>
            <a:ext cx="705226" cy="933870"/>
          </a:xfrm>
          <a:prstGeom prst="rect">
            <a:avLst/>
          </a:prstGeom>
        </p:spPr>
      </p:pic>
      <p:pic>
        <p:nvPicPr>
          <p:cNvPr id="5" name="Immagine 4" descr="Immagine che contiene testo, Carattere, logo, Elementi grafici&#10;&#10;Descrizione generata automaticamente">
            <a:extLst>
              <a:ext uri="{FF2B5EF4-FFF2-40B4-BE49-F238E27FC236}">
                <a16:creationId xmlns:a16="http://schemas.microsoft.com/office/drawing/2014/main" id="{4973AA30-9C8A-C3FC-446A-49B884A732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3619" y="5835742"/>
            <a:ext cx="1062441" cy="498448"/>
          </a:xfrm>
          <a:prstGeom prst="rect">
            <a:avLst/>
          </a:prstGeom>
        </p:spPr>
      </p:pic>
      <p:pic>
        <p:nvPicPr>
          <p:cNvPr id="10" name="Immagine 9" descr="Immagine che contiene Carattere, Blu elettrico, blu, Blu intenso&#10;&#10;Descrizione generata automaticamente">
            <a:extLst>
              <a:ext uri="{FF2B5EF4-FFF2-40B4-BE49-F238E27FC236}">
                <a16:creationId xmlns:a16="http://schemas.microsoft.com/office/drawing/2014/main" id="{9E79724C-0079-9184-4434-264B2780D1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4" y="6334190"/>
            <a:ext cx="1573073" cy="329993"/>
          </a:xfrm>
          <a:prstGeom prst="rect">
            <a:avLst/>
          </a:prstGeom>
        </p:spPr>
      </p:pic>
      <p:pic>
        <p:nvPicPr>
          <p:cNvPr id="4" name="Immagine 3">
            <a:extLst>
              <a:ext uri="{FF2B5EF4-FFF2-40B4-BE49-F238E27FC236}">
                <a16:creationId xmlns:a16="http://schemas.microsoft.com/office/drawing/2014/main" id="{E4545F1B-9516-6D58-B10B-FDBA43ECAFE9}"/>
              </a:ext>
            </a:extLst>
          </p:cNvPr>
          <p:cNvPicPr>
            <a:picLocks noChangeAspect="1"/>
          </p:cNvPicPr>
          <p:nvPr/>
        </p:nvPicPr>
        <p:blipFill>
          <a:blip r:embed="rId7"/>
          <a:stretch>
            <a:fillRect/>
          </a:stretch>
        </p:blipFill>
        <p:spPr>
          <a:xfrm>
            <a:off x="339015" y="2625098"/>
            <a:ext cx="1967045" cy="688222"/>
          </a:xfrm>
          <a:prstGeom prst="rect">
            <a:avLst/>
          </a:prstGeom>
        </p:spPr>
      </p:pic>
      <p:pic>
        <p:nvPicPr>
          <p:cNvPr id="8" name="Immagine 7">
            <a:extLst>
              <a:ext uri="{FF2B5EF4-FFF2-40B4-BE49-F238E27FC236}">
                <a16:creationId xmlns:a16="http://schemas.microsoft.com/office/drawing/2014/main" id="{147C28D0-E1DD-DE30-61E2-1F6B99A4C278}"/>
              </a:ext>
            </a:extLst>
          </p:cNvPr>
          <p:cNvPicPr>
            <a:picLocks noChangeAspect="1"/>
          </p:cNvPicPr>
          <p:nvPr/>
        </p:nvPicPr>
        <p:blipFill>
          <a:blip r:embed="rId8"/>
          <a:stretch>
            <a:fillRect/>
          </a:stretch>
        </p:blipFill>
        <p:spPr>
          <a:xfrm>
            <a:off x="4239739" y="5096047"/>
            <a:ext cx="664522" cy="762066"/>
          </a:xfrm>
          <a:prstGeom prst="rect">
            <a:avLst/>
          </a:prstGeom>
        </p:spPr>
      </p:pic>
    </p:spTree>
    <p:extLst>
      <p:ext uri="{BB962C8B-B14F-4D97-AF65-F5344CB8AC3E}">
        <p14:creationId xmlns:p14="http://schemas.microsoft.com/office/powerpoint/2010/main" val="2917947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5814" y="185384"/>
            <a:ext cx="8718698" cy="928694"/>
          </a:xfrm>
        </p:spPr>
        <p:txBody>
          <a:bodyPr anchor="ctr">
            <a:normAutofit/>
          </a:bodyPr>
          <a:lstStyle/>
          <a:p>
            <a:r>
              <a:rPr lang="en-US" sz="3600" cap="none" noProof="0" dirty="0"/>
              <a:t> Definition of DMF</a:t>
            </a:r>
          </a:p>
        </p:txBody>
      </p:sp>
      <p:pic>
        <p:nvPicPr>
          <p:cNvPr id="32" name="Immagine 31">
            <a:extLst>
              <a:ext uri="{FF2B5EF4-FFF2-40B4-BE49-F238E27FC236}">
                <a16:creationId xmlns:a16="http://schemas.microsoft.com/office/drawing/2014/main" id="{CDA7DAF3-5F58-228B-B8DF-32EC15117618}"/>
              </a:ext>
            </a:extLst>
          </p:cNvPr>
          <p:cNvPicPr>
            <a:picLocks noChangeAspect="1"/>
          </p:cNvPicPr>
          <p:nvPr/>
        </p:nvPicPr>
        <p:blipFill>
          <a:blip r:embed="rId3"/>
          <a:stretch>
            <a:fillRect/>
          </a:stretch>
        </p:blipFill>
        <p:spPr>
          <a:xfrm>
            <a:off x="840083" y="1008194"/>
            <a:ext cx="6762799" cy="5108352"/>
          </a:xfrm>
          <a:prstGeom prst="rect">
            <a:avLst/>
          </a:prstGeom>
        </p:spPr>
      </p:pic>
      <p:sp>
        <p:nvSpPr>
          <p:cNvPr id="35" name="CasellaDiTesto 34">
            <a:extLst>
              <a:ext uri="{FF2B5EF4-FFF2-40B4-BE49-F238E27FC236}">
                <a16:creationId xmlns:a16="http://schemas.microsoft.com/office/drawing/2014/main" id="{88A1297A-C9C6-059C-3458-371376E14AC9}"/>
              </a:ext>
            </a:extLst>
          </p:cNvPr>
          <p:cNvSpPr txBox="1"/>
          <p:nvPr/>
        </p:nvSpPr>
        <p:spPr>
          <a:xfrm>
            <a:off x="2368533" y="6116546"/>
            <a:ext cx="4891724" cy="369332"/>
          </a:xfrm>
          <a:prstGeom prst="rect">
            <a:avLst/>
          </a:prstGeom>
          <a:noFill/>
        </p:spPr>
        <p:txBody>
          <a:bodyPr wrap="none" rtlCol="0">
            <a:spAutoFit/>
          </a:bodyPr>
          <a:lstStyle/>
          <a:p>
            <a:r>
              <a:rPr lang="it-IT" b="1" dirty="0">
                <a:latin typeface="Times New Roman" panose="02020603050405020304" pitchFamily="18" charset="0"/>
                <a:cs typeface="Times New Roman" panose="02020603050405020304" pitchFamily="18" charset="0"/>
              </a:rPr>
              <a:t>Dose-</a:t>
            </a:r>
            <a:r>
              <a:rPr lang="it-IT" b="1" dirty="0" err="1">
                <a:latin typeface="Times New Roman" panose="02020603050405020304" pitchFamily="18" charset="0"/>
                <a:cs typeface="Times New Roman" panose="02020603050405020304" pitchFamily="18" charset="0"/>
              </a:rPr>
              <a:t>Modifying</a:t>
            </a:r>
            <a:r>
              <a:rPr lang="it-IT" b="1" dirty="0">
                <a:latin typeface="Times New Roman" panose="02020603050405020304" pitchFamily="18" charset="0"/>
                <a:cs typeface="Times New Roman" panose="02020603050405020304" pitchFamily="18" charset="0"/>
              </a:rPr>
              <a:t> </a:t>
            </a:r>
            <a:r>
              <a:rPr lang="it-IT" b="1" dirty="0" err="1">
                <a:latin typeface="Times New Roman" panose="02020603050405020304" pitchFamily="18" charset="0"/>
                <a:cs typeface="Times New Roman" panose="02020603050405020304" pitchFamily="18" charset="0"/>
              </a:rPr>
              <a:t>Factor</a:t>
            </a:r>
            <a:r>
              <a:rPr lang="it-IT" b="1" dirty="0">
                <a:latin typeface="Times New Roman" panose="02020603050405020304" pitchFamily="18" charset="0"/>
                <a:cs typeface="Times New Roman" panose="02020603050405020304" pitchFamily="18" charset="0"/>
              </a:rPr>
              <a:t> (DMF) </a:t>
            </a:r>
            <a:r>
              <a:rPr lang="it-IT" dirty="0">
                <a:latin typeface="Times New Roman" panose="02020603050405020304" pitchFamily="18" charset="0"/>
                <a:cs typeface="Times New Roman" panose="02020603050405020304" pitchFamily="18" charset="0"/>
              </a:rPr>
              <a:t>= (5.6/4.1) ~ 1.36</a:t>
            </a:r>
          </a:p>
        </p:txBody>
      </p:sp>
    </p:spTree>
    <p:extLst>
      <p:ext uri="{BB962C8B-B14F-4D97-AF65-F5344CB8AC3E}">
        <p14:creationId xmlns:p14="http://schemas.microsoft.com/office/powerpoint/2010/main" val="142413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0" y="142852"/>
            <a:ext cx="7467600" cy="928694"/>
          </a:xfrm>
        </p:spPr>
        <p:txBody>
          <a:bodyPr anchor="ctr">
            <a:normAutofit/>
          </a:bodyPr>
          <a:lstStyle/>
          <a:p>
            <a:r>
              <a:rPr lang="en-US" sz="3600" cap="none" noProof="0" dirty="0"/>
              <a:t>PBCT – first experimental proof</a:t>
            </a:r>
          </a:p>
        </p:txBody>
      </p:sp>
      <p:sp>
        <p:nvSpPr>
          <p:cNvPr id="3" name="Zástupný symbol pro obsah 2"/>
          <p:cNvSpPr>
            <a:spLocks noGrp="1"/>
          </p:cNvSpPr>
          <p:nvPr>
            <p:ph sz="quarter" idx="1"/>
          </p:nvPr>
        </p:nvSpPr>
        <p:spPr>
          <a:xfrm>
            <a:off x="357158" y="1000108"/>
            <a:ext cx="8072494" cy="5572164"/>
          </a:xfrm>
        </p:spPr>
        <p:txBody>
          <a:bodyPr>
            <a:normAutofit/>
          </a:bodyPr>
          <a:lstStyle/>
          <a:p>
            <a:pPr marL="0" indent="0">
              <a:buNone/>
            </a:pPr>
            <a:endParaRPr lang="en-US" baseline="30000" noProof="0" dirty="0"/>
          </a:p>
        </p:txBody>
      </p:sp>
      <p:sp>
        <p:nvSpPr>
          <p:cNvPr id="4" name="Zástupný symbol pro číslo snímku 3"/>
          <p:cNvSpPr>
            <a:spLocks noGrp="1"/>
          </p:cNvSpPr>
          <p:nvPr>
            <p:ph type="sldNum" sz="quarter" idx="15"/>
          </p:nvPr>
        </p:nvSpPr>
        <p:spPr>
          <a:xfrm>
            <a:off x="8129016" y="5734050"/>
            <a:ext cx="609600" cy="521208"/>
          </a:xfrm>
          <a:prstGeom prst="rect">
            <a:avLst/>
          </a:prstGeom>
        </p:spPr>
        <p:txBody>
          <a:bodyPr vert="horz" rtlCol="0" anchor="ctr"/>
          <a:lstStyle>
            <a:defPPr>
              <a:defRPr lang="cs-CZ"/>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40D275-4524-4471-9092-9886E23C3E5C}" type="slidenum">
              <a:rPr lang="cs-CZ" smtClean="0"/>
              <a:pPr/>
              <a:t>11</a:t>
            </a:fld>
            <a:endParaRPr lang="cs-CZ"/>
          </a:p>
        </p:txBody>
      </p:sp>
      <p:grpSp>
        <p:nvGrpSpPr>
          <p:cNvPr id="9" name="Group 8">
            <a:extLst>
              <a:ext uri="{FF2B5EF4-FFF2-40B4-BE49-F238E27FC236}">
                <a16:creationId xmlns:a16="http://schemas.microsoft.com/office/drawing/2014/main" id="{605D77A3-C4F4-41B7-B082-2C349824830E}"/>
              </a:ext>
            </a:extLst>
          </p:cNvPr>
          <p:cNvGrpSpPr/>
          <p:nvPr/>
        </p:nvGrpSpPr>
        <p:grpSpPr>
          <a:xfrm>
            <a:off x="112145" y="1083548"/>
            <a:ext cx="5505078" cy="4735036"/>
            <a:chOff x="168453" y="915114"/>
            <a:chExt cx="5940891" cy="4903470"/>
          </a:xfrm>
        </p:grpSpPr>
        <p:graphicFrame>
          <p:nvGraphicFramePr>
            <p:cNvPr id="5" name="Oggetto 3">
              <a:extLst>
                <a:ext uri="{FF2B5EF4-FFF2-40B4-BE49-F238E27FC236}">
                  <a16:creationId xmlns:a16="http://schemas.microsoft.com/office/drawing/2014/main" id="{A5AF6715-0DD0-4162-8AAC-2787E5587734}"/>
                </a:ext>
              </a:extLst>
            </p:cNvPr>
            <p:cNvGraphicFramePr>
              <a:graphicFrameLocks noChangeAspect="1"/>
            </p:cNvGraphicFramePr>
            <p:nvPr>
              <p:extLst>
                <p:ext uri="{D42A27DB-BD31-4B8C-83A1-F6EECF244321}">
                  <p14:modId xmlns:p14="http://schemas.microsoft.com/office/powerpoint/2010/main" val="4246301215"/>
                </p:ext>
              </p:extLst>
            </p:nvPr>
          </p:nvGraphicFramePr>
          <p:xfrm>
            <a:off x="168453" y="915114"/>
            <a:ext cx="5940891" cy="4903470"/>
          </p:xfrm>
          <a:graphic>
            <a:graphicData uri="http://schemas.openxmlformats.org/presentationml/2006/ole">
              <mc:AlternateContent xmlns:mc="http://schemas.openxmlformats.org/markup-compatibility/2006">
                <mc:Choice xmlns:v="urn:schemas-microsoft-com:vml" Requires="v">
                  <p:oleObj name="SPW 12.0 Graph" r:id="rId3" imgW="5400810" imgH="4457700" progId="SigmaPlotGraphicObject.11">
                    <p:embed/>
                  </p:oleObj>
                </mc:Choice>
                <mc:Fallback>
                  <p:oleObj name="SPW 12.0 Graph" r:id="rId3" imgW="5400810" imgH="4457700" progId="SigmaPlotGraphicObject.11">
                    <p:embed/>
                    <p:pic>
                      <p:nvPicPr>
                        <p:cNvPr id="5" name="Oggetto 3">
                          <a:extLst>
                            <a:ext uri="{FF2B5EF4-FFF2-40B4-BE49-F238E27FC236}">
                              <a16:creationId xmlns:a16="http://schemas.microsoft.com/office/drawing/2014/main" id="{A5AF6715-0DD0-4162-8AAC-2787E5587734}"/>
                            </a:ext>
                          </a:extLst>
                        </p:cNvPr>
                        <p:cNvPicPr/>
                        <p:nvPr/>
                      </p:nvPicPr>
                      <p:blipFill>
                        <a:blip r:embed="rId4"/>
                        <a:stretch>
                          <a:fillRect/>
                        </a:stretch>
                      </p:blipFill>
                      <p:spPr>
                        <a:xfrm>
                          <a:off x="168453" y="915114"/>
                          <a:ext cx="5940891" cy="490347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6E13D8B4-1620-4BB6-9B32-9FE146B80D7E}"/>
                </a:ext>
              </a:extLst>
            </p:cNvPr>
            <p:cNvSpPr txBox="1"/>
            <p:nvPr/>
          </p:nvSpPr>
          <p:spPr>
            <a:xfrm>
              <a:off x="2123728" y="3828884"/>
              <a:ext cx="723428" cy="203288"/>
            </a:xfrm>
            <a:prstGeom prst="rect">
              <a:avLst/>
            </a:prstGeom>
            <a:solidFill>
              <a:schemeClr val="bg1"/>
            </a:solidFill>
          </p:spPr>
          <p:txBody>
            <a:bodyPr wrap="square" rtlCol="0">
              <a:noAutofit/>
            </a:bodyPr>
            <a:lstStyle/>
            <a:p>
              <a:r>
                <a:rPr lang="cs-CZ" sz="1100" dirty="0">
                  <a:latin typeface="Arial" panose="020B0604020202020204" pitchFamily="34" charset="0"/>
                  <a:cs typeface="Arial" panose="020B0604020202020204" pitchFamily="34" charset="0"/>
                </a:rPr>
                <a:t>BSH</a:t>
              </a:r>
              <a:endParaRPr lang="en-US" sz="1100" dirty="0">
                <a:latin typeface="Arial" panose="020B0604020202020204" pitchFamily="34" charset="0"/>
                <a:cs typeface="Arial" panose="020B0604020202020204" pitchFamily="34" charset="0"/>
              </a:endParaRPr>
            </a:p>
          </p:txBody>
        </p:sp>
      </p:grpSp>
      <p:sp>
        <p:nvSpPr>
          <p:cNvPr id="10" name="Rettangolo 4">
            <a:extLst>
              <a:ext uri="{FF2B5EF4-FFF2-40B4-BE49-F238E27FC236}">
                <a16:creationId xmlns:a16="http://schemas.microsoft.com/office/drawing/2014/main" id="{F1585A37-5B92-47CA-97FA-B261EBB2CCB3}"/>
              </a:ext>
            </a:extLst>
          </p:cNvPr>
          <p:cNvSpPr/>
          <p:nvPr/>
        </p:nvSpPr>
        <p:spPr>
          <a:xfrm>
            <a:off x="2864684" y="4225847"/>
            <a:ext cx="2111475" cy="338554"/>
          </a:xfrm>
          <a:prstGeom prst="rect">
            <a:avLst/>
          </a:prstGeom>
        </p:spPr>
        <p:txBody>
          <a:bodyPr wrap="none">
            <a:spAutoFit/>
          </a:bodyPr>
          <a:lstStyle/>
          <a:p>
            <a:r>
              <a:rPr lang="en-GB" sz="1600" b="1" dirty="0">
                <a:ea typeface="Calibri" panose="020F0502020204030204" pitchFamily="34" charset="0"/>
                <a:cs typeface="Times New Roman" panose="02020603050405020304" pitchFamily="18" charset="0"/>
              </a:rPr>
              <a:t>DMF</a:t>
            </a:r>
            <a:r>
              <a:rPr lang="en-GB" sz="1600" b="1" baseline="-25000" dirty="0">
                <a:ea typeface="Calibri" panose="020F0502020204030204" pitchFamily="34" charset="0"/>
                <a:cs typeface="Times New Roman" panose="02020603050405020304" pitchFamily="18" charset="0"/>
              </a:rPr>
              <a:t>10</a:t>
            </a:r>
            <a:r>
              <a:rPr lang="en-GB" sz="1600" b="1" dirty="0">
                <a:ea typeface="Calibri" panose="020F0502020204030204" pitchFamily="34" charset="0"/>
                <a:cs typeface="Times New Roman" panose="02020603050405020304" pitchFamily="18" charset="0"/>
              </a:rPr>
              <a:t> =1.46 ± 0.12  </a:t>
            </a:r>
            <a:endParaRPr lang="en-US" sz="1600" b="1" dirty="0"/>
          </a:p>
        </p:txBody>
      </p:sp>
      <p:pic>
        <p:nvPicPr>
          <p:cNvPr id="6" name="Picture 5">
            <a:extLst>
              <a:ext uri="{FF2B5EF4-FFF2-40B4-BE49-F238E27FC236}">
                <a16:creationId xmlns:a16="http://schemas.microsoft.com/office/drawing/2014/main" id="{1836DC23-A9BD-4E69-925A-0345776A081E}"/>
              </a:ext>
            </a:extLst>
          </p:cNvPr>
          <p:cNvPicPr>
            <a:picLocks noChangeAspect="1"/>
          </p:cNvPicPr>
          <p:nvPr/>
        </p:nvPicPr>
        <p:blipFill>
          <a:blip r:embed="rId5"/>
          <a:stretch>
            <a:fillRect/>
          </a:stretch>
        </p:blipFill>
        <p:spPr>
          <a:xfrm>
            <a:off x="5242330" y="988106"/>
            <a:ext cx="3591122" cy="2187426"/>
          </a:xfrm>
          <a:prstGeom prst="rect">
            <a:avLst/>
          </a:prstGeom>
        </p:spPr>
      </p:pic>
      <p:sp>
        <p:nvSpPr>
          <p:cNvPr id="7" name="Oval 6">
            <a:extLst>
              <a:ext uri="{FF2B5EF4-FFF2-40B4-BE49-F238E27FC236}">
                <a16:creationId xmlns:a16="http://schemas.microsoft.com/office/drawing/2014/main" id="{643943F7-0927-4F22-98C0-6EAC6CC9FB9B}"/>
              </a:ext>
            </a:extLst>
          </p:cNvPr>
          <p:cNvSpPr/>
          <p:nvPr/>
        </p:nvSpPr>
        <p:spPr>
          <a:xfrm>
            <a:off x="7499873" y="1071546"/>
            <a:ext cx="648072" cy="656416"/>
          </a:xfrm>
          <a:prstGeom prst="ellipse">
            <a:avLst/>
          </a:prstGeom>
          <a:solidFill>
            <a:schemeClr val="accent2">
              <a:lumMod val="60000"/>
              <a:lumOff val="40000"/>
              <a:alpha val="2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E712F14-36BD-45AE-96CF-78675029670B}"/>
              </a:ext>
            </a:extLst>
          </p:cNvPr>
          <p:cNvPicPr>
            <a:picLocks noChangeAspect="1"/>
          </p:cNvPicPr>
          <p:nvPr/>
        </p:nvPicPr>
        <p:blipFill>
          <a:blip r:embed="rId6"/>
          <a:stretch>
            <a:fillRect/>
          </a:stretch>
        </p:blipFill>
        <p:spPr>
          <a:xfrm>
            <a:off x="3588542" y="5540342"/>
            <a:ext cx="2376954" cy="1310173"/>
          </a:xfrm>
          <a:prstGeom prst="rect">
            <a:avLst/>
          </a:prstGeom>
          <a:ln>
            <a:solidFill>
              <a:schemeClr val="accent1">
                <a:lumMod val="50000"/>
              </a:schemeClr>
            </a:solidFill>
          </a:ln>
        </p:spPr>
      </p:pic>
      <p:sp>
        <p:nvSpPr>
          <p:cNvPr id="14" name="Zástupný symbol pro obsah 2">
            <a:extLst>
              <a:ext uri="{FF2B5EF4-FFF2-40B4-BE49-F238E27FC236}">
                <a16:creationId xmlns:a16="http://schemas.microsoft.com/office/drawing/2014/main" id="{D4BBCB09-48D5-4316-80C8-E1E24C69752B}"/>
              </a:ext>
            </a:extLst>
          </p:cNvPr>
          <p:cNvSpPr txBox="1">
            <a:spLocks/>
          </p:cNvSpPr>
          <p:nvPr/>
        </p:nvSpPr>
        <p:spPr>
          <a:xfrm>
            <a:off x="5868144" y="3299229"/>
            <a:ext cx="2918699" cy="271233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sz="1800" dirty="0">
                <a:latin typeface="Times New Roman" panose="02020603050405020304" pitchFamily="18" charset="0"/>
                <a:cs typeface="Times New Roman" panose="02020603050405020304" pitchFamily="18" charset="0"/>
              </a:rPr>
              <a:t>LNS-INFN, Catania </a:t>
            </a:r>
            <a:endParaRPr lang="cs-CZ" sz="18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E</a:t>
            </a:r>
            <a:r>
              <a:rPr lang="en-US" sz="1800" baseline="-25000" dirty="0">
                <a:latin typeface="Times New Roman" panose="02020603050405020304" pitchFamily="18" charset="0"/>
                <a:cs typeface="Times New Roman" panose="02020603050405020304" pitchFamily="18" charset="0"/>
              </a:rPr>
              <a:t>p</a:t>
            </a:r>
            <a:r>
              <a:rPr lang="en-US" sz="1800" dirty="0">
                <a:latin typeface="Times New Roman" panose="02020603050405020304" pitchFamily="18" charset="0"/>
                <a:cs typeface="Times New Roman" panose="02020603050405020304" pitchFamily="18" charset="0"/>
              </a:rPr>
              <a:t> = </a:t>
            </a:r>
            <a:r>
              <a:rPr lang="en-US" sz="1800" b="1" dirty="0">
                <a:latin typeface="Times New Roman" panose="02020603050405020304" pitchFamily="18" charset="0"/>
                <a:cs typeface="Times New Roman" panose="02020603050405020304" pitchFamily="18" charset="0"/>
              </a:rPr>
              <a:t>62 MeV</a:t>
            </a:r>
          </a:p>
          <a:p>
            <a:r>
              <a:rPr lang="cs-CZ" sz="1800" dirty="0">
                <a:latin typeface="Times New Roman" panose="02020603050405020304" pitchFamily="18" charset="0"/>
                <a:cs typeface="Times New Roman" panose="02020603050405020304" pitchFamily="18" charset="0"/>
              </a:rPr>
              <a:t>DU145 (</a:t>
            </a:r>
            <a:r>
              <a:rPr lang="cs-CZ" sz="1600" dirty="0" err="1">
                <a:latin typeface="Times New Roman" panose="02020603050405020304" pitchFamily="18" charset="0"/>
                <a:cs typeface="Times New Roman" panose="02020603050405020304" pitchFamily="18" charset="0"/>
              </a:rPr>
              <a:t>prostate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cancer</a:t>
            </a:r>
            <a:r>
              <a:rPr lang="cs-CZ" sz="1600" dirty="0">
                <a:latin typeface="Times New Roman" panose="02020603050405020304" pitchFamily="18" charset="0"/>
                <a:cs typeface="Times New Roman" panose="02020603050405020304" pitchFamily="18" charset="0"/>
              </a:rPr>
              <a:t>)</a:t>
            </a:r>
            <a:endParaRPr lang="cs-CZ"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Boron carrier – “BSH”</a:t>
            </a:r>
            <a:r>
              <a:rPr lang="cs-CZ"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Na</a:t>
            </a:r>
            <a:r>
              <a:rPr lang="en-US" sz="1800" baseline="-25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B</a:t>
            </a:r>
            <a:r>
              <a:rPr lang="en-US" sz="1800" baseline="-25000" dirty="0">
                <a:latin typeface="Times New Roman" panose="02020603050405020304" pitchFamily="18" charset="0"/>
                <a:cs typeface="Times New Roman" panose="02020603050405020304" pitchFamily="18" charset="0"/>
              </a:rPr>
              <a:t>12</a:t>
            </a:r>
            <a:r>
              <a:rPr lang="en-US" sz="1800" dirty="0">
                <a:latin typeface="Times New Roman" panose="02020603050405020304" pitchFamily="18" charset="0"/>
                <a:cs typeface="Times New Roman" panose="02020603050405020304" pitchFamily="18" charset="0"/>
              </a:rPr>
              <a:t>H</a:t>
            </a:r>
            <a:r>
              <a:rPr lang="en-US" sz="1800" baseline="-25000" dirty="0">
                <a:latin typeface="Times New Roman" panose="02020603050405020304" pitchFamily="18" charset="0"/>
                <a:cs typeface="Times New Roman" panose="02020603050405020304" pitchFamily="18" charset="0"/>
              </a:rPr>
              <a:t>11</a:t>
            </a:r>
            <a:r>
              <a:rPr lang="en-US" sz="1800" dirty="0">
                <a:latin typeface="Times New Roman" panose="02020603050405020304" pitchFamily="18" charset="0"/>
                <a:cs typeface="Times New Roman" panose="02020603050405020304" pitchFamily="18" charset="0"/>
              </a:rPr>
              <a:t>SH</a:t>
            </a:r>
            <a:r>
              <a:rPr lang="cs-CZ"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lvl="1"/>
            <a:r>
              <a:rPr lang="en-US" sz="1400" dirty="0">
                <a:latin typeface="Times New Roman" panose="02020603050405020304" pitchFamily="18" charset="0"/>
                <a:cs typeface="Times New Roman" panose="02020603050405020304" pitchFamily="18" charset="0"/>
              </a:rPr>
              <a:t>sodium </a:t>
            </a:r>
            <a:r>
              <a:rPr lang="en-US" sz="1400" dirty="0" err="1">
                <a:latin typeface="Times New Roman" panose="02020603050405020304" pitchFamily="18" charset="0"/>
                <a:cs typeface="Times New Roman" panose="02020603050405020304" pitchFamily="18" charset="0"/>
              </a:rPr>
              <a:t>mercaptododecaborate</a:t>
            </a:r>
            <a:endParaRPr lang="cs-CZ" sz="1400" dirty="0">
              <a:latin typeface="Times New Roman" panose="02020603050405020304" pitchFamily="18" charset="0"/>
              <a:cs typeface="Times New Roman" panose="02020603050405020304" pitchFamily="18" charset="0"/>
            </a:endParaRPr>
          </a:p>
          <a:p>
            <a:pPr marL="365760" lvl="1" indent="0">
              <a:buNone/>
            </a:pPr>
            <a:endParaRPr lang="en-US" sz="17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2627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7754" y="198043"/>
            <a:ext cx="7886700" cy="756538"/>
          </a:xfrm>
        </p:spPr>
        <p:txBody>
          <a:bodyPr>
            <a:noAutofit/>
          </a:bodyPr>
          <a:lstStyle/>
          <a:p>
            <a:r>
              <a:rPr lang="en-US" dirty="0"/>
              <a:t>PBCT: Dependence upon incident </a:t>
            </a:r>
            <a:br>
              <a:rPr lang="en-US" dirty="0"/>
            </a:br>
            <a:r>
              <a:rPr lang="en-US" dirty="0"/>
              <a:t>proton energy</a:t>
            </a:r>
          </a:p>
        </p:txBody>
      </p:sp>
      <p:sp>
        <p:nvSpPr>
          <p:cNvPr id="3" name="Segnaposto contenuto 2"/>
          <p:cNvSpPr>
            <a:spLocks noGrp="1"/>
          </p:cNvSpPr>
          <p:nvPr>
            <p:ph idx="1"/>
          </p:nvPr>
        </p:nvSpPr>
        <p:spPr/>
        <p:txBody>
          <a:bodyPr/>
          <a:lstStyle/>
          <a:p>
            <a:endParaRPr lang="en-US" dirty="0"/>
          </a:p>
        </p:txBody>
      </p:sp>
      <p:pic>
        <p:nvPicPr>
          <p:cNvPr id="5" name="Immagine 4"/>
          <p:cNvPicPr/>
          <p:nvPr/>
        </p:nvPicPr>
        <p:blipFill>
          <a:blip r:embed="rId2">
            <a:extLst>
              <a:ext uri="{28A0092B-C50C-407E-A947-70E740481C1C}">
                <a14:useLocalDpi xmlns:a14="http://schemas.microsoft.com/office/drawing/2010/main" val="0"/>
              </a:ext>
            </a:extLst>
          </a:blip>
          <a:srcRect/>
          <a:stretch>
            <a:fillRect/>
          </a:stretch>
        </p:blipFill>
        <p:spPr bwMode="auto">
          <a:xfrm>
            <a:off x="628650" y="1646236"/>
            <a:ext cx="7886700" cy="4315651"/>
          </a:xfrm>
          <a:prstGeom prst="rect">
            <a:avLst/>
          </a:prstGeom>
          <a:noFill/>
        </p:spPr>
      </p:pic>
      <p:pic>
        <p:nvPicPr>
          <p:cNvPr id="6" name="Immagine 5"/>
          <p:cNvPicPr>
            <a:picLocks noChangeAspect="1"/>
          </p:cNvPicPr>
          <p:nvPr/>
        </p:nvPicPr>
        <p:blipFill>
          <a:blip r:embed="rId3"/>
          <a:stretch>
            <a:fillRect/>
          </a:stretch>
        </p:blipFill>
        <p:spPr>
          <a:xfrm>
            <a:off x="272777" y="1470786"/>
            <a:ext cx="7955970" cy="5090601"/>
          </a:xfrm>
          <a:prstGeom prst="rect">
            <a:avLst/>
          </a:prstGeom>
        </p:spPr>
      </p:pic>
      <p:pic>
        <p:nvPicPr>
          <p:cNvPr id="4" name="Picture 3"/>
          <p:cNvPicPr>
            <a:picLocks noChangeAspect="1"/>
          </p:cNvPicPr>
          <p:nvPr/>
        </p:nvPicPr>
        <p:blipFill>
          <a:blip r:embed="rId4"/>
          <a:stretch>
            <a:fillRect/>
          </a:stretch>
        </p:blipFill>
        <p:spPr>
          <a:xfrm>
            <a:off x="1104953" y="1470786"/>
            <a:ext cx="6291617" cy="5212532"/>
          </a:xfrm>
          <a:prstGeom prst="rect">
            <a:avLst/>
          </a:prstGeom>
        </p:spPr>
      </p:pic>
      <p:pic>
        <p:nvPicPr>
          <p:cNvPr id="7" name="Picture 6"/>
          <p:cNvPicPr>
            <a:picLocks noChangeAspect="1"/>
          </p:cNvPicPr>
          <p:nvPr/>
        </p:nvPicPr>
        <p:blipFill>
          <a:blip r:embed="rId5"/>
          <a:stretch>
            <a:fillRect/>
          </a:stretch>
        </p:blipFill>
        <p:spPr>
          <a:xfrm>
            <a:off x="1810153" y="1932968"/>
            <a:ext cx="5523691" cy="4166235"/>
          </a:xfrm>
          <a:prstGeom prst="rect">
            <a:avLst/>
          </a:prstGeom>
        </p:spPr>
      </p:pic>
      <p:pic>
        <p:nvPicPr>
          <p:cNvPr id="8" name="Immagine 7">
            <a:extLst>
              <a:ext uri="{FF2B5EF4-FFF2-40B4-BE49-F238E27FC236}">
                <a16:creationId xmlns:a16="http://schemas.microsoft.com/office/drawing/2014/main" id="{7AC12B33-A8B5-3058-A36E-E4960D2BA844}"/>
              </a:ext>
            </a:extLst>
          </p:cNvPr>
          <p:cNvPicPr>
            <a:picLocks noChangeAspect="1"/>
          </p:cNvPicPr>
          <p:nvPr/>
        </p:nvPicPr>
        <p:blipFill>
          <a:blip r:embed="rId6"/>
          <a:stretch>
            <a:fillRect/>
          </a:stretch>
        </p:blipFill>
        <p:spPr>
          <a:xfrm>
            <a:off x="3902975" y="4553690"/>
            <a:ext cx="2188654" cy="493819"/>
          </a:xfrm>
          <a:prstGeom prst="rect">
            <a:avLst/>
          </a:prstGeom>
        </p:spPr>
      </p:pic>
    </p:spTree>
    <p:extLst>
      <p:ext uri="{BB962C8B-B14F-4D97-AF65-F5344CB8AC3E}">
        <p14:creationId xmlns:p14="http://schemas.microsoft.com/office/powerpoint/2010/main" val="358190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6301" y="37068"/>
            <a:ext cx="7582786" cy="928694"/>
          </a:xfrm>
        </p:spPr>
        <p:txBody>
          <a:bodyPr anchor="ctr">
            <a:noAutofit/>
          </a:bodyPr>
          <a:lstStyle/>
          <a:p>
            <a:r>
              <a:rPr lang="en-US" sz="3200" cap="none" noProof="0" dirty="0"/>
              <a:t>PBCT:  High-energy clinical proton beams</a:t>
            </a:r>
          </a:p>
        </p:txBody>
      </p:sp>
      <p:sp>
        <p:nvSpPr>
          <p:cNvPr id="14" name="Zástupný symbol pro obsah 2">
            <a:extLst>
              <a:ext uri="{FF2B5EF4-FFF2-40B4-BE49-F238E27FC236}">
                <a16:creationId xmlns:a16="http://schemas.microsoft.com/office/drawing/2014/main" id="{D4BBCB09-48D5-4316-80C8-E1E24C69752B}"/>
              </a:ext>
            </a:extLst>
          </p:cNvPr>
          <p:cNvSpPr txBox="1">
            <a:spLocks/>
          </p:cNvSpPr>
          <p:nvPr/>
        </p:nvSpPr>
        <p:spPr>
          <a:xfrm>
            <a:off x="5209856" y="3538928"/>
            <a:ext cx="3374278" cy="252442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sz="1800" dirty="0"/>
              <a:t> </a:t>
            </a:r>
            <a:endParaRPr lang="cs-CZ" sz="1800" dirty="0"/>
          </a:p>
          <a:p>
            <a:pPr lvl="1"/>
            <a:r>
              <a:rPr lang="en-US" sz="1800" dirty="0"/>
              <a:t>E</a:t>
            </a:r>
            <a:r>
              <a:rPr lang="en-US" sz="1800" baseline="-25000" dirty="0"/>
              <a:t>p+</a:t>
            </a:r>
            <a:r>
              <a:rPr lang="en-US" sz="1800" dirty="0"/>
              <a:t> = </a:t>
            </a:r>
            <a:r>
              <a:rPr lang="en-US" sz="1800" b="1" dirty="0"/>
              <a:t>131.5-164.8 MeV</a:t>
            </a:r>
          </a:p>
          <a:p>
            <a:r>
              <a:rPr lang="cs-CZ" sz="1800" dirty="0"/>
              <a:t>DU145 (</a:t>
            </a:r>
            <a:r>
              <a:rPr lang="cs-CZ" sz="1600" dirty="0" err="1"/>
              <a:t>prostate</a:t>
            </a:r>
            <a:r>
              <a:rPr lang="cs-CZ" sz="1600" dirty="0"/>
              <a:t> </a:t>
            </a:r>
            <a:r>
              <a:rPr lang="cs-CZ" sz="1600" dirty="0" err="1"/>
              <a:t>cancer</a:t>
            </a:r>
            <a:r>
              <a:rPr lang="cs-CZ" sz="1600" dirty="0"/>
              <a:t>)</a:t>
            </a:r>
            <a:endParaRPr lang="cs-CZ" sz="1800" dirty="0"/>
          </a:p>
          <a:p>
            <a:r>
              <a:rPr lang="en-US" sz="1800" dirty="0"/>
              <a:t>Boron carrier – “BSH”</a:t>
            </a:r>
            <a:r>
              <a:rPr lang="cs-CZ" sz="1800" dirty="0"/>
              <a:t> (</a:t>
            </a:r>
            <a:r>
              <a:rPr lang="en-US" sz="1800" dirty="0"/>
              <a:t>Na</a:t>
            </a:r>
            <a:r>
              <a:rPr lang="en-US" sz="1800" baseline="-25000" dirty="0"/>
              <a:t>2</a:t>
            </a:r>
            <a:r>
              <a:rPr lang="en-US" sz="1800" dirty="0"/>
              <a:t>B</a:t>
            </a:r>
            <a:r>
              <a:rPr lang="en-US" sz="1800" baseline="-25000" dirty="0"/>
              <a:t>12</a:t>
            </a:r>
            <a:r>
              <a:rPr lang="en-US" sz="1800" dirty="0"/>
              <a:t>H</a:t>
            </a:r>
            <a:r>
              <a:rPr lang="en-US" sz="1800" baseline="-25000" dirty="0"/>
              <a:t>11</a:t>
            </a:r>
            <a:r>
              <a:rPr lang="en-US" sz="1800" dirty="0"/>
              <a:t>SH</a:t>
            </a:r>
            <a:r>
              <a:rPr lang="cs-CZ" sz="1800" dirty="0"/>
              <a:t>)</a:t>
            </a:r>
            <a:endParaRPr lang="en-US" sz="1800" dirty="0"/>
          </a:p>
          <a:p>
            <a:pPr lvl="1"/>
            <a:r>
              <a:rPr lang="en-US" sz="1400" dirty="0"/>
              <a:t>sodium </a:t>
            </a:r>
            <a:r>
              <a:rPr lang="en-US" sz="1400" dirty="0" err="1"/>
              <a:t>mercaptododecaborate</a:t>
            </a:r>
            <a:endParaRPr lang="cs-CZ" sz="1400" dirty="0"/>
          </a:p>
          <a:p>
            <a:pPr lvl="1"/>
            <a:r>
              <a:rPr lang="cs-CZ" sz="1400" dirty="0"/>
              <a:t>n</a:t>
            </a:r>
            <a:r>
              <a:rPr lang="en-US" sz="1400" dirty="0" err="1"/>
              <a:t>atural</a:t>
            </a:r>
            <a:r>
              <a:rPr lang="en-US" sz="1400" dirty="0"/>
              <a:t> isotopic composition</a:t>
            </a:r>
          </a:p>
          <a:p>
            <a:pPr lvl="1"/>
            <a:r>
              <a:rPr lang="en-US" sz="1400" dirty="0"/>
              <a:t>80 ppm</a:t>
            </a:r>
          </a:p>
          <a:p>
            <a:pPr marL="0" indent="0">
              <a:buNone/>
            </a:pPr>
            <a:endParaRPr lang="en-US" sz="1700" dirty="0"/>
          </a:p>
          <a:p>
            <a:endParaRPr lang="en-US" dirty="0"/>
          </a:p>
        </p:txBody>
      </p:sp>
      <p:pic>
        <p:nvPicPr>
          <p:cNvPr id="1044" name="Picture 20">
            <a:extLst>
              <a:ext uri="{FF2B5EF4-FFF2-40B4-BE49-F238E27FC236}">
                <a16:creationId xmlns:a16="http://schemas.microsoft.com/office/drawing/2014/main" id="{0D22FB88-25AC-450C-BBBA-14A59197425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58" t="31100" r="18404" b="30050"/>
          <a:stretch/>
        </p:blipFill>
        <p:spPr bwMode="auto">
          <a:xfrm>
            <a:off x="179512" y="1008587"/>
            <a:ext cx="2777999" cy="212636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D02ED041-A942-4797-A745-590B0678EE3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34" t="31701" r="16551" b="30505"/>
          <a:stretch/>
        </p:blipFill>
        <p:spPr bwMode="auto">
          <a:xfrm>
            <a:off x="2957511" y="1014235"/>
            <a:ext cx="2886866" cy="212072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F058BAC5-90C2-4CFD-AC37-63029B03C64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643"/>
          <a:stretch/>
        </p:blipFill>
        <p:spPr bwMode="auto">
          <a:xfrm>
            <a:off x="5777987" y="908166"/>
            <a:ext cx="2970477" cy="221199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F54FB124-021C-4776-9AE3-ECD258F9F9D1}"/>
              </a:ext>
            </a:extLst>
          </p:cNvPr>
          <p:cNvGrpSpPr/>
          <p:nvPr/>
        </p:nvGrpSpPr>
        <p:grpSpPr>
          <a:xfrm>
            <a:off x="1187624" y="3466920"/>
            <a:ext cx="3888432" cy="2842400"/>
            <a:chOff x="9061835" y="998080"/>
            <a:chExt cx="3888432" cy="2842400"/>
          </a:xfrm>
        </p:grpSpPr>
        <p:grpSp>
          <p:nvGrpSpPr>
            <p:cNvPr id="20" name="Group 19">
              <a:extLst>
                <a:ext uri="{FF2B5EF4-FFF2-40B4-BE49-F238E27FC236}">
                  <a16:creationId xmlns:a16="http://schemas.microsoft.com/office/drawing/2014/main" id="{8CB5A2F8-895D-4C5C-9130-6E5C3EE45F06}"/>
                </a:ext>
              </a:extLst>
            </p:cNvPr>
            <p:cNvGrpSpPr/>
            <p:nvPr/>
          </p:nvGrpSpPr>
          <p:grpSpPr>
            <a:xfrm>
              <a:off x="9061835" y="998080"/>
              <a:ext cx="3888432" cy="2842400"/>
              <a:chOff x="4491062" y="1071546"/>
              <a:chExt cx="3888432" cy="2842400"/>
            </a:xfrm>
          </p:grpSpPr>
          <p:pic>
            <p:nvPicPr>
              <p:cNvPr id="24" name="Picture 23">
                <a:extLst>
                  <a:ext uri="{FF2B5EF4-FFF2-40B4-BE49-F238E27FC236}">
                    <a16:creationId xmlns:a16="http://schemas.microsoft.com/office/drawing/2014/main" id="{FB8059D2-69F2-4A28-A921-021ECD4F0FCC}"/>
                  </a:ext>
                </a:extLst>
              </p:cNvPr>
              <p:cNvPicPr>
                <a:picLocks noChangeAspect="1"/>
              </p:cNvPicPr>
              <p:nvPr/>
            </p:nvPicPr>
            <p:blipFill>
              <a:blip r:embed="rId6"/>
              <a:stretch>
                <a:fillRect/>
              </a:stretch>
            </p:blipFill>
            <p:spPr>
              <a:xfrm>
                <a:off x="4491062" y="1071546"/>
                <a:ext cx="3888432" cy="2842400"/>
              </a:xfrm>
              <a:prstGeom prst="rect">
                <a:avLst/>
              </a:prstGeom>
            </p:spPr>
          </p:pic>
          <p:sp>
            <p:nvSpPr>
              <p:cNvPr id="25" name="TextBox 24">
                <a:extLst>
                  <a:ext uri="{FF2B5EF4-FFF2-40B4-BE49-F238E27FC236}">
                    <a16:creationId xmlns:a16="http://schemas.microsoft.com/office/drawing/2014/main" id="{32EDA135-516A-484F-AA05-B5C227E57586}"/>
                  </a:ext>
                </a:extLst>
              </p:cNvPr>
              <p:cNvSpPr txBox="1"/>
              <p:nvPr/>
            </p:nvSpPr>
            <p:spPr>
              <a:xfrm>
                <a:off x="4954649" y="1181944"/>
                <a:ext cx="2015468" cy="230832"/>
              </a:xfrm>
              <a:prstGeom prst="rect">
                <a:avLst/>
              </a:prstGeom>
              <a:noFill/>
            </p:spPr>
            <p:txBody>
              <a:bodyPr wrap="square" rtlCol="0">
                <a:spAutoFit/>
              </a:bodyPr>
              <a:lstStyle/>
              <a:p>
                <a:r>
                  <a:rPr lang="en-US" sz="900" dirty="0"/>
                  <a:t>Courtesy of A. </a:t>
                </a:r>
                <a:r>
                  <a:rPr lang="en-US" sz="900" dirty="0" err="1"/>
                  <a:t>Mairani</a:t>
                </a:r>
                <a:r>
                  <a:rPr lang="en-US" sz="900" dirty="0"/>
                  <a:t> and G. </a:t>
                </a:r>
                <a:r>
                  <a:rPr lang="en-US" sz="900" dirty="0" err="1"/>
                  <a:t>Magro</a:t>
                </a:r>
                <a:endParaRPr lang="en-US" sz="900" dirty="0"/>
              </a:p>
            </p:txBody>
          </p:sp>
        </p:grpSp>
        <p:cxnSp>
          <p:nvCxnSpPr>
            <p:cNvPr id="21" name="Straight Arrow Connector 20">
              <a:extLst>
                <a:ext uri="{FF2B5EF4-FFF2-40B4-BE49-F238E27FC236}">
                  <a16:creationId xmlns:a16="http://schemas.microsoft.com/office/drawing/2014/main" id="{A0DBECE1-8B8D-4890-88BF-86A60048606D}"/>
                </a:ext>
              </a:extLst>
            </p:cNvPr>
            <p:cNvCxnSpPr>
              <a:cxnSpLocks/>
            </p:cNvCxnSpPr>
            <p:nvPr/>
          </p:nvCxnSpPr>
          <p:spPr>
            <a:xfrm>
              <a:off x="12259880" y="1070088"/>
              <a:ext cx="0" cy="432048"/>
            </a:xfrm>
            <a:prstGeom prst="straightConnector1">
              <a:avLst/>
            </a:prstGeom>
            <a:ln w="28575">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4034C3E-BF7A-470C-BAFA-041F845F2247}"/>
                </a:ext>
              </a:extLst>
            </p:cNvPr>
            <p:cNvCxnSpPr>
              <a:cxnSpLocks/>
            </p:cNvCxnSpPr>
            <p:nvPr/>
          </p:nvCxnSpPr>
          <p:spPr>
            <a:xfrm>
              <a:off x="11827832" y="1070088"/>
              <a:ext cx="0" cy="3600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7C293F5-ACAE-474D-ADB7-8E22962F6583}"/>
                </a:ext>
              </a:extLst>
            </p:cNvPr>
            <p:cNvCxnSpPr>
              <a:cxnSpLocks/>
            </p:cNvCxnSpPr>
            <p:nvPr/>
          </p:nvCxnSpPr>
          <p:spPr>
            <a:xfrm rot="10800000">
              <a:off x="10099640" y="2239260"/>
              <a:ext cx="0" cy="360040"/>
            </a:xfrm>
            <a:prstGeom prst="straightConnector1">
              <a:avLst/>
            </a:prstGeom>
            <a:ln w="28575">
              <a:solidFill>
                <a:srgbClr val="00CC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a:extLst>
              <a:ext uri="{FF2B5EF4-FFF2-40B4-BE49-F238E27FC236}">
                <a16:creationId xmlns:a16="http://schemas.microsoft.com/office/drawing/2014/main" id="{92CFE1E6-C417-45D4-BE60-F0583504FC85}"/>
              </a:ext>
            </a:extLst>
          </p:cNvPr>
          <p:cNvCxnSpPr>
            <a:cxnSpLocks/>
            <a:stCxn id="1044" idx="2"/>
          </p:cNvCxnSpPr>
          <p:nvPr/>
        </p:nvCxnSpPr>
        <p:spPr>
          <a:xfrm>
            <a:off x="1568512" y="3134954"/>
            <a:ext cx="627224" cy="1374166"/>
          </a:xfrm>
          <a:prstGeom prst="straightConnector1">
            <a:avLst/>
          </a:prstGeom>
          <a:ln>
            <a:solidFill>
              <a:srgbClr val="00CC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ED8100B-609A-4906-B7B3-E152ABF5F171}"/>
              </a:ext>
            </a:extLst>
          </p:cNvPr>
          <p:cNvCxnSpPr/>
          <p:nvPr/>
        </p:nvCxnSpPr>
        <p:spPr>
          <a:xfrm flipH="1">
            <a:off x="3974514" y="3143433"/>
            <a:ext cx="309454" cy="3575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3CC3FB0-A88D-4AB8-9F4B-31815AC8936B}"/>
              </a:ext>
            </a:extLst>
          </p:cNvPr>
          <p:cNvCxnSpPr/>
          <p:nvPr/>
        </p:nvCxnSpPr>
        <p:spPr>
          <a:xfrm flipH="1">
            <a:off x="4410572" y="2996952"/>
            <a:ext cx="1950917" cy="504057"/>
          </a:xfrm>
          <a:prstGeom prst="straightConnector1">
            <a:avLst/>
          </a:prstGeom>
          <a:ln>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7473D2B7-FBE3-4399-BA53-A16D4ABC87C3}"/>
              </a:ext>
            </a:extLst>
          </p:cNvPr>
          <p:cNvPicPr>
            <a:picLocks noChangeAspect="1"/>
          </p:cNvPicPr>
          <p:nvPr/>
        </p:nvPicPr>
        <p:blipFill>
          <a:blip r:embed="rId7"/>
          <a:stretch>
            <a:fillRect/>
          </a:stretch>
        </p:blipFill>
        <p:spPr>
          <a:xfrm>
            <a:off x="5792610" y="3466920"/>
            <a:ext cx="1447212" cy="431609"/>
          </a:xfrm>
          <a:prstGeom prst="rect">
            <a:avLst/>
          </a:prstGeom>
        </p:spPr>
      </p:pic>
      <p:pic>
        <p:nvPicPr>
          <p:cNvPr id="6" name="Segnaposto contenuto 5" descr="Immagine che contiene testo, Carattere, schermata, carta&#10;&#10;Il contenuto generato dall'IA potrebbe non essere corretto.">
            <a:extLst>
              <a:ext uri="{FF2B5EF4-FFF2-40B4-BE49-F238E27FC236}">
                <a16:creationId xmlns:a16="http://schemas.microsoft.com/office/drawing/2014/main" id="{818E2F13-CB6A-8CC5-A7FC-40AC360223B3}"/>
              </a:ext>
            </a:extLst>
          </p:cNvPr>
          <p:cNvPicPr>
            <a:picLocks noGrp="1" noChangeAspect="1"/>
          </p:cNvPicPr>
          <p:nvPr>
            <p:ph sz="quarter" idx="1"/>
          </p:nvPr>
        </p:nvPicPr>
        <p:blipFill>
          <a:blip r:embed="rId8" cstate="print">
            <a:extLst>
              <a:ext uri="{28A0092B-C50C-407E-A947-70E740481C1C}">
                <a14:useLocalDpi xmlns:a14="http://schemas.microsoft.com/office/drawing/2010/main" val="0"/>
              </a:ext>
            </a:extLst>
          </a:blip>
          <a:srcRect b="51133"/>
          <a:stretch>
            <a:fillRect/>
          </a:stretch>
        </p:blipFill>
        <p:spPr>
          <a:xfrm>
            <a:off x="5414235" y="3815227"/>
            <a:ext cx="3303699" cy="2114161"/>
          </a:xfrm>
        </p:spPr>
      </p:pic>
      <p:pic>
        <p:nvPicPr>
          <p:cNvPr id="7" name="Immagine 6">
            <a:extLst>
              <a:ext uri="{FF2B5EF4-FFF2-40B4-BE49-F238E27FC236}">
                <a16:creationId xmlns:a16="http://schemas.microsoft.com/office/drawing/2014/main" id="{45DA32D9-0896-19BD-F4EA-7E8BF9325E5B}"/>
              </a:ext>
            </a:extLst>
          </p:cNvPr>
          <p:cNvPicPr>
            <a:picLocks noChangeAspect="1"/>
          </p:cNvPicPr>
          <p:nvPr/>
        </p:nvPicPr>
        <p:blipFill>
          <a:blip r:embed="rId9"/>
          <a:stretch>
            <a:fillRect/>
          </a:stretch>
        </p:blipFill>
        <p:spPr>
          <a:xfrm>
            <a:off x="4679280" y="3898529"/>
            <a:ext cx="4498201" cy="2297296"/>
          </a:xfrm>
          <a:prstGeom prst="rect">
            <a:avLst/>
          </a:prstGeom>
        </p:spPr>
      </p:pic>
    </p:spTree>
    <p:extLst>
      <p:ext uri="{BB962C8B-B14F-4D97-AF65-F5344CB8AC3E}">
        <p14:creationId xmlns:p14="http://schemas.microsoft.com/office/powerpoint/2010/main" val="37589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4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04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50"/>
                                        </p:tgtEl>
                                        <p:attrNameLst>
                                          <p:attrName>style.visibility</p:attrName>
                                        </p:attrNameLst>
                                      </p:cBhvr>
                                      <p:to>
                                        <p:strVal val="visible"/>
                                      </p:to>
                                    </p:se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5153" y="94457"/>
            <a:ext cx="8712336" cy="622428"/>
          </a:xfrm>
        </p:spPr>
        <p:txBody>
          <a:bodyPr>
            <a:noAutofit/>
          </a:bodyPr>
          <a:lstStyle/>
          <a:p>
            <a:r>
              <a:rPr lang="en-US" sz="2800" dirty="0"/>
              <a:t>Looking for mechanisms…</a:t>
            </a:r>
            <a:br>
              <a:rPr lang="en-US" sz="2800" dirty="0"/>
            </a:br>
            <a:r>
              <a:rPr lang="en-US" sz="2800" dirty="0"/>
              <a:t> Chromosome aberrations are the smoking gun!</a:t>
            </a:r>
          </a:p>
        </p:txBody>
      </p:sp>
      <p:pic>
        <p:nvPicPr>
          <p:cNvPr id="7" name="Segnaposto contenuto 6"/>
          <p:cNvPicPr>
            <a:picLocks noGrp="1" noChangeAspect="1"/>
          </p:cNvPicPr>
          <p:nvPr>
            <p:ph idx="1"/>
          </p:nvPr>
        </p:nvPicPr>
        <p:blipFill>
          <a:blip r:embed="rId2"/>
          <a:stretch>
            <a:fillRect/>
          </a:stretch>
        </p:blipFill>
        <p:spPr>
          <a:xfrm>
            <a:off x="2456593" y="4182767"/>
            <a:ext cx="4189668" cy="2682858"/>
          </a:xfrm>
          <a:prstGeom prst="rect">
            <a:avLst/>
          </a:prstGeom>
        </p:spPr>
      </p:pic>
      <p:pic>
        <p:nvPicPr>
          <p:cNvPr id="13" name="Immagine 12"/>
          <p:cNvPicPr>
            <a:picLocks noChangeAspect="1"/>
          </p:cNvPicPr>
          <p:nvPr/>
        </p:nvPicPr>
        <p:blipFill>
          <a:blip r:embed="rId3"/>
          <a:stretch>
            <a:fillRect/>
          </a:stretch>
        </p:blipFill>
        <p:spPr>
          <a:xfrm>
            <a:off x="3147506" y="3521966"/>
            <a:ext cx="1365622" cy="2633700"/>
          </a:xfrm>
          <a:prstGeom prst="rect">
            <a:avLst/>
          </a:prstGeom>
        </p:spPr>
      </p:pic>
      <p:pic>
        <p:nvPicPr>
          <p:cNvPr id="14" name="Immagine 13"/>
          <p:cNvPicPr>
            <a:picLocks noChangeAspect="1"/>
          </p:cNvPicPr>
          <p:nvPr/>
        </p:nvPicPr>
        <p:blipFill>
          <a:blip r:embed="rId4"/>
          <a:stretch>
            <a:fillRect/>
          </a:stretch>
        </p:blipFill>
        <p:spPr>
          <a:xfrm>
            <a:off x="5733976" y="3606424"/>
            <a:ext cx="2048434" cy="2536156"/>
          </a:xfrm>
          <a:prstGeom prst="rect">
            <a:avLst/>
          </a:prstGeom>
        </p:spPr>
      </p:pic>
      <p:pic>
        <p:nvPicPr>
          <p:cNvPr id="17" name="Immagine 16"/>
          <p:cNvPicPr>
            <a:picLocks noChangeAspect="1"/>
          </p:cNvPicPr>
          <p:nvPr/>
        </p:nvPicPr>
        <p:blipFill>
          <a:blip r:embed="rId5"/>
          <a:stretch>
            <a:fillRect/>
          </a:stretch>
        </p:blipFill>
        <p:spPr>
          <a:xfrm>
            <a:off x="2089039" y="1333244"/>
            <a:ext cx="4826400" cy="2082292"/>
          </a:xfrm>
          <a:prstGeom prst="rect">
            <a:avLst/>
          </a:prstGeom>
        </p:spPr>
      </p:pic>
      <p:pic>
        <p:nvPicPr>
          <p:cNvPr id="3" name="Picture 2"/>
          <p:cNvPicPr>
            <a:picLocks noChangeAspect="1"/>
          </p:cNvPicPr>
          <p:nvPr/>
        </p:nvPicPr>
        <p:blipFill>
          <a:blip r:embed="rId6"/>
          <a:stretch>
            <a:fillRect/>
          </a:stretch>
        </p:blipFill>
        <p:spPr>
          <a:xfrm>
            <a:off x="235153" y="1190886"/>
            <a:ext cx="4023607" cy="3101969"/>
          </a:xfrm>
          <a:prstGeom prst="rect">
            <a:avLst/>
          </a:prstGeom>
        </p:spPr>
      </p:pic>
      <p:cxnSp>
        <p:nvCxnSpPr>
          <p:cNvPr id="10" name="Straight Arrow Connector 9"/>
          <p:cNvCxnSpPr/>
          <p:nvPr/>
        </p:nvCxnSpPr>
        <p:spPr>
          <a:xfrm flipV="1">
            <a:off x="4768617" y="4749421"/>
            <a:ext cx="965359" cy="457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pic>
        <p:nvPicPr>
          <p:cNvPr id="6" name="Immagine 5">
            <a:extLst>
              <a:ext uri="{FF2B5EF4-FFF2-40B4-BE49-F238E27FC236}">
                <a16:creationId xmlns:a16="http://schemas.microsoft.com/office/drawing/2014/main" id="{7226C577-7992-3308-2981-BB8DAE4D8AFC}"/>
              </a:ext>
            </a:extLst>
          </p:cNvPr>
          <p:cNvPicPr>
            <a:picLocks noChangeAspect="1"/>
          </p:cNvPicPr>
          <p:nvPr/>
        </p:nvPicPr>
        <p:blipFill>
          <a:blip r:embed="rId7"/>
          <a:srcRect r="50000"/>
          <a:stretch>
            <a:fillRect/>
          </a:stretch>
        </p:blipFill>
        <p:spPr>
          <a:xfrm>
            <a:off x="523875" y="1285875"/>
            <a:ext cx="4048125" cy="4286250"/>
          </a:xfrm>
          <a:prstGeom prst="rect">
            <a:avLst/>
          </a:prstGeom>
        </p:spPr>
      </p:pic>
      <p:pic>
        <p:nvPicPr>
          <p:cNvPr id="11" name="Immagine 10">
            <a:extLst>
              <a:ext uri="{FF2B5EF4-FFF2-40B4-BE49-F238E27FC236}">
                <a16:creationId xmlns:a16="http://schemas.microsoft.com/office/drawing/2014/main" id="{C72E039B-68DE-2F10-C813-983E228D93DC}"/>
              </a:ext>
            </a:extLst>
          </p:cNvPr>
          <p:cNvPicPr>
            <a:picLocks noChangeAspect="1"/>
          </p:cNvPicPr>
          <p:nvPr/>
        </p:nvPicPr>
        <p:blipFill>
          <a:blip r:embed="rId8"/>
          <a:stretch>
            <a:fillRect/>
          </a:stretch>
        </p:blipFill>
        <p:spPr>
          <a:xfrm>
            <a:off x="4657239" y="1061467"/>
            <a:ext cx="4048125" cy="2909067"/>
          </a:xfrm>
          <a:prstGeom prst="rect">
            <a:avLst/>
          </a:prstGeom>
        </p:spPr>
      </p:pic>
      <p:pic>
        <p:nvPicPr>
          <p:cNvPr id="15" name="Immagine 14">
            <a:extLst>
              <a:ext uri="{FF2B5EF4-FFF2-40B4-BE49-F238E27FC236}">
                <a16:creationId xmlns:a16="http://schemas.microsoft.com/office/drawing/2014/main" id="{241932F3-23F0-64B3-2947-20C854776A74}"/>
              </a:ext>
            </a:extLst>
          </p:cNvPr>
          <p:cNvPicPr>
            <a:picLocks noChangeAspect="1"/>
          </p:cNvPicPr>
          <p:nvPr/>
        </p:nvPicPr>
        <p:blipFill>
          <a:blip r:embed="rId9"/>
          <a:stretch>
            <a:fillRect/>
          </a:stretch>
        </p:blipFill>
        <p:spPr>
          <a:xfrm>
            <a:off x="828859" y="3521966"/>
            <a:ext cx="7209557" cy="3336034"/>
          </a:xfrm>
          <a:prstGeom prst="rect">
            <a:avLst/>
          </a:prstGeom>
        </p:spPr>
      </p:pic>
      <p:pic>
        <p:nvPicPr>
          <p:cNvPr id="18" name="Immagine 17">
            <a:extLst>
              <a:ext uri="{FF2B5EF4-FFF2-40B4-BE49-F238E27FC236}">
                <a16:creationId xmlns:a16="http://schemas.microsoft.com/office/drawing/2014/main" id="{321C4E04-C93B-4482-4BB2-CEF396F72B23}"/>
              </a:ext>
            </a:extLst>
          </p:cNvPr>
          <p:cNvPicPr>
            <a:picLocks noChangeAspect="1"/>
          </p:cNvPicPr>
          <p:nvPr/>
        </p:nvPicPr>
        <p:blipFill>
          <a:blip r:embed="rId10"/>
          <a:stretch>
            <a:fillRect/>
          </a:stretch>
        </p:blipFill>
        <p:spPr>
          <a:xfrm>
            <a:off x="4513128" y="1184727"/>
            <a:ext cx="4451780" cy="3855949"/>
          </a:xfrm>
          <a:prstGeom prst="rect">
            <a:avLst/>
          </a:prstGeom>
        </p:spPr>
      </p:pic>
      <p:pic>
        <p:nvPicPr>
          <p:cNvPr id="12" name="Immagine 11">
            <a:extLst>
              <a:ext uri="{FF2B5EF4-FFF2-40B4-BE49-F238E27FC236}">
                <a16:creationId xmlns:a16="http://schemas.microsoft.com/office/drawing/2014/main" id="{DA38E809-B43A-6E06-6631-43C06E87B351}"/>
              </a:ext>
            </a:extLst>
          </p:cNvPr>
          <p:cNvPicPr>
            <a:picLocks noChangeAspect="1"/>
          </p:cNvPicPr>
          <p:nvPr/>
        </p:nvPicPr>
        <p:blipFill>
          <a:blip r:embed="rId11"/>
          <a:srcRect l="33844" r="33564" b="14486"/>
          <a:stretch>
            <a:fillRect/>
          </a:stretch>
        </p:blipFill>
        <p:spPr>
          <a:xfrm>
            <a:off x="156468" y="1186149"/>
            <a:ext cx="4415532" cy="3940587"/>
          </a:xfrm>
          <a:prstGeom prst="rect">
            <a:avLst/>
          </a:prstGeom>
        </p:spPr>
      </p:pic>
      <p:sp>
        <p:nvSpPr>
          <p:cNvPr id="4" name="CasellaDiTesto 3">
            <a:extLst>
              <a:ext uri="{FF2B5EF4-FFF2-40B4-BE49-F238E27FC236}">
                <a16:creationId xmlns:a16="http://schemas.microsoft.com/office/drawing/2014/main" id="{AB956043-9DC2-C6AA-8CFA-9017023C2E27}"/>
              </a:ext>
            </a:extLst>
          </p:cNvPr>
          <p:cNvSpPr txBox="1"/>
          <p:nvPr/>
        </p:nvSpPr>
        <p:spPr>
          <a:xfrm>
            <a:off x="892213" y="1381860"/>
            <a:ext cx="3705638" cy="338554"/>
          </a:xfrm>
          <a:prstGeom prst="rect">
            <a:avLst/>
          </a:prstGeom>
          <a:noFill/>
        </p:spPr>
        <p:txBody>
          <a:bodyPr wrap="square" rtlCol="0">
            <a:spAutoFit/>
          </a:bodyPr>
          <a:lstStyle/>
          <a:p>
            <a:r>
              <a:rPr lang="it-IT" sz="1600" b="1" dirty="0">
                <a:solidFill>
                  <a:schemeClr val="bg1"/>
                </a:solidFill>
                <a:latin typeface="Times New Roman" panose="02020603050405020304" pitchFamily="18" charset="0"/>
                <a:cs typeface="Times New Roman" panose="02020603050405020304" pitchFamily="18" charset="0"/>
              </a:rPr>
              <a:t>Proton-</a:t>
            </a:r>
            <a:r>
              <a:rPr lang="it-IT" sz="1600" b="1" dirty="0" err="1">
                <a:solidFill>
                  <a:schemeClr val="bg1"/>
                </a:solidFill>
                <a:latin typeface="Times New Roman" panose="02020603050405020304" pitchFamily="18" charset="0"/>
                <a:cs typeface="Times New Roman" panose="02020603050405020304" pitchFamily="18" charset="0"/>
              </a:rPr>
              <a:t>irradiated</a:t>
            </a:r>
            <a:r>
              <a:rPr lang="it-IT" sz="1600" b="1" dirty="0">
                <a:solidFill>
                  <a:schemeClr val="bg1"/>
                </a:solidFill>
                <a:latin typeface="Times New Roman" panose="02020603050405020304" pitchFamily="18" charset="0"/>
                <a:cs typeface="Times New Roman" panose="02020603050405020304" pitchFamily="18" charset="0"/>
              </a:rPr>
              <a:t> </a:t>
            </a:r>
            <a:r>
              <a:rPr lang="it-IT" sz="1600" b="1" dirty="0" err="1">
                <a:solidFill>
                  <a:schemeClr val="bg1"/>
                </a:solidFill>
                <a:latin typeface="Times New Roman" panose="02020603050405020304" pitchFamily="18" charset="0"/>
                <a:cs typeface="Times New Roman" panose="02020603050405020304" pitchFamily="18" charset="0"/>
              </a:rPr>
              <a:t>cell</a:t>
            </a:r>
            <a:r>
              <a:rPr lang="it-IT" sz="1600" b="1" dirty="0">
                <a:solidFill>
                  <a:schemeClr val="bg1"/>
                </a:solidFill>
                <a:latin typeface="Times New Roman" panose="02020603050405020304" pitchFamily="18" charset="0"/>
                <a:cs typeface="Times New Roman" panose="02020603050405020304" pitchFamily="18" charset="0"/>
              </a:rPr>
              <a:t>: No </a:t>
            </a:r>
            <a:r>
              <a:rPr lang="it-IT" sz="1600" b="1" dirty="0" err="1">
                <a:solidFill>
                  <a:schemeClr val="bg1"/>
                </a:solidFill>
                <a:latin typeface="Times New Roman" panose="02020603050405020304" pitchFamily="18" charset="0"/>
                <a:cs typeface="Times New Roman" panose="02020603050405020304" pitchFamily="18" charset="0"/>
              </a:rPr>
              <a:t>boron</a:t>
            </a:r>
            <a:endParaRPr lang="it-IT" sz="1600" b="1" dirty="0">
              <a:solidFill>
                <a:schemeClr val="bg1"/>
              </a:solidFill>
              <a:latin typeface="Times New Roman" panose="02020603050405020304" pitchFamily="18" charset="0"/>
              <a:cs typeface="Times New Roman" panose="02020603050405020304" pitchFamily="18" charset="0"/>
            </a:endParaRPr>
          </a:p>
        </p:txBody>
      </p:sp>
      <p:sp>
        <p:nvSpPr>
          <p:cNvPr id="19" name="CasellaDiTesto 18">
            <a:extLst>
              <a:ext uri="{FF2B5EF4-FFF2-40B4-BE49-F238E27FC236}">
                <a16:creationId xmlns:a16="http://schemas.microsoft.com/office/drawing/2014/main" id="{6E351F0D-3516-0976-2CFE-7CDF5D41E07B}"/>
              </a:ext>
            </a:extLst>
          </p:cNvPr>
          <p:cNvSpPr txBox="1"/>
          <p:nvPr/>
        </p:nvSpPr>
        <p:spPr>
          <a:xfrm>
            <a:off x="5084965" y="1366088"/>
            <a:ext cx="3705638" cy="338554"/>
          </a:xfrm>
          <a:prstGeom prst="rect">
            <a:avLst/>
          </a:prstGeom>
          <a:noFill/>
        </p:spPr>
        <p:txBody>
          <a:bodyPr wrap="square" rtlCol="0">
            <a:spAutoFit/>
          </a:bodyPr>
          <a:lstStyle/>
          <a:p>
            <a:r>
              <a:rPr lang="it-IT" sz="1600" b="1" dirty="0">
                <a:solidFill>
                  <a:schemeClr val="bg1"/>
                </a:solidFill>
                <a:latin typeface="Times New Roman" panose="02020603050405020304" pitchFamily="18" charset="0"/>
                <a:cs typeface="Times New Roman" panose="02020603050405020304" pitchFamily="18" charset="0"/>
              </a:rPr>
              <a:t>Proton-</a:t>
            </a:r>
            <a:r>
              <a:rPr lang="it-IT" sz="1600" b="1" dirty="0" err="1">
                <a:solidFill>
                  <a:schemeClr val="bg1"/>
                </a:solidFill>
                <a:latin typeface="Times New Roman" panose="02020603050405020304" pitchFamily="18" charset="0"/>
                <a:cs typeface="Times New Roman" panose="02020603050405020304" pitchFamily="18" charset="0"/>
              </a:rPr>
              <a:t>irradiated</a:t>
            </a:r>
            <a:r>
              <a:rPr lang="it-IT" sz="1600" b="1" dirty="0">
                <a:solidFill>
                  <a:schemeClr val="bg1"/>
                </a:solidFill>
                <a:latin typeface="Times New Roman" panose="02020603050405020304" pitchFamily="18" charset="0"/>
                <a:cs typeface="Times New Roman" panose="02020603050405020304" pitchFamily="18" charset="0"/>
              </a:rPr>
              <a:t> </a:t>
            </a:r>
            <a:r>
              <a:rPr lang="it-IT" sz="1600" b="1" dirty="0" err="1">
                <a:solidFill>
                  <a:schemeClr val="bg1"/>
                </a:solidFill>
                <a:latin typeface="Times New Roman" panose="02020603050405020304" pitchFamily="18" charset="0"/>
                <a:cs typeface="Times New Roman" panose="02020603050405020304" pitchFamily="18" charset="0"/>
              </a:rPr>
              <a:t>cell</a:t>
            </a:r>
            <a:r>
              <a:rPr lang="it-IT" sz="1600" b="1" dirty="0">
                <a:solidFill>
                  <a:schemeClr val="bg1"/>
                </a:solidFill>
                <a:latin typeface="Times New Roman" panose="02020603050405020304" pitchFamily="18" charset="0"/>
                <a:cs typeface="Times New Roman" panose="02020603050405020304" pitchFamily="18" charset="0"/>
              </a:rPr>
              <a:t>: With </a:t>
            </a:r>
            <a:r>
              <a:rPr lang="it-IT" sz="1600" b="1" dirty="0" err="1">
                <a:solidFill>
                  <a:schemeClr val="bg1"/>
                </a:solidFill>
                <a:latin typeface="Times New Roman" panose="02020603050405020304" pitchFamily="18" charset="0"/>
                <a:cs typeface="Times New Roman" panose="02020603050405020304" pitchFamily="18" charset="0"/>
              </a:rPr>
              <a:t>boron</a:t>
            </a:r>
            <a:endParaRPr lang="it-IT"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859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10" presetID="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28" presetID="1"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30" presetID="1"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pPr algn="ctr"/>
            <a:r>
              <a:rPr lang="en-US" sz="2400" dirty="0"/>
              <a:t>Radiobiological detection of </a:t>
            </a:r>
            <a:r>
              <a:rPr lang="en-US" sz="2400" dirty="0" err="1"/>
              <a:t>pB</a:t>
            </a:r>
            <a:r>
              <a:rPr lang="en-US" sz="2400" dirty="0"/>
              <a:t>-generated </a:t>
            </a:r>
            <a:r>
              <a:rPr lang="en-US" sz="2400" dirty="0">
                <a:latin typeface="Symbol" panose="05050102010706020507" pitchFamily="18" charset="2"/>
              </a:rPr>
              <a:t>a</a:t>
            </a:r>
            <a:r>
              <a:rPr lang="en-US" sz="2400" dirty="0"/>
              <a:t>-particles</a:t>
            </a:r>
            <a:br>
              <a:rPr lang="en-US" sz="2400" dirty="0"/>
            </a:br>
            <a:r>
              <a:rPr lang="en-US" sz="2400" dirty="0"/>
              <a:t>Chromosome aberration studies </a:t>
            </a:r>
          </a:p>
        </p:txBody>
      </p:sp>
      <p:sp>
        <p:nvSpPr>
          <p:cNvPr id="2" name="Segnaposto contenuto 1">
            <a:extLst>
              <a:ext uri="{FF2B5EF4-FFF2-40B4-BE49-F238E27FC236}">
                <a16:creationId xmlns:a16="http://schemas.microsoft.com/office/drawing/2014/main" id="{CFC25D54-34DC-E7EE-CD1C-9F5515016E0C}"/>
              </a:ext>
            </a:extLst>
          </p:cNvPr>
          <p:cNvSpPr>
            <a:spLocks noGrp="1"/>
          </p:cNvSpPr>
          <p:nvPr>
            <p:ph idx="1"/>
          </p:nvPr>
        </p:nvSpPr>
        <p:spPr/>
        <p:txBody>
          <a:bodyPr/>
          <a:lstStyle/>
          <a:p>
            <a:endParaRPr lang="en-GB"/>
          </a:p>
        </p:txBody>
      </p:sp>
      <p:pic>
        <p:nvPicPr>
          <p:cNvPr id="5" name="Segnaposto contenuto 3"/>
          <p:cNvPicPr>
            <a:picLocks noChangeAspect="1"/>
          </p:cNvPicPr>
          <p:nvPr/>
        </p:nvPicPr>
        <p:blipFill rotWithShape="1">
          <a:blip r:embed="rId2"/>
          <a:srcRect t="8298"/>
          <a:stretch/>
        </p:blipFill>
        <p:spPr bwMode="auto">
          <a:xfrm>
            <a:off x="1379431" y="1554815"/>
            <a:ext cx="6344696" cy="4850809"/>
          </a:xfrm>
          <a:prstGeom prst="rect">
            <a:avLst/>
          </a:prstGeom>
          <a:noFill/>
          <a:ln w="9525">
            <a:noFill/>
            <a:miter lim="800000"/>
            <a:headEnd/>
            <a:tailEnd/>
          </a:ln>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591" y="1394213"/>
            <a:ext cx="5400600" cy="4762735"/>
          </a:xfrm>
          <a:prstGeom prst="rect">
            <a:avLst/>
          </a:prstGeom>
        </p:spPr>
      </p:pic>
      <p:graphicFrame>
        <p:nvGraphicFramePr>
          <p:cNvPr id="10" name="Oggetto 9"/>
          <p:cNvGraphicFramePr>
            <a:graphicFrameLocks noChangeAspect="1"/>
          </p:cNvGraphicFramePr>
          <p:nvPr>
            <p:extLst>
              <p:ext uri="{D42A27DB-BD31-4B8C-83A1-F6EECF244321}">
                <p14:modId xmlns:p14="http://schemas.microsoft.com/office/powerpoint/2010/main" val="3874961670"/>
              </p:ext>
            </p:extLst>
          </p:nvPr>
        </p:nvGraphicFramePr>
        <p:xfrm>
          <a:off x="1353971" y="1204337"/>
          <a:ext cx="6504179" cy="5142485"/>
        </p:xfrm>
        <a:graphic>
          <a:graphicData uri="http://schemas.openxmlformats.org/presentationml/2006/ole">
            <mc:AlternateContent xmlns:mc="http://schemas.openxmlformats.org/markup-compatibility/2006">
              <mc:Choice xmlns:v="urn:schemas-microsoft-com:vml" Requires="v">
                <p:oleObj name="SPW 12.0 Graph" r:id="rId4" imgW="5428470" imgH="4292996" progId="SigmaPlotGraphicObject.11">
                  <p:embed/>
                </p:oleObj>
              </mc:Choice>
              <mc:Fallback>
                <p:oleObj name="SPW 12.0 Graph" r:id="rId4" imgW="5428470" imgH="4292996" progId="SigmaPlotGraphicObject.11">
                  <p:embed/>
                  <p:pic>
                    <p:nvPicPr>
                      <p:cNvPr id="0" name=""/>
                      <p:cNvPicPr/>
                      <p:nvPr/>
                    </p:nvPicPr>
                    <p:blipFill>
                      <a:blip r:embed="rId5"/>
                      <a:stretch>
                        <a:fillRect/>
                      </a:stretch>
                    </p:blipFill>
                    <p:spPr>
                      <a:xfrm>
                        <a:off x="1353971" y="1204337"/>
                        <a:ext cx="6504179" cy="5142485"/>
                      </a:xfrm>
                      <a:prstGeom prst="rect">
                        <a:avLst/>
                      </a:prstGeom>
                    </p:spPr>
                  </p:pic>
                </p:oleObj>
              </mc:Fallback>
            </mc:AlternateContent>
          </a:graphicData>
        </a:graphic>
      </p:graphicFrame>
      <p:sp>
        <p:nvSpPr>
          <p:cNvPr id="4" name="CasellaDiTesto 3">
            <a:extLst>
              <a:ext uri="{FF2B5EF4-FFF2-40B4-BE49-F238E27FC236}">
                <a16:creationId xmlns:a16="http://schemas.microsoft.com/office/drawing/2014/main" id="{F2C62E5C-E77C-63F4-42E5-B0AC5818252B}"/>
              </a:ext>
            </a:extLst>
          </p:cNvPr>
          <p:cNvSpPr txBox="1"/>
          <p:nvPr/>
        </p:nvSpPr>
        <p:spPr>
          <a:xfrm>
            <a:off x="2307259" y="1362239"/>
            <a:ext cx="4597605" cy="369332"/>
          </a:xfrm>
          <a:prstGeom prst="rect">
            <a:avLst/>
          </a:prstGeom>
          <a:noFill/>
        </p:spPr>
        <p:txBody>
          <a:bodyPr wrap="none" rtlCol="0">
            <a:spAutoFit/>
          </a:bodyPr>
          <a:lstStyle/>
          <a:p>
            <a:r>
              <a:rPr lang="it-IT" dirty="0">
                <a:solidFill>
                  <a:schemeClr val="bg1"/>
                </a:solidFill>
              </a:rPr>
              <a:t>2Gy-irradiated </a:t>
            </a:r>
            <a:r>
              <a:rPr lang="it-IT" dirty="0" err="1">
                <a:solidFill>
                  <a:schemeClr val="bg1"/>
                </a:solidFill>
              </a:rPr>
              <a:t>cell</a:t>
            </a:r>
            <a:r>
              <a:rPr lang="it-IT" dirty="0">
                <a:solidFill>
                  <a:schemeClr val="bg1"/>
                </a:solidFill>
              </a:rPr>
              <a:t> in the </a:t>
            </a:r>
            <a:r>
              <a:rPr lang="it-IT" dirty="0" err="1">
                <a:solidFill>
                  <a:schemeClr val="bg1"/>
                </a:solidFill>
              </a:rPr>
              <a:t>presence</a:t>
            </a:r>
            <a:r>
              <a:rPr lang="it-IT" dirty="0">
                <a:solidFill>
                  <a:schemeClr val="bg1"/>
                </a:solidFill>
              </a:rPr>
              <a:t> of BSH</a:t>
            </a:r>
          </a:p>
        </p:txBody>
      </p:sp>
    </p:spTree>
    <p:extLst>
      <p:ext uri="{BB962C8B-B14F-4D97-AF65-F5344CB8AC3E}">
        <p14:creationId xmlns:p14="http://schemas.microsoft.com/office/powerpoint/2010/main" val="7982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2106" y="163996"/>
            <a:ext cx="6859787" cy="738956"/>
          </a:xfrm>
        </p:spPr>
        <p:txBody>
          <a:bodyPr>
            <a:noAutofit/>
          </a:bodyPr>
          <a:lstStyle/>
          <a:p>
            <a:r>
              <a:rPr lang="en-US" dirty="0"/>
              <a:t>Chromosome aberrations</a:t>
            </a:r>
            <a:br>
              <a:rPr lang="en-US" dirty="0"/>
            </a:br>
            <a:r>
              <a:rPr lang="en-US" dirty="0"/>
              <a:t>CNAO</a:t>
            </a:r>
            <a:br>
              <a:rPr lang="en-US" dirty="0"/>
            </a:br>
            <a:endParaRPr lang="en-US" dirty="0"/>
          </a:p>
        </p:txBody>
      </p:sp>
      <p:sp>
        <p:nvSpPr>
          <p:cNvPr id="3" name="Segnaposto contenuto 2"/>
          <p:cNvSpPr>
            <a:spLocks noGrp="1"/>
          </p:cNvSpPr>
          <p:nvPr>
            <p:ph idx="1"/>
          </p:nvPr>
        </p:nvSpPr>
        <p:spPr>
          <a:xfrm>
            <a:off x="551607" y="1179368"/>
            <a:ext cx="8385464" cy="4499264"/>
          </a:xfrm>
        </p:spPr>
        <p:txBody>
          <a:bodyPr/>
          <a:lstStyle/>
          <a:p>
            <a:pPr>
              <a:buFont typeface="Wingdings" panose="05000000000000000000" pitchFamily="2" charset="2"/>
              <a:buChar char="v"/>
            </a:pPr>
            <a:r>
              <a:rPr lang="en-US" b="1" dirty="0"/>
              <a:t>BSH</a:t>
            </a:r>
          </a:p>
          <a:p>
            <a:endParaRPr lang="en-US" dirty="0"/>
          </a:p>
        </p:txBody>
      </p:sp>
      <p:graphicFrame>
        <p:nvGraphicFramePr>
          <p:cNvPr id="4" name="Oggetto 3"/>
          <p:cNvGraphicFramePr>
            <a:graphicFrameLocks noChangeAspect="1"/>
          </p:cNvGraphicFramePr>
          <p:nvPr>
            <p:extLst>
              <p:ext uri="{D42A27DB-BD31-4B8C-83A1-F6EECF244321}">
                <p14:modId xmlns:p14="http://schemas.microsoft.com/office/powerpoint/2010/main" val="3446376944"/>
              </p:ext>
            </p:extLst>
          </p:nvPr>
        </p:nvGraphicFramePr>
        <p:xfrm>
          <a:off x="2178987" y="1790891"/>
          <a:ext cx="4972440" cy="4350601"/>
        </p:xfrm>
        <a:graphic>
          <a:graphicData uri="http://schemas.openxmlformats.org/presentationml/2006/ole">
            <mc:AlternateContent xmlns:mc="http://schemas.openxmlformats.org/markup-compatibility/2006">
              <mc:Choice xmlns:v="urn:schemas-microsoft-com:vml" Requires="v">
                <p:oleObj name="SPW 12.0 Graph" r:id="rId2" imgW="5334120" imgH="4667160" progId="SigmaPlotGraphicObject.11">
                  <p:embed/>
                </p:oleObj>
              </mc:Choice>
              <mc:Fallback>
                <p:oleObj name="SPW 12.0 Graph" r:id="rId2" imgW="5334120" imgH="4667160" progId="SigmaPlotGraphicObject.11">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987" y="1790891"/>
                        <a:ext cx="4972440" cy="4350601"/>
                      </a:xfrm>
                      <a:prstGeom prst="rect">
                        <a:avLst/>
                      </a:prstGeom>
                      <a:noFill/>
                    </p:spPr>
                  </p:pic>
                </p:oleObj>
              </mc:Fallback>
            </mc:AlternateContent>
          </a:graphicData>
        </a:graphic>
      </p:graphicFrame>
      <p:graphicFrame>
        <p:nvGraphicFramePr>
          <p:cNvPr id="5" name="Oggetto 4"/>
          <p:cNvGraphicFramePr>
            <a:graphicFrameLocks noChangeAspect="1"/>
          </p:cNvGraphicFramePr>
          <p:nvPr>
            <p:extLst>
              <p:ext uri="{D42A27DB-BD31-4B8C-83A1-F6EECF244321}">
                <p14:modId xmlns:p14="http://schemas.microsoft.com/office/powerpoint/2010/main" val="1878175483"/>
              </p:ext>
            </p:extLst>
          </p:nvPr>
        </p:nvGraphicFramePr>
        <p:xfrm>
          <a:off x="262508" y="1790891"/>
          <a:ext cx="4118423" cy="3573225"/>
        </p:xfrm>
        <a:graphic>
          <a:graphicData uri="http://schemas.openxmlformats.org/presentationml/2006/ole">
            <mc:AlternateContent xmlns:mc="http://schemas.openxmlformats.org/markup-compatibility/2006">
              <mc:Choice xmlns:v="urn:schemas-microsoft-com:vml" Requires="v">
                <p:oleObj name="SPW 12.0 Graph" r:id="rId4" imgW="5334120" imgH="4629150" progId="SigmaPlotGraphicObject.11">
                  <p:embed/>
                </p:oleObj>
              </mc:Choice>
              <mc:Fallback>
                <p:oleObj name="SPW 12.0 Graph" r:id="rId4" imgW="5334120" imgH="4629150" progId="SigmaPlotGraphicObjec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508" y="1790891"/>
                        <a:ext cx="4118423" cy="3573225"/>
                      </a:xfrm>
                      <a:prstGeom prst="rect">
                        <a:avLst/>
                      </a:prstGeom>
                      <a:noFill/>
                    </p:spPr>
                  </p:pic>
                </p:oleObj>
              </mc:Fallback>
            </mc:AlternateContent>
          </a:graphicData>
        </a:graphic>
      </p:graphicFrame>
      <p:graphicFrame>
        <p:nvGraphicFramePr>
          <p:cNvPr id="6" name="Oggetto 5"/>
          <p:cNvGraphicFramePr>
            <a:graphicFrameLocks noChangeAspect="1"/>
          </p:cNvGraphicFramePr>
          <p:nvPr>
            <p:extLst>
              <p:ext uri="{D42A27DB-BD31-4B8C-83A1-F6EECF244321}">
                <p14:modId xmlns:p14="http://schemas.microsoft.com/office/powerpoint/2010/main" val="3028603985"/>
              </p:ext>
            </p:extLst>
          </p:nvPr>
        </p:nvGraphicFramePr>
        <p:xfrm>
          <a:off x="4771246" y="1790891"/>
          <a:ext cx="4128855" cy="3611325"/>
        </p:xfrm>
        <a:graphic>
          <a:graphicData uri="http://schemas.openxmlformats.org/presentationml/2006/ole">
            <mc:AlternateContent xmlns:mc="http://schemas.openxmlformats.org/markup-compatibility/2006">
              <mc:Choice xmlns:v="urn:schemas-microsoft-com:vml" Requires="v">
                <p:oleObj name="SPW 12.0 Graph" r:id="rId6" imgW="5334120" imgH="4667160" progId="SigmaPlotGraphicObject.11">
                  <p:embed/>
                </p:oleObj>
              </mc:Choice>
              <mc:Fallback>
                <p:oleObj name="SPW 12.0 Graph" r:id="rId6" imgW="5334120" imgH="4667160" progId="SigmaPlotGraphicObject.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1246" y="1790891"/>
                        <a:ext cx="4128855" cy="3611325"/>
                      </a:xfrm>
                      <a:prstGeom prst="rect">
                        <a:avLst/>
                      </a:prstGeom>
                      <a:noFill/>
                    </p:spPr>
                  </p:pic>
                </p:oleObj>
              </mc:Fallback>
            </mc:AlternateContent>
          </a:graphicData>
        </a:graphic>
      </p:graphicFrame>
      <p:sp>
        <p:nvSpPr>
          <p:cNvPr id="8" name="CasellaDiTesto 7">
            <a:extLst>
              <a:ext uri="{FF2B5EF4-FFF2-40B4-BE49-F238E27FC236}">
                <a16:creationId xmlns:a16="http://schemas.microsoft.com/office/drawing/2014/main" id="{E951C836-9838-99D7-3477-58630ED037C6}"/>
              </a:ext>
            </a:extLst>
          </p:cNvPr>
          <p:cNvSpPr txBox="1"/>
          <p:nvPr/>
        </p:nvSpPr>
        <p:spPr>
          <a:xfrm>
            <a:off x="3567216" y="6168507"/>
            <a:ext cx="2148345" cy="369332"/>
          </a:xfrm>
          <a:prstGeom prst="rect">
            <a:avLst/>
          </a:prstGeom>
          <a:noFill/>
        </p:spPr>
        <p:txBody>
          <a:bodyPr wrap="none" rtlCol="0">
            <a:spAutoFit/>
          </a:bodyPr>
          <a:lstStyle/>
          <a:p>
            <a:r>
              <a:rPr lang="it-IT" sz="1200" dirty="0" err="1">
                <a:latin typeface="Times New Roman" panose="02020603050405020304" pitchFamily="18" charset="0"/>
                <a:cs typeface="Times New Roman" panose="02020603050405020304" pitchFamily="18" charset="0"/>
              </a:rPr>
              <a:t>Bláha</a:t>
            </a:r>
            <a:r>
              <a:rPr lang="it-IT" sz="1200" dirty="0">
                <a:latin typeface="Times New Roman" panose="02020603050405020304" pitchFamily="18" charset="0"/>
                <a:cs typeface="Times New Roman" panose="02020603050405020304" pitchFamily="18" charset="0"/>
              </a:rPr>
              <a:t> et al., Front </a:t>
            </a:r>
            <a:r>
              <a:rPr lang="it-IT" sz="1200" dirty="0" err="1">
                <a:latin typeface="Times New Roman" panose="02020603050405020304" pitchFamily="18" charset="0"/>
                <a:cs typeface="Times New Roman" panose="02020603050405020304" pitchFamily="18" charset="0"/>
              </a:rPr>
              <a:t>Oncol</a:t>
            </a:r>
            <a:r>
              <a:rPr lang="it-IT" sz="1200" dirty="0">
                <a:latin typeface="Times New Roman" panose="02020603050405020304" pitchFamily="18" charset="0"/>
                <a:cs typeface="Times New Roman" panose="02020603050405020304" pitchFamily="18" charset="0"/>
              </a:rPr>
              <a:t>. 2021</a:t>
            </a:r>
            <a:r>
              <a:rPr lang="it-IT" dirty="0"/>
              <a:t> </a:t>
            </a:r>
          </a:p>
        </p:txBody>
      </p:sp>
    </p:spTree>
    <p:extLst>
      <p:ext uri="{BB962C8B-B14F-4D97-AF65-F5344CB8AC3E}">
        <p14:creationId xmlns:p14="http://schemas.microsoft.com/office/powerpoint/2010/main" val="169860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EB39DC-C9F4-99E4-24F7-1D855D86397D}"/>
              </a:ext>
            </a:extLst>
          </p:cNvPr>
          <p:cNvSpPr>
            <a:spLocks noGrp="1"/>
          </p:cNvSpPr>
          <p:nvPr>
            <p:ph type="title"/>
          </p:nvPr>
        </p:nvSpPr>
        <p:spPr>
          <a:xfrm>
            <a:off x="0" y="88681"/>
            <a:ext cx="8952614" cy="889516"/>
          </a:xfrm>
        </p:spPr>
        <p:txBody>
          <a:bodyPr>
            <a:normAutofit fontScale="90000"/>
          </a:bodyPr>
          <a:lstStyle/>
          <a:p>
            <a:r>
              <a:rPr lang="it-IT" sz="3600" dirty="0" err="1"/>
              <a:t>Damage</a:t>
            </a:r>
            <a:r>
              <a:rPr lang="it-IT" sz="3600" dirty="0"/>
              <a:t> </a:t>
            </a:r>
            <a:r>
              <a:rPr lang="it-IT" sz="3600" dirty="0" err="1"/>
              <a:t>complexity</a:t>
            </a:r>
            <a:r>
              <a:rPr lang="it-IT" sz="3600" dirty="0"/>
              <a:t> </a:t>
            </a:r>
            <a:r>
              <a:rPr lang="it-IT" sz="3600" dirty="0" err="1"/>
              <a:t>along</a:t>
            </a:r>
            <a:r>
              <a:rPr lang="it-IT" sz="3600" dirty="0"/>
              <a:t> </a:t>
            </a:r>
            <a:br>
              <a:rPr lang="it-IT" sz="3600" dirty="0"/>
            </a:br>
            <a:r>
              <a:rPr lang="it-IT" sz="3600" dirty="0"/>
              <a:t>the clinical CNAO </a:t>
            </a:r>
            <a:r>
              <a:rPr lang="it-IT" sz="3600" dirty="0" err="1"/>
              <a:t>proton</a:t>
            </a:r>
            <a:r>
              <a:rPr lang="it-IT" sz="3600" dirty="0"/>
              <a:t> SOBP</a:t>
            </a:r>
          </a:p>
        </p:txBody>
      </p:sp>
      <p:pic>
        <p:nvPicPr>
          <p:cNvPr id="5" name="Segnaposto contenuto 4">
            <a:extLst>
              <a:ext uri="{FF2B5EF4-FFF2-40B4-BE49-F238E27FC236}">
                <a16:creationId xmlns:a16="http://schemas.microsoft.com/office/drawing/2014/main" id="{05E09737-1AAF-60BA-74C1-1AA979FE55FC}"/>
              </a:ext>
            </a:extLst>
          </p:cNvPr>
          <p:cNvPicPr>
            <a:picLocks noGrp="1" noChangeAspect="1"/>
          </p:cNvPicPr>
          <p:nvPr>
            <p:ph idx="1"/>
          </p:nvPr>
        </p:nvPicPr>
        <p:blipFill rotWithShape="1">
          <a:blip r:embed="rId2"/>
          <a:srcRect l="55845"/>
          <a:stretch/>
        </p:blipFill>
        <p:spPr>
          <a:xfrm>
            <a:off x="1196163" y="1174118"/>
            <a:ext cx="6751674" cy="4775512"/>
          </a:xfrm>
        </p:spPr>
      </p:pic>
      <p:sp>
        <p:nvSpPr>
          <p:cNvPr id="6" name="CasellaDiTesto 5">
            <a:extLst>
              <a:ext uri="{FF2B5EF4-FFF2-40B4-BE49-F238E27FC236}">
                <a16:creationId xmlns:a16="http://schemas.microsoft.com/office/drawing/2014/main" id="{3BBBF7F5-2B2B-C566-7478-13B83379D790}"/>
              </a:ext>
            </a:extLst>
          </p:cNvPr>
          <p:cNvSpPr txBox="1"/>
          <p:nvPr/>
        </p:nvSpPr>
        <p:spPr>
          <a:xfrm>
            <a:off x="3588205" y="6145552"/>
            <a:ext cx="2472152" cy="307777"/>
          </a:xfrm>
          <a:prstGeom prst="rect">
            <a:avLst/>
          </a:prstGeom>
          <a:noFill/>
        </p:spPr>
        <p:txBody>
          <a:bodyPr wrap="none" rtlCol="0">
            <a:spAutoFit/>
          </a:bodyPr>
          <a:lstStyle/>
          <a:p>
            <a:r>
              <a:rPr lang="it-IT" sz="1400" dirty="0" err="1">
                <a:latin typeface="Times New Roman" panose="02020603050405020304" pitchFamily="18" charset="0"/>
                <a:cs typeface="Times New Roman" panose="02020603050405020304" pitchFamily="18" charset="0"/>
              </a:rPr>
              <a:t>Bláha</a:t>
            </a:r>
            <a:r>
              <a:rPr lang="it-IT" sz="1400" dirty="0">
                <a:latin typeface="Times New Roman" panose="02020603050405020304" pitchFamily="18" charset="0"/>
                <a:cs typeface="Times New Roman" panose="02020603050405020304" pitchFamily="18" charset="0"/>
              </a:rPr>
              <a:t> et al., Front </a:t>
            </a:r>
            <a:r>
              <a:rPr lang="it-IT" sz="1400" dirty="0" err="1">
                <a:latin typeface="Times New Roman" panose="02020603050405020304" pitchFamily="18" charset="0"/>
                <a:cs typeface="Times New Roman" panose="02020603050405020304" pitchFamily="18" charset="0"/>
              </a:rPr>
              <a:t>Oncol</a:t>
            </a:r>
            <a:r>
              <a:rPr lang="it-IT" sz="1400" dirty="0">
                <a:latin typeface="Times New Roman" panose="02020603050405020304" pitchFamily="18" charset="0"/>
                <a:cs typeface="Times New Roman" panose="02020603050405020304" pitchFamily="18" charset="0"/>
              </a:rPr>
              <a:t>. 2021</a:t>
            </a:r>
            <a:r>
              <a:rPr lang="it-IT" sz="1400" dirty="0"/>
              <a:t> </a:t>
            </a:r>
          </a:p>
        </p:txBody>
      </p:sp>
    </p:spTree>
    <p:extLst>
      <p:ext uri="{BB962C8B-B14F-4D97-AF65-F5344CB8AC3E}">
        <p14:creationId xmlns:p14="http://schemas.microsoft.com/office/powerpoint/2010/main" val="378453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47576" y="148513"/>
            <a:ext cx="7448848" cy="1017012"/>
          </a:xfrm>
        </p:spPr>
        <p:txBody>
          <a:bodyPr>
            <a:normAutofit fontScale="90000"/>
          </a:bodyPr>
          <a:lstStyle/>
          <a:p>
            <a:r>
              <a:rPr lang="en-US" sz="3200" dirty="0"/>
              <a:t>Extent of chromosome </a:t>
            </a:r>
            <a:br>
              <a:rPr lang="en-US" sz="3200" dirty="0"/>
            </a:br>
            <a:r>
              <a:rPr lang="en-US" sz="3200" dirty="0"/>
              <a:t>aberration complexity </a:t>
            </a:r>
          </a:p>
        </p:txBody>
      </p:sp>
      <p:sp>
        <p:nvSpPr>
          <p:cNvPr id="3" name="Segnaposto contenuto 2"/>
          <p:cNvSpPr>
            <a:spLocks noGrp="1"/>
          </p:cNvSpPr>
          <p:nvPr>
            <p:ph idx="1"/>
          </p:nvPr>
        </p:nvSpPr>
        <p:spPr>
          <a:xfrm>
            <a:off x="500230" y="1194613"/>
            <a:ext cx="7668491" cy="4893179"/>
          </a:xfrm>
        </p:spPr>
        <p:txBody>
          <a:bodyPr/>
          <a:lstStyle/>
          <a:p>
            <a:r>
              <a:rPr lang="it-IT" dirty="0" err="1"/>
              <a:t>Chromosome</a:t>
            </a:r>
            <a:r>
              <a:rPr lang="it-IT" dirty="0"/>
              <a:t> </a:t>
            </a:r>
            <a:r>
              <a:rPr lang="it-IT" dirty="0" err="1"/>
              <a:t>aberrations</a:t>
            </a:r>
            <a:r>
              <a:rPr lang="it-IT" dirty="0"/>
              <a:t>-CNAO</a:t>
            </a:r>
          </a:p>
          <a:p>
            <a:pPr marL="0" indent="0">
              <a:buNone/>
            </a:pPr>
            <a:endParaRPr lang="en-US" dirty="0"/>
          </a:p>
        </p:txBody>
      </p:sp>
      <p:pic>
        <p:nvPicPr>
          <p:cNvPr id="4" name="Immagine 3"/>
          <p:cNvPicPr>
            <a:picLocks noChangeAspect="1"/>
          </p:cNvPicPr>
          <p:nvPr/>
        </p:nvPicPr>
        <p:blipFill>
          <a:blip r:embed="rId2"/>
          <a:stretch>
            <a:fillRect/>
          </a:stretch>
        </p:blipFill>
        <p:spPr>
          <a:xfrm>
            <a:off x="98651" y="2153449"/>
            <a:ext cx="4473349" cy="3772169"/>
          </a:xfrm>
          <a:prstGeom prst="rect">
            <a:avLst/>
          </a:prstGeom>
        </p:spPr>
      </p:pic>
      <p:pic>
        <p:nvPicPr>
          <p:cNvPr id="5" name="Immagine 4"/>
          <p:cNvPicPr>
            <a:picLocks noChangeAspect="1"/>
          </p:cNvPicPr>
          <p:nvPr/>
        </p:nvPicPr>
        <p:blipFill>
          <a:blip r:embed="rId3"/>
          <a:stretch>
            <a:fillRect/>
          </a:stretch>
        </p:blipFill>
        <p:spPr>
          <a:xfrm>
            <a:off x="4334476" y="1967523"/>
            <a:ext cx="4809524" cy="3990476"/>
          </a:xfrm>
          <a:prstGeom prst="rect">
            <a:avLst/>
          </a:prstGeom>
        </p:spPr>
      </p:pic>
      <p:sp>
        <p:nvSpPr>
          <p:cNvPr id="6" name="CasellaDiTesto 5">
            <a:extLst>
              <a:ext uri="{FF2B5EF4-FFF2-40B4-BE49-F238E27FC236}">
                <a16:creationId xmlns:a16="http://schemas.microsoft.com/office/drawing/2014/main" id="{A08C8464-9260-6BF5-DEAA-E55340172F81}"/>
              </a:ext>
            </a:extLst>
          </p:cNvPr>
          <p:cNvSpPr txBox="1"/>
          <p:nvPr/>
        </p:nvSpPr>
        <p:spPr>
          <a:xfrm>
            <a:off x="3644203" y="6118872"/>
            <a:ext cx="1882247" cy="253916"/>
          </a:xfrm>
          <a:prstGeom prst="rect">
            <a:avLst/>
          </a:prstGeom>
          <a:noFill/>
        </p:spPr>
        <p:txBody>
          <a:bodyPr wrap="none" rtlCol="0">
            <a:spAutoFit/>
          </a:bodyPr>
          <a:lstStyle/>
          <a:p>
            <a:r>
              <a:rPr lang="it-IT" sz="1050" dirty="0" err="1">
                <a:latin typeface="Times New Roman" panose="02020603050405020304" pitchFamily="18" charset="0"/>
                <a:cs typeface="Times New Roman" panose="02020603050405020304" pitchFamily="18" charset="0"/>
              </a:rPr>
              <a:t>Bláha</a:t>
            </a:r>
            <a:r>
              <a:rPr lang="it-IT" sz="1050" dirty="0">
                <a:latin typeface="Times New Roman" panose="02020603050405020304" pitchFamily="18" charset="0"/>
                <a:cs typeface="Times New Roman" panose="02020603050405020304" pitchFamily="18" charset="0"/>
              </a:rPr>
              <a:t> et al., Front. Oncol.2021</a:t>
            </a:r>
            <a:endParaRPr lang="en-GB"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70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rotWithShape="1">
          <a:blip r:embed="rId2"/>
          <a:srcRect t="14185"/>
          <a:stretch/>
        </p:blipFill>
        <p:spPr>
          <a:xfrm>
            <a:off x="2931482" y="1133360"/>
            <a:ext cx="3281035" cy="2434139"/>
          </a:xfrm>
          <a:prstGeom prst="rect">
            <a:avLst/>
          </a:prstGeom>
        </p:spPr>
      </p:pic>
      <p:sp>
        <p:nvSpPr>
          <p:cNvPr id="11" name="Titolo 10"/>
          <p:cNvSpPr>
            <a:spLocks noGrp="1"/>
          </p:cNvSpPr>
          <p:nvPr>
            <p:ph type="title"/>
          </p:nvPr>
        </p:nvSpPr>
        <p:spPr>
          <a:xfrm>
            <a:off x="172321" y="0"/>
            <a:ext cx="8844087" cy="785440"/>
          </a:xfrm>
        </p:spPr>
        <p:txBody>
          <a:bodyPr>
            <a:noAutofit/>
          </a:bodyPr>
          <a:lstStyle/>
          <a:p>
            <a:r>
              <a:rPr lang="en-GB" sz="2400" dirty="0"/>
              <a:t>From BSH to BPA: Enhancement of clinical </a:t>
            </a:r>
            <a:br>
              <a:rPr lang="en-GB" sz="2400" dirty="0"/>
            </a:br>
            <a:r>
              <a:rPr lang="en-GB" sz="2400" dirty="0"/>
              <a:t>proton effectiveness in cancer radioresistant cells</a:t>
            </a:r>
          </a:p>
        </p:txBody>
      </p:sp>
      <p:pic>
        <p:nvPicPr>
          <p:cNvPr id="3" name="Immagine 2"/>
          <p:cNvPicPr>
            <a:picLocks noChangeAspect="1"/>
          </p:cNvPicPr>
          <p:nvPr/>
        </p:nvPicPr>
        <p:blipFill rotWithShape="1">
          <a:blip r:embed="rId3"/>
          <a:srcRect t="15770"/>
          <a:stretch/>
        </p:blipFill>
        <p:spPr>
          <a:xfrm>
            <a:off x="350961" y="3568255"/>
            <a:ext cx="8418786" cy="3179627"/>
          </a:xfrm>
          <a:prstGeom prst="rect">
            <a:avLst/>
          </a:prstGeom>
        </p:spPr>
      </p:pic>
      <p:sp>
        <p:nvSpPr>
          <p:cNvPr id="2" name="CasellaDiTesto 1"/>
          <p:cNvSpPr txBox="1"/>
          <p:nvPr/>
        </p:nvSpPr>
        <p:spPr>
          <a:xfrm>
            <a:off x="4161636" y="740013"/>
            <a:ext cx="792205" cy="276999"/>
          </a:xfrm>
          <a:prstGeom prst="rect">
            <a:avLst/>
          </a:prstGeom>
          <a:noFill/>
        </p:spPr>
        <p:txBody>
          <a:bodyPr wrap="none" rtlCol="0">
            <a:spAutoFit/>
          </a:bodyPr>
          <a:lstStyle/>
          <a:p>
            <a:r>
              <a:rPr lang="en-GB" sz="1200" b="1" dirty="0">
                <a:latin typeface="Times New Roman" panose="02020603050405020304" pitchFamily="18" charset="0"/>
                <a:cs typeface="Times New Roman" panose="02020603050405020304" pitchFamily="18" charset="0"/>
              </a:rPr>
              <a:t>Entrance</a:t>
            </a:r>
          </a:p>
        </p:txBody>
      </p:sp>
      <p:sp>
        <p:nvSpPr>
          <p:cNvPr id="6" name="CasellaDiTesto 5"/>
          <p:cNvSpPr txBox="1"/>
          <p:nvPr/>
        </p:nvSpPr>
        <p:spPr>
          <a:xfrm>
            <a:off x="2203877" y="3290500"/>
            <a:ext cx="912429" cy="276999"/>
          </a:xfrm>
          <a:prstGeom prst="rect">
            <a:avLst/>
          </a:prstGeom>
          <a:noFill/>
        </p:spPr>
        <p:txBody>
          <a:bodyPr wrap="none" rtlCol="0">
            <a:spAutoFit/>
          </a:bodyPr>
          <a:lstStyle/>
          <a:p>
            <a:r>
              <a:rPr lang="en-GB" sz="1200" b="1" dirty="0">
                <a:latin typeface="Times New Roman" panose="02020603050405020304" pitchFamily="18" charset="0"/>
                <a:cs typeface="Times New Roman" panose="02020603050405020304" pitchFamily="18" charset="0"/>
              </a:rPr>
              <a:t>Mid-SOBP</a:t>
            </a:r>
          </a:p>
        </p:txBody>
      </p:sp>
      <p:sp>
        <p:nvSpPr>
          <p:cNvPr id="7" name="CasellaDiTesto 6"/>
          <p:cNvSpPr txBox="1"/>
          <p:nvPr/>
        </p:nvSpPr>
        <p:spPr>
          <a:xfrm>
            <a:off x="6591946" y="3290500"/>
            <a:ext cx="569387" cy="276999"/>
          </a:xfrm>
          <a:prstGeom prst="rect">
            <a:avLst/>
          </a:prstGeom>
          <a:noFill/>
        </p:spPr>
        <p:txBody>
          <a:bodyPr wrap="none" rtlCol="0">
            <a:spAutoFit/>
          </a:bodyPr>
          <a:lstStyle/>
          <a:p>
            <a:r>
              <a:rPr lang="en-GB" sz="1200" b="1" dirty="0">
                <a:latin typeface="Times New Roman" panose="02020603050405020304" pitchFamily="18" charset="0"/>
                <a:cs typeface="Times New Roman" panose="02020603050405020304" pitchFamily="18" charset="0"/>
              </a:rPr>
              <a:t>Distal</a:t>
            </a:r>
          </a:p>
        </p:txBody>
      </p:sp>
      <p:sp>
        <p:nvSpPr>
          <p:cNvPr id="4" name="CasellaDiTesto 3"/>
          <p:cNvSpPr txBox="1"/>
          <p:nvPr/>
        </p:nvSpPr>
        <p:spPr>
          <a:xfrm>
            <a:off x="4344241" y="2543503"/>
            <a:ext cx="883575" cy="307777"/>
          </a:xfrm>
          <a:prstGeom prst="rect">
            <a:avLst/>
          </a:prstGeom>
          <a:noFill/>
        </p:spPr>
        <p:txBody>
          <a:bodyPr wrap="none" rtlCol="0">
            <a:spAutoFit/>
          </a:bodyPr>
          <a:lstStyle/>
          <a:p>
            <a:r>
              <a:rPr lang="en-GB" sz="1400" dirty="0">
                <a:solidFill>
                  <a:srgbClr val="00B0F0"/>
                </a:solidFill>
                <a:latin typeface="Times New Roman" panose="02020603050405020304" pitchFamily="18" charset="0"/>
                <a:cs typeface="Times New Roman" panose="02020603050405020304" pitchFamily="18" charset="0"/>
              </a:rPr>
              <a:t>DMF</a:t>
            </a:r>
            <a:r>
              <a:rPr lang="en-GB" sz="1400" baseline="-25000" dirty="0">
                <a:solidFill>
                  <a:srgbClr val="00B0F0"/>
                </a:solidFill>
                <a:latin typeface="Times New Roman" panose="02020603050405020304" pitchFamily="18" charset="0"/>
                <a:cs typeface="Times New Roman" panose="02020603050405020304" pitchFamily="18" charset="0"/>
              </a:rPr>
              <a:t>10</a:t>
            </a:r>
            <a:r>
              <a:rPr lang="en-GB" sz="1400" dirty="0">
                <a:solidFill>
                  <a:srgbClr val="00B0F0"/>
                </a:solidFill>
                <a:latin typeface="Times New Roman" panose="02020603050405020304" pitchFamily="18" charset="0"/>
                <a:cs typeface="Times New Roman" panose="02020603050405020304" pitchFamily="18" charset="0"/>
              </a:rPr>
              <a:t>=1</a:t>
            </a:r>
          </a:p>
        </p:txBody>
      </p:sp>
      <p:sp>
        <p:nvSpPr>
          <p:cNvPr id="9" name="CasellaDiTesto 8"/>
          <p:cNvSpPr txBox="1"/>
          <p:nvPr/>
        </p:nvSpPr>
        <p:spPr>
          <a:xfrm>
            <a:off x="2232731" y="5365531"/>
            <a:ext cx="1107996" cy="307777"/>
          </a:xfrm>
          <a:prstGeom prst="rect">
            <a:avLst/>
          </a:prstGeom>
          <a:noFill/>
        </p:spPr>
        <p:txBody>
          <a:bodyPr wrap="none" rtlCol="0">
            <a:spAutoFit/>
          </a:bodyPr>
          <a:lstStyle/>
          <a:p>
            <a:r>
              <a:rPr lang="en-GB" sz="1400" dirty="0">
                <a:solidFill>
                  <a:srgbClr val="00B0F0"/>
                </a:solidFill>
                <a:latin typeface="Times New Roman" panose="02020603050405020304" pitchFamily="18" charset="0"/>
                <a:cs typeface="Times New Roman" panose="02020603050405020304" pitchFamily="18" charset="0"/>
              </a:rPr>
              <a:t>DMF</a:t>
            </a:r>
            <a:r>
              <a:rPr lang="en-GB" sz="1400" baseline="-25000" dirty="0">
                <a:solidFill>
                  <a:srgbClr val="00B0F0"/>
                </a:solidFill>
                <a:latin typeface="Times New Roman" panose="02020603050405020304" pitchFamily="18" charset="0"/>
                <a:cs typeface="Times New Roman" panose="02020603050405020304" pitchFamily="18" charset="0"/>
              </a:rPr>
              <a:t>10</a:t>
            </a:r>
            <a:r>
              <a:rPr lang="en-GB" sz="1400" dirty="0">
                <a:solidFill>
                  <a:srgbClr val="00B0F0"/>
                </a:solidFill>
                <a:latin typeface="Times New Roman" panose="02020603050405020304" pitchFamily="18" charset="0"/>
                <a:cs typeface="Times New Roman" panose="02020603050405020304" pitchFamily="18" charset="0"/>
              </a:rPr>
              <a:t>=1.15</a:t>
            </a:r>
          </a:p>
        </p:txBody>
      </p:sp>
      <p:sp>
        <p:nvSpPr>
          <p:cNvPr id="10" name="CasellaDiTesto 9"/>
          <p:cNvSpPr txBox="1"/>
          <p:nvPr/>
        </p:nvSpPr>
        <p:spPr>
          <a:xfrm>
            <a:off x="6322641" y="5365531"/>
            <a:ext cx="1107996" cy="307777"/>
          </a:xfrm>
          <a:prstGeom prst="rect">
            <a:avLst/>
          </a:prstGeom>
          <a:noFill/>
        </p:spPr>
        <p:txBody>
          <a:bodyPr wrap="none" rtlCol="0">
            <a:spAutoFit/>
          </a:bodyPr>
          <a:lstStyle/>
          <a:p>
            <a:r>
              <a:rPr lang="en-GB" sz="1400" dirty="0">
                <a:solidFill>
                  <a:srgbClr val="00B0F0"/>
                </a:solidFill>
                <a:latin typeface="Times New Roman" panose="02020603050405020304" pitchFamily="18" charset="0"/>
                <a:cs typeface="Times New Roman" panose="02020603050405020304" pitchFamily="18" charset="0"/>
              </a:rPr>
              <a:t>DMF</a:t>
            </a:r>
            <a:r>
              <a:rPr lang="en-GB" sz="1400" baseline="-25000" dirty="0">
                <a:solidFill>
                  <a:srgbClr val="00B0F0"/>
                </a:solidFill>
                <a:latin typeface="Times New Roman" panose="02020603050405020304" pitchFamily="18" charset="0"/>
                <a:cs typeface="Times New Roman" panose="02020603050405020304" pitchFamily="18" charset="0"/>
              </a:rPr>
              <a:t>10</a:t>
            </a:r>
            <a:r>
              <a:rPr lang="en-GB" sz="1400" dirty="0">
                <a:solidFill>
                  <a:srgbClr val="00B0F0"/>
                </a:solidFill>
                <a:latin typeface="Times New Roman" panose="02020603050405020304" pitchFamily="18" charset="0"/>
                <a:cs typeface="Times New Roman" panose="02020603050405020304" pitchFamily="18" charset="0"/>
              </a:rPr>
              <a:t>=1.32</a:t>
            </a:r>
          </a:p>
        </p:txBody>
      </p:sp>
      <p:pic>
        <p:nvPicPr>
          <p:cNvPr id="5" name="Immagine 4">
            <a:extLst>
              <a:ext uri="{FF2B5EF4-FFF2-40B4-BE49-F238E27FC236}">
                <a16:creationId xmlns:a16="http://schemas.microsoft.com/office/drawing/2014/main" id="{968F5057-D869-CAE8-37D2-23283BC0C017}"/>
              </a:ext>
            </a:extLst>
          </p:cNvPr>
          <p:cNvPicPr>
            <a:picLocks noChangeAspect="1"/>
          </p:cNvPicPr>
          <p:nvPr/>
        </p:nvPicPr>
        <p:blipFill>
          <a:blip r:embed="rId4"/>
          <a:stretch>
            <a:fillRect/>
          </a:stretch>
        </p:blipFill>
        <p:spPr>
          <a:xfrm>
            <a:off x="7149769" y="2197999"/>
            <a:ext cx="1560711" cy="591363"/>
          </a:xfrm>
          <a:prstGeom prst="rect">
            <a:avLst/>
          </a:prstGeom>
        </p:spPr>
      </p:pic>
    </p:spTree>
    <p:extLst>
      <p:ext uri="{BB962C8B-B14F-4D97-AF65-F5344CB8AC3E}">
        <p14:creationId xmlns:p14="http://schemas.microsoft.com/office/powerpoint/2010/main" val="251822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E762B6-8BAA-3A68-DF3D-F175FC581650}"/>
              </a:ext>
            </a:extLst>
          </p:cNvPr>
          <p:cNvSpPr>
            <a:spLocks noGrp="1"/>
          </p:cNvSpPr>
          <p:nvPr>
            <p:ph type="title"/>
          </p:nvPr>
        </p:nvSpPr>
        <p:spPr>
          <a:xfrm>
            <a:off x="1162889" y="359542"/>
            <a:ext cx="6859787" cy="1017012"/>
          </a:xfrm>
        </p:spPr>
        <p:txBody>
          <a:bodyPr>
            <a:normAutofit/>
          </a:bodyPr>
          <a:lstStyle/>
          <a:p>
            <a:r>
              <a:rPr lang="it-IT" dirty="0" err="1"/>
              <a:t>Outline</a:t>
            </a:r>
            <a:endParaRPr lang="en-GB" dirty="0"/>
          </a:p>
        </p:txBody>
      </p:sp>
      <p:sp>
        <p:nvSpPr>
          <p:cNvPr id="9" name="Content Placeholder 2">
            <a:extLst>
              <a:ext uri="{FF2B5EF4-FFF2-40B4-BE49-F238E27FC236}">
                <a16:creationId xmlns:a16="http://schemas.microsoft.com/office/drawing/2014/main" id="{230521C4-9775-C1BE-60B3-6D411C9CA47B}"/>
              </a:ext>
            </a:extLst>
          </p:cNvPr>
          <p:cNvSpPr>
            <a:spLocks noGrp="1"/>
          </p:cNvSpPr>
          <p:nvPr>
            <p:ph idx="1"/>
          </p:nvPr>
        </p:nvSpPr>
        <p:spPr>
          <a:xfrm>
            <a:off x="556591" y="1376554"/>
            <a:ext cx="8050695" cy="4889165"/>
          </a:xfrm>
        </p:spPr>
        <p:txBody>
          <a:bodyPr/>
          <a:lstStyle/>
          <a:p>
            <a:r>
              <a:rPr lang="en-US" dirty="0"/>
              <a:t>Protontherapy </a:t>
            </a:r>
          </a:p>
          <a:p>
            <a:pPr marL="0" indent="0">
              <a:buNone/>
            </a:pPr>
            <a:endParaRPr lang="en-US" dirty="0"/>
          </a:p>
          <a:p>
            <a:r>
              <a:rPr lang="en-US" dirty="0"/>
              <a:t>Proton-Boron Capture Therapy (PBCT)</a:t>
            </a:r>
          </a:p>
          <a:p>
            <a:pPr lvl="1"/>
            <a:r>
              <a:rPr lang="en-US" dirty="0"/>
              <a:t>Radiobiological rationale</a:t>
            </a:r>
          </a:p>
          <a:p>
            <a:pPr lvl="1"/>
            <a:r>
              <a:rPr lang="en-US" dirty="0"/>
              <a:t>Experimental</a:t>
            </a:r>
            <a:r>
              <a:rPr lang="en-US" i="1" dirty="0"/>
              <a:t> </a:t>
            </a:r>
            <a:r>
              <a:rPr lang="en-US" dirty="0"/>
              <a:t>data</a:t>
            </a:r>
          </a:p>
          <a:p>
            <a:pPr lvl="1"/>
            <a:r>
              <a:rPr lang="en-US" dirty="0"/>
              <a:t>Conclusions</a:t>
            </a:r>
          </a:p>
          <a:p>
            <a:pPr marL="0" indent="0">
              <a:buNone/>
            </a:pPr>
            <a:endParaRPr lang="en-US" dirty="0"/>
          </a:p>
          <a:p>
            <a:r>
              <a:rPr lang="en-US" dirty="0"/>
              <a:t>Future perspectives</a:t>
            </a:r>
          </a:p>
        </p:txBody>
      </p:sp>
    </p:spTree>
    <p:extLst>
      <p:ext uri="{BB962C8B-B14F-4D97-AF65-F5344CB8AC3E}">
        <p14:creationId xmlns:p14="http://schemas.microsoft.com/office/powerpoint/2010/main" val="66392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2" end="2"/>
                                            </p:txEl>
                                          </p:spTgt>
                                        </p:tgtEl>
                                        <p:attrNameLst>
                                          <p:attrName>ppt_c</p:attrName>
                                        </p:attrNameLst>
                                      </p:cBhvr>
                                      <p:to>
                                        <a:schemeClr val="bg2"/>
                                      </p:to>
                                    </p:animClr>
                                  </p:sub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4" end="4"/>
                                            </p:txEl>
                                          </p:spTgt>
                                        </p:tgtEl>
                                        <p:attrNameLst>
                                          <p:attrName>ppt_c</p:attrName>
                                        </p:attrNameLst>
                                      </p:cBhvr>
                                      <p:to>
                                        <a:schemeClr val="bg2"/>
                                      </p:to>
                                    </p:animClr>
                                  </p:sub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5" end="5"/>
                                            </p:txEl>
                                          </p:spTgt>
                                        </p:tgtEl>
                                        <p:attrNameLst>
                                          <p:attrName>ppt_c</p:attrName>
                                        </p:attrNameLst>
                                      </p:cBhvr>
                                      <p:to>
                                        <a:schemeClr val="bg2"/>
                                      </p:to>
                                    </p:animClr>
                                  </p:subTnLst>
                                </p:cTn>
                              </p:par>
                              <p:par>
                                <p:cTn id="15" presetID="1"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3" end="3"/>
                                            </p:txEl>
                                          </p:spTgt>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7754" y="165020"/>
            <a:ext cx="7765114" cy="1017012"/>
          </a:xfrm>
        </p:spPr>
        <p:txBody>
          <a:bodyPr>
            <a:normAutofit/>
          </a:bodyPr>
          <a:lstStyle/>
          <a:p>
            <a:r>
              <a:rPr lang="en-US" sz="3200" dirty="0"/>
              <a:t>Chromosome aberrations-CNAO</a:t>
            </a:r>
          </a:p>
        </p:txBody>
      </p:sp>
      <p:sp>
        <p:nvSpPr>
          <p:cNvPr id="3" name="Segnaposto contenuto 2"/>
          <p:cNvSpPr>
            <a:spLocks noGrp="1"/>
          </p:cNvSpPr>
          <p:nvPr>
            <p:ph idx="1"/>
          </p:nvPr>
        </p:nvSpPr>
        <p:spPr>
          <a:xfrm>
            <a:off x="737753" y="1124306"/>
            <a:ext cx="7668491" cy="4499264"/>
          </a:xfrm>
        </p:spPr>
        <p:txBody>
          <a:bodyPr/>
          <a:lstStyle/>
          <a:p>
            <a:pPr>
              <a:buFont typeface="Wingdings" panose="05000000000000000000" pitchFamily="2" charset="2"/>
              <a:buChar char="v"/>
            </a:pPr>
            <a:r>
              <a:rPr lang="en-US" b="1" dirty="0"/>
              <a:t>BPA</a:t>
            </a:r>
            <a:endParaRPr lang="en-US" dirty="0"/>
          </a:p>
        </p:txBody>
      </p:sp>
      <p:pic>
        <p:nvPicPr>
          <p:cNvPr id="6" name="Immagine 5"/>
          <p:cNvPicPr>
            <a:picLocks noChangeAspect="1"/>
          </p:cNvPicPr>
          <p:nvPr/>
        </p:nvPicPr>
        <p:blipFill rotWithShape="1">
          <a:blip r:embed="rId2"/>
          <a:srcRect t="11229"/>
          <a:stretch/>
        </p:blipFill>
        <p:spPr>
          <a:xfrm>
            <a:off x="96806" y="2270234"/>
            <a:ext cx="4475193" cy="3353336"/>
          </a:xfrm>
          <a:prstGeom prst="rect">
            <a:avLst/>
          </a:prstGeom>
        </p:spPr>
      </p:pic>
      <p:pic>
        <p:nvPicPr>
          <p:cNvPr id="7" name="Immagine 6"/>
          <p:cNvPicPr>
            <a:picLocks noChangeAspect="1"/>
          </p:cNvPicPr>
          <p:nvPr/>
        </p:nvPicPr>
        <p:blipFill rotWithShape="1">
          <a:blip r:embed="rId3"/>
          <a:srcRect t="10590" b="404"/>
          <a:stretch/>
        </p:blipFill>
        <p:spPr>
          <a:xfrm>
            <a:off x="4571999" y="2314454"/>
            <a:ext cx="4475192" cy="3309116"/>
          </a:xfrm>
          <a:prstGeom prst="rect">
            <a:avLst/>
          </a:prstGeom>
        </p:spPr>
      </p:pic>
      <p:sp>
        <p:nvSpPr>
          <p:cNvPr id="4" name="CasellaDiTesto 3">
            <a:extLst>
              <a:ext uri="{FF2B5EF4-FFF2-40B4-BE49-F238E27FC236}">
                <a16:creationId xmlns:a16="http://schemas.microsoft.com/office/drawing/2014/main" id="{8E4D3E23-3DDC-99B6-737B-068B8F1C8F96}"/>
              </a:ext>
            </a:extLst>
          </p:cNvPr>
          <p:cNvSpPr txBox="1"/>
          <p:nvPr/>
        </p:nvSpPr>
        <p:spPr>
          <a:xfrm>
            <a:off x="3799995" y="5745940"/>
            <a:ext cx="1544012" cy="523220"/>
          </a:xfrm>
          <a:prstGeom prst="rect">
            <a:avLst/>
          </a:prstGeom>
          <a:noFill/>
        </p:spPr>
        <p:txBody>
          <a:bodyPr wrap="none" rtlCol="0">
            <a:spAutoFit/>
          </a:bodyPr>
          <a:lstStyle/>
          <a:p>
            <a:pPr algn="ctr"/>
            <a:r>
              <a:rPr lang="it-IT" sz="1400" b="1" dirty="0">
                <a:latin typeface="Times New Roman" panose="02020603050405020304" pitchFamily="18" charset="0"/>
                <a:cs typeface="Times New Roman" panose="02020603050405020304" pitchFamily="18" charset="0"/>
              </a:rPr>
              <a:t>CNAO</a:t>
            </a:r>
          </a:p>
          <a:p>
            <a:pPr algn="ctr"/>
            <a:r>
              <a:rPr lang="it-IT" sz="1400" b="1" dirty="0" err="1">
                <a:latin typeface="Times New Roman" panose="02020603050405020304" pitchFamily="18" charset="0"/>
                <a:cs typeface="Times New Roman" panose="02020603050405020304" pitchFamily="18" charset="0"/>
              </a:rPr>
              <a:t>Unpublished</a:t>
            </a:r>
            <a:r>
              <a:rPr lang="it-IT" sz="1400" b="1" dirty="0">
                <a:latin typeface="Times New Roman" panose="02020603050405020304" pitchFamily="18" charset="0"/>
                <a:cs typeface="Times New Roman" panose="02020603050405020304" pitchFamily="18" charset="0"/>
              </a:rPr>
              <a:t> data</a:t>
            </a:r>
          </a:p>
        </p:txBody>
      </p:sp>
    </p:spTree>
    <p:extLst>
      <p:ext uri="{BB962C8B-B14F-4D97-AF65-F5344CB8AC3E}">
        <p14:creationId xmlns:p14="http://schemas.microsoft.com/office/powerpoint/2010/main" val="209114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2106" y="65472"/>
            <a:ext cx="6859787" cy="554858"/>
          </a:xfrm>
        </p:spPr>
        <p:txBody>
          <a:bodyPr>
            <a:normAutofit/>
          </a:bodyPr>
          <a:lstStyle/>
          <a:p>
            <a:r>
              <a:rPr lang="en-GB" sz="2800" dirty="0"/>
              <a:t>DNA damage complexity- Foci assay</a:t>
            </a:r>
          </a:p>
        </p:txBody>
      </p:sp>
      <p:pic>
        <p:nvPicPr>
          <p:cNvPr id="4" name="Segnaposto contenuto 3"/>
          <p:cNvPicPr>
            <a:picLocks noGrp="1" noChangeAspect="1"/>
          </p:cNvPicPr>
          <p:nvPr>
            <p:ph idx="1"/>
          </p:nvPr>
        </p:nvPicPr>
        <p:blipFill>
          <a:blip r:embed="rId2"/>
          <a:stretch>
            <a:fillRect/>
          </a:stretch>
        </p:blipFill>
        <p:spPr>
          <a:xfrm>
            <a:off x="5641989" y="1834776"/>
            <a:ext cx="2710685" cy="2710685"/>
          </a:xfrm>
          <a:prstGeom prst="rect">
            <a:avLst/>
          </a:prstGeom>
        </p:spPr>
      </p:pic>
      <p:pic>
        <p:nvPicPr>
          <p:cNvPr id="5" name="Immagine 4"/>
          <p:cNvPicPr>
            <a:picLocks noChangeAspect="1"/>
          </p:cNvPicPr>
          <p:nvPr/>
        </p:nvPicPr>
        <p:blipFill>
          <a:blip r:embed="rId3"/>
          <a:stretch>
            <a:fillRect/>
          </a:stretch>
        </p:blipFill>
        <p:spPr>
          <a:xfrm>
            <a:off x="462784" y="1950040"/>
            <a:ext cx="3832743" cy="2762968"/>
          </a:xfrm>
          <a:prstGeom prst="rect">
            <a:avLst/>
          </a:prstGeom>
        </p:spPr>
      </p:pic>
      <p:grpSp>
        <p:nvGrpSpPr>
          <p:cNvPr id="10" name="Gruppo 9"/>
          <p:cNvGrpSpPr/>
          <p:nvPr/>
        </p:nvGrpSpPr>
        <p:grpSpPr>
          <a:xfrm>
            <a:off x="2246558" y="1422516"/>
            <a:ext cx="4750773" cy="4988668"/>
            <a:chOff x="2217503" y="2116670"/>
            <a:chExt cx="4804064" cy="4602879"/>
          </a:xfrm>
        </p:grpSpPr>
        <p:pic>
          <p:nvPicPr>
            <p:cNvPr id="7" name="Immagine 6"/>
            <p:cNvPicPr>
              <a:picLocks noChangeAspect="1"/>
            </p:cNvPicPr>
            <p:nvPr/>
          </p:nvPicPr>
          <p:blipFill>
            <a:blip r:embed="rId4"/>
            <a:stretch>
              <a:fillRect/>
            </a:stretch>
          </p:blipFill>
          <p:spPr>
            <a:xfrm>
              <a:off x="2217503" y="2116670"/>
              <a:ext cx="4804064" cy="4602879"/>
            </a:xfrm>
            <a:prstGeom prst="rect">
              <a:avLst/>
            </a:prstGeom>
          </p:spPr>
        </p:pic>
        <p:sp>
          <p:nvSpPr>
            <p:cNvPr id="9" name="Rettangolo 8"/>
            <p:cNvSpPr/>
            <p:nvPr/>
          </p:nvSpPr>
          <p:spPr>
            <a:xfrm>
              <a:off x="2817010" y="2265663"/>
              <a:ext cx="4035734" cy="482758"/>
            </a:xfrm>
            <a:prstGeom prst="rect">
              <a:avLst/>
            </a:prstGeom>
          </p:spPr>
          <p:txBody>
            <a:bodyPr wrap="square">
              <a:spAutoFit/>
            </a:bodyPr>
            <a:lstStyle/>
            <a:p>
              <a:pPr algn="ctr"/>
              <a:r>
                <a:rPr lang="it-IT" sz="1400" b="1" dirty="0" err="1">
                  <a:latin typeface="Times New Roman" panose="02020603050405020304" pitchFamily="18" charset="0"/>
                  <a:ea typeface="Cambria"/>
                  <a:cs typeface="Times New Roman" panose="02020603050405020304" pitchFamily="18" charset="0"/>
                </a:rPr>
                <a:t>Automated</a:t>
              </a:r>
              <a:r>
                <a:rPr lang="it-IT" sz="1400" b="1" dirty="0">
                  <a:latin typeface="Times New Roman" panose="02020603050405020304" pitchFamily="18" charset="0"/>
                  <a:ea typeface="Cambria"/>
                  <a:cs typeface="Times New Roman" panose="02020603050405020304" pitchFamily="18" charset="0"/>
                </a:rPr>
                <a:t> </a:t>
              </a:r>
              <a:r>
                <a:rPr lang="it-IT" sz="1400" b="1" dirty="0" err="1">
                  <a:latin typeface="Times New Roman" panose="02020603050405020304" pitchFamily="18" charset="0"/>
                  <a:ea typeface="Cambria"/>
                  <a:cs typeface="Times New Roman" panose="02020603050405020304" pitchFamily="18" charset="0"/>
                </a:rPr>
                <a:t>analysis</a:t>
              </a:r>
              <a:r>
                <a:rPr lang="it-IT" sz="1400" b="1" dirty="0">
                  <a:latin typeface="Times New Roman" panose="02020603050405020304" pitchFamily="18" charset="0"/>
                  <a:ea typeface="Cambria"/>
                  <a:cs typeface="Times New Roman" panose="02020603050405020304" pitchFamily="18" charset="0"/>
                </a:rPr>
                <a:t> by </a:t>
              </a:r>
              <a:r>
                <a:rPr lang="it-IT" sz="1400" b="1" dirty="0" err="1">
                  <a:latin typeface="Times New Roman" panose="02020603050405020304" pitchFamily="18" charset="0"/>
                  <a:ea typeface="Cambria"/>
                  <a:cs typeface="Times New Roman" panose="02020603050405020304" pitchFamily="18" charset="0"/>
                </a:rPr>
                <a:t>ImageJ</a:t>
              </a:r>
              <a:r>
                <a:rPr lang="it-IT" sz="1400" b="1" dirty="0">
                  <a:latin typeface="Times New Roman" panose="02020603050405020304" pitchFamily="18" charset="0"/>
                  <a:ea typeface="Cambria"/>
                  <a:cs typeface="Times New Roman" panose="02020603050405020304" pitchFamily="18" charset="0"/>
                </a:rPr>
                <a:t> Macro with FP-3D plugin-MCF-10 </a:t>
              </a:r>
              <a:r>
                <a:rPr lang="it-IT" sz="1400" b="1" dirty="0" err="1">
                  <a:latin typeface="Times New Roman" panose="02020603050405020304" pitchFamily="18" charset="0"/>
                  <a:ea typeface="Cambria"/>
                  <a:cs typeface="Times New Roman" panose="02020603050405020304" pitchFamily="18" charset="0"/>
                </a:rPr>
                <a:t>cells</a:t>
              </a:r>
              <a:r>
                <a:rPr lang="it-IT" sz="1400" b="1" dirty="0">
                  <a:latin typeface="Times New Roman" panose="02020603050405020304" pitchFamily="18" charset="0"/>
                  <a:ea typeface="Cambria"/>
                  <a:cs typeface="Times New Roman" panose="02020603050405020304" pitchFamily="18" charset="0"/>
                </a:rPr>
                <a:t> CNAO</a:t>
              </a:r>
              <a:endParaRPr lang="it-IT" sz="1400" b="1" dirty="0">
                <a:latin typeface="Times New Roman" panose="02020603050405020304" pitchFamily="18" charset="0"/>
                <a:ea typeface="Cambria" panose="02040503050406030204" pitchFamily="18" charset="0"/>
                <a:cs typeface="Times New Roman" panose="02020603050405020304" pitchFamily="18" charset="0"/>
              </a:endParaRPr>
            </a:p>
          </p:txBody>
        </p:sp>
      </p:grpSp>
      <p:cxnSp>
        <p:nvCxnSpPr>
          <p:cNvPr id="6" name="Connettore diritto 5">
            <a:extLst>
              <a:ext uri="{FF2B5EF4-FFF2-40B4-BE49-F238E27FC236}">
                <a16:creationId xmlns:a16="http://schemas.microsoft.com/office/drawing/2014/main" id="{86D78DEB-2253-4295-ABED-03647F32EC3F}"/>
              </a:ext>
            </a:extLst>
          </p:cNvPr>
          <p:cNvCxnSpPr/>
          <p:nvPr/>
        </p:nvCxnSpPr>
        <p:spPr>
          <a:xfrm>
            <a:off x="4064000" y="2910541"/>
            <a:ext cx="50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353C0C97-7BCC-4F72-AE38-8B7807C4F976}"/>
              </a:ext>
            </a:extLst>
          </p:cNvPr>
          <p:cNvCxnSpPr/>
          <p:nvPr/>
        </p:nvCxnSpPr>
        <p:spPr>
          <a:xfrm>
            <a:off x="4069976" y="2916518"/>
            <a:ext cx="0" cy="1613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E0709CA3-037A-4D6D-96C1-287069B3A708}"/>
              </a:ext>
            </a:extLst>
          </p:cNvPr>
          <p:cNvCxnSpPr/>
          <p:nvPr/>
        </p:nvCxnSpPr>
        <p:spPr>
          <a:xfrm>
            <a:off x="4572000" y="2922493"/>
            <a:ext cx="0" cy="1613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D7667F42-A3EE-4C3A-A6B5-37B8C1185663}"/>
              </a:ext>
            </a:extLst>
          </p:cNvPr>
          <p:cNvCxnSpPr/>
          <p:nvPr/>
        </p:nvCxnSpPr>
        <p:spPr>
          <a:xfrm>
            <a:off x="6021284" y="2130615"/>
            <a:ext cx="50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BC92E489-1FB0-41A3-BA93-78CF9132F239}"/>
              </a:ext>
            </a:extLst>
          </p:cNvPr>
          <p:cNvCxnSpPr/>
          <p:nvPr/>
        </p:nvCxnSpPr>
        <p:spPr>
          <a:xfrm>
            <a:off x="6027260" y="2136592"/>
            <a:ext cx="0" cy="1613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A5CAD9BD-9E1C-4BE7-A490-6B046CD0AB47}"/>
              </a:ext>
            </a:extLst>
          </p:cNvPr>
          <p:cNvCxnSpPr/>
          <p:nvPr/>
        </p:nvCxnSpPr>
        <p:spPr>
          <a:xfrm>
            <a:off x="6529284" y="2142567"/>
            <a:ext cx="0" cy="161365"/>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9D97B6ED-EFDA-2662-6862-2DD6409D2FB7}"/>
              </a:ext>
            </a:extLst>
          </p:cNvPr>
          <p:cNvPicPr>
            <a:picLocks noChangeAspect="1"/>
          </p:cNvPicPr>
          <p:nvPr/>
        </p:nvPicPr>
        <p:blipFill>
          <a:blip r:embed="rId5"/>
          <a:stretch>
            <a:fillRect/>
          </a:stretch>
        </p:blipFill>
        <p:spPr>
          <a:xfrm>
            <a:off x="63815" y="2146733"/>
            <a:ext cx="9144000" cy="3335875"/>
          </a:xfrm>
          <a:prstGeom prst="rect">
            <a:avLst/>
          </a:prstGeom>
        </p:spPr>
      </p:pic>
      <p:pic>
        <p:nvPicPr>
          <p:cNvPr id="8" name="Immagine 7">
            <a:extLst>
              <a:ext uri="{FF2B5EF4-FFF2-40B4-BE49-F238E27FC236}">
                <a16:creationId xmlns:a16="http://schemas.microsoft.com/office/drawing/2014/main" id="{74D9CD85-1B68-E1BB-419C-F560A6235B75}"/>
              </a:ext>
            </a:extLst>
          </p:cNvPr>
          <p:cNvPicPr>
            <a:picLocks noChangeAspect="1"/>
          </p:cNvPicPr>
          <p:nvPr/>
        </p:nvPicPr>
        <p:blipFill>
          <a:blip r:embed="rId6"/>
          <a:stretch>
            <a:fillRect/>
          </a:stretch>
        </p:blipFill>
        <p:spPr>
          <a:xfrm>
            <a:off x="791326" y="676145"/>
            <a:ext cx="7954141" cy="4803475"/>
          </a:xfrm>
          <a:prstGeom prst="rect">
            <a:avLst/>
          </a:prstGeom>
        </p:spPr>
      </p:pic>
      <p:pic>
        <p:nvPicPr>
          <p:cNvPr id="17" name="Immagine 16">
            <a:extLst>
              <a:ext uri="{FF2B5EF4-FFF2-40B4-BE49-F238E27FC236}">
                <a16:creationId xmlns:a16="http://schemas.microsoft.com/office/drawing/2014/main" id="{47FD5C5F-5FA6-C985-984B-9B22BB821C2C}"/>
              </a:ext>
            </a:extLst>
          </p:cNvPr>
          <p:cNvPicPr>
            <a:picLocks noChangeAspect="1"/>
          </p:cNvPicPr>
          <p:nvPr/>
        </p:nvPicPr>
        <p:blipFill>
          <a:blip r:embed="rId7"/>
          <a:stretch>
            <a:fillRect/>
          </a:stretch>
        </p:blipFill>
        <p:spPr>
          <a:xfrm>
            <a:off x="741503" y="928477"/>
            <a:ext cx="7760881" cy="4919898"/>
          </a:xfrm>
          <a:prstGeom prst="rect">
            <a:avLst/>
          </a:prstGeom>
        </p:spPr>
      </p:pic>
      <p:pic>
        <p:nvPicPr>
          <p:cNvPr id="18" name="Immagine 17">
            <a:extLst>
              <a:ext uri="{FF2B5EF4-FFF2-40B4-BE49-F238E27FC236}">
                <a16:creationId xmlns:a16="http://schemas.microsoft.com/office/drawing/2014/main" id="{E2BBA6CC-5746-D376-164D-D36CB84E81B0}"/>
              </a:ext>
            </a:extLst>
          </p:cNvPr>
          <p:cNvPicPr>
            <a:picLocks noChangeAspect="1"/>
          </p:cNvPicPr>
          <p:nvPr/>
        </p:nvPicPr>
        <p:blipFill>
          <a:blip r:embed="rId8"/>
          <a:srcRect t="49593"/>
          <a:stretch>
            <a:fillRect/>
          </a:stretch>
        </p:blipFill>
        <p:spPr>
          <a:xfrm>
            <a:off x="1507433" y="1798871"/>
            <a:ext cx="3180560" cy="2838775"/>
          </a:xfrm>
          <a:prstGeom prst="rect">
            <a:avLst/>
          </a:prstGeom>
        </p:spPr>
      </p:pic>
      <p:pic>
        <p:nvPicPr>
          <p:cNvPr id="19" name="Immagine 18">
            <a:extLst>
              <a:ext uri="{FF2B5EF4-FFF2-40B4-BE49-F238E27FC236}">
                <a16:creationId xmlns:a16="http://schemas.microsoft.com/office/drawing/2014/main" id="{90F32EA5-816A-E3DE-4FAB-B1B48883864B}"/>
              </a:ext>
            </a:extLst>
          </p:cNvPr>
          <p:cNvPicPr>
            <a:picLocks noChangeAspect="1"/>
          </p:cNvPicPr>
          <p:nvPr/>
        </p:nvPicPr>
        <p:blipFill>
          <a:blip r:embed="rId9"/>
          <a:srcRect l="50146"/>
          <a:stretch>
            <a:fillRect/>
          </a:stretch>
        </p:blipFill>
        <p:spPr>
          <a:xfrm>
            <a:off x="4870189" y="1210280"/>
            <a:ext cx="2670439" cy="3996746"/>
          </a:xfrm>
          <a:prstGeom prst="rect">
            <a:avLst/>
          </a:prstGeom>
        </p:spPr>
      </p:pic>
      <p:pic>
        <p:nvPicPr>
          <p:cNvPr id="16" name="Immagine 15">
            <a:extLst>
              <a:ext uri="{FF2B5EF4-FFF2-40B4-BE49-F238E27FC236}">
                <a16:creationId xmlns:a16="http://schemas.microsoft.com/office/drawing/2014/main" id="{99E68DA9-2B82-133A-229E-AF29810DA5D3}"/>
              </a:ext>
            </a:extLst>
          </p:cNvPr>
          <p:cNvPicPr>
            <a:picLocks noChangeAspect="1"/>
          </p:cNvPicPr>
          <p:nvPr/>
        </p:nvPicPr>
        <p:blipFill>
          <a:blip r:embed="rId10"/>
          <a:stretch>
            <a:fillRect/>
          </a:stretch>
        </p:blipFill>
        <p:spPr>
          <a:xfrm>
            <a:off x="3925675" y="6312195"/>
            <a:ext cx="1524635" cy="591363"/>
          </a:xfrm>
          <a:prstGeom prst="rect">
            <a:avLst/>
          </a:prstGeom>
        </p:spPr>
      </p:pic>
    </p:spTree>
    <p:extLst>
      <p:ext uri="{BB962C8B-B14F-4D97-AF65-F5344CB8AC3E}">
        <p14:creationId xmlns:p14="http://schemas.microsoft.com/office/powerpoint/2010/main" val="23433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2B2E843E-825B-3C71-EAD2-867FC9CEF31C}"/>
              </a:ext>
            </a:extLst>
          </p:cNvPr>
          <p:cNvPicPr>
            <a:picLocks noChangeAspect="1"/>
          </p:cNvPicPr>
          <p:nvPr/>
        </p:nvPicPr>
        <p:blipFill>
          <a:blip r:embed="rId3"/>
          <a:stretch>
            <a:fillRect/>
          </a:stretch>
        </p:blipFill>
        <p:spPr>
          <a:xfrm>
            <a:off x="224763" y="1934005"/>
            <a:ext cx="4322446" cy="2557350"/>
          </a:xfrm>
          <a:prstGeom prst="rect">
            <a:avLst/>
          </a:prstGeom>
        </p:spPr>
      </p:pic>
      <p:sp>
        <p:nvSpPr>
          <p:cNvPr id="2" name="Titolo 1">
            <a:extLst>
              <a:ext uri="{FF2B5EF4-FFF2-40B4-BE49-F238E27FC236}">
                <a16:creationId xmlns:a16="http://schemas.microsoft.com/office/drawing/2014/main" id="{7CC3DB6C-6736-C6A2-3A29-E181FA807122}"/>
              </a:ext>
            </a:extLst>
          </p:cNvPr>
          <p:cNvSpPr>
            <a:spLocks noGrp="1"/>
          </p:cNvSpPr>
          <p:nvPr>
            <p:ph type="title"/>
          </p:nvPr>
        </p:nvSpPr>
        <p:spPr>
          <a:xfrm>
            <a:off x="606057" y="50636"/>
            <a:ext cx="7738486" cy="850839"/>
          </a:xfrm>
        </p:spPr>
        <p:txBody>
          <a:bodyPr vert="horz" lIns="68580" tIns="34290" rIns="68580" bIns="34290" rtlCol="0" anchor="ctr">
            <a:noAutofit/>
          </a:bodyPr>
          <a:lstStyle/>
          <a:p>
            <a:pPr>
              <a:lnSpc>
                <a:spcPct val="90000"/>
              </a:lnSpc>
            </a:pPr>
            <a:r>
              <a:rPr lang="en-US" sz="3600" dirty="0"/>
              <a:t>CIRCE: the  Biophysics beamline</a:t>
            </a:r>
          </a:p>
        </p:txBody>
      </p:sp>
      <p:pic>
        <p:nvPicPr>
          <p:cNvPr id="5" name="Segnaposto contenuto 4" descr="Immagine che contiene diagramma&#10;&#10;Descrizione generata automaticamente">
            <a:extLst>
              <a:ext uri="{FF2B5EF4-FFF2-40B4-BE49-F238E27FC236}">
                <a16:creationId xmlns:a16="http://schemas.microsoft.com/office/drawing/2014/main" id="{CE47A0EE-1661-988A-1625-7E7D84ECC96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322446" y="1943736"/>
            <a:ext cx="4617668" cy="3220823"/>
          </a:xfrm>
          <a:prstGeom prst="rect">
            <a:avLst/>
          </a:prstGeom>
        </p:spPr>
      </p:pic>
      <p:cxnSp>
        <p:nvCxnSpPr>
          <p:cNvPr id="9" name="Connettore diritto 8">
            <a:extLst>
              <a:ext uri="{FF2B5EF4-FFF2-40B4-BE49-F238E27FC236}">
                <a16:creationId xmlns:a16="http://schemas.microsoft.com/office/drawing/2014/main" id="{EA53B22B-D336-9191-7EA8-F29DDAF0E7BD}"/>
              </a:ext>
            </a:extLst>
          </p:cNvPr>
          <p:cNvCxnSpPr>
            <a:cxnSpLocks/>
          </p:cNvCxnSpPr>
          <p:nvPr/>
        </p:nvCxnSpPr>
        <p:spPr>
          <a:xfrm flipH="1" flipV="1">
            <a:off x="3891516" y="2881423"/>
            <a:ext cx="3441990" cy="9367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a16="http://schemas.microsoft.com/office/drawing/2014/main" id="{A81E6001-88AC-8B06-BE27-B8AE21DA7660}"/>
              </a:ext>
            </a:extLst>
          </p:cNvPr>
          <p:cNvPicPr>
            <a:picLocks noChangeAspect="1"/>
          </p:cNvPicPr>
          <p:nvPr/>
        </p:nvPicPr>
        <p:blipFill>
          <a:blip r:embed="rId5"/>
          <a:stretch>
            <a:fillRect/>
          </a:stretch>
        </p:blipFill>
        <p:spPr>
          <a:xfrm>
            <a:off x="1311386" y="5164559"/>
            <a:ext cx="3629025" cy="1038225"/>
          </a:xfrm>
          <a:prstGeom prst="rect">
            <a:avLst/>
          </a:prstGeom>
        </p:spPr>
      </p:pic>
    </p:spTree>
    <p:extLst>
      <p:ext uri="{BB962C8B-B14F-4D97-AF65-F5344CB8AC3E}">
        <p14:creationId xmlns:p14="http://schemas.microsoft.com/office/powerpoint/2010/main" val="49203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7031" y="217903"/>
            <a:ext cx="8189935" cy="740642"/>
          </a:xfrm>
        </p:spPr>
        <p:txBody>
          <a:bodyPr>
            <a:noAutofit/>
          </a:bodyPr>
          <a:lstStyle/>
          <a:p>
            <a:r>
              <a:rPr lang="en-GB" sz="3200" dirty="0"/>
              <a:t>Low-energy monochromatic proton </a:t>
            </a:r>
            <a:br>
              <a:rPr lang="en-GB" sz="3200" dirty="0"/>
            </a:br>
            <a:r>
              <a:rPr lang="en-GB" sz="3200" dirty="0"/>
              <a:t>beam irradiations</a:t>
            </a:r>
            <a:br>
              <a:rPr lang="en-GB" sz="2400" dirty="0"/>
            </a:br>
            <a:r>
              <a:rPr lang="en-GB" sz="2800" dirty="0"/>
              <a:t> </a:t>
            </a:r>
          </a:p>
        </p:txBody>
      </p:sp>
      <p:sp>
        <p:nvSpPr>
          <p:cNvPr id="13" name="Segnaposto contenuto 12">
            <a:extLst>
              <a:ext uri="{FF2B5EF4-FFF2-40B4-BE49-F238E27FC236}">
                <a16:creationId xmlns:a16="http://schemas.microsoft.com/office/drawing/2014/main" id="{7B223903-4601-2942-5754-388ECAB589CD}"/>
              </a:ext>
            </a:extLst>
          </p:cNvPr>
          <p:cNvSpPr>
            <a:spLocks noGrp="1"/>
          </p:cNvSpPr>
          <p:nvPr>
            <p:ph idx="1"/>
          </p:nvPr>
        </p:nvSpPr>
        <p:spPr/>
        <p:txBody>
          <a:bodyPr/>
          <a:lstStyle/>
          <a:p>
            <a:endParaRPr lang="en-GB"/>
          </a:p>
        </p:txBody>
      </p:sp>
      <p:sp>
        <p:nvSpPr>
          <p:cNvPr id="6" name="Rectangle 4"/>
          <p:cNvSpPr>
            <a:spLocks noChangeArrowheads="1"/>
          </p:cNvSpPr>
          <p:nvPr/>
        </p:nvSpPr>
        <p:spPr bwMode="auto">
          <a:xfrm>
            <a:off x="1933904" y="151348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8" name="Tabella 7"/>
          <p:cNvGraphicFramePr>
            <a:graphicFrameLocks noGrp="1"/>
          </p:cNvGraphicFramePr>
          <p:nvPr/>
        </p:nvGraphicFramePr>
        <p:xfrm>
          <a:off x="179175" y="5511649"/>
          <a:ext cx="4392825" cy="510351"/>
        </p:xfrm>
        <a:graphic>
          <a:graphicData uri="http://schemas.openxmlformats.org/drawingml/2006/table">
            <a:tbl>
              <a:tblPr firstRow="1" firstCol="1" bandRow="1">
                <a:tableStyleId>{5C22544A-7EE6-4342-B048-85BDC9FD1C3A}</a:tableStyleId>
              </a:tblPr>
              <a:tblGrid>
                <a:gridCol w="1464275">
                  <a:extLst>
                    <a:ext uri="{9D8B030D-6E8A-4147-A177-3AD203B41FA5}">
                      <a16:colId xmlns:a16="http://schemas.microsoft.com/office/drawing/2014/main" val="1191323030"/>
                    </a:ext>
                  </a:extLst>
                </a:gridCol>
                <a:gridCol w="1464275">
                  <a:extLst>
                    <a:ext uri="{9D8B030D-6E8A-4147-A177-3AD203B41FA5}">
                      <a16:colId xmlns:a16="http://schemas.microsoft.com/office/drawing/2014/main" val="352751183"/>
                    </a:ext>
                  </a:extLst>
                </a:gridCol>
                <a:gridCol w="1464275">
                  <a:extLst>
                    <a:ext uri="{9D8B030D-6E8A-4147-A177-3AD203B41FA5}">
                      <a16:colId xmlns:a16="http://schemas.microsoft.com/office/drawing/2014/main" val="1938761300"/>
                    </a:ext>
                  </a:extLst>
                </a:gridCol>
              </a:tblGrid>
              <a:tr h="165737">
                <a:tc>
                  <a:txBody>
                    <a:bodyPr/>
                    <a:lstStyle/>
                    <a:p>
                      <a:pPr>
                        <a:lnSpc>
                          <a:spcPct val="107000"/>
                        </a:lnSpc>
                        <a:spcAft>
                          <a:spcPts val="0"/>
                        </a:spcAft>
                      </a:pPr>
                      <a:r>
                        <a:rPr lang="it-IT" sz="1100" dirty="0">
                          <a:effectLst/>
                        </a:rPr>
                        <a:t>DU 145</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1100" dirty="0">
                          <a:effectLst/>
                          <a:latin typeface="Symbol" panose="05050102010706020507" pitchFamily="18" charset="2"/>
                        </a:rPr>
                        <a:t>a </a:t>
                      </a:r>
                      <a:r>
                        <a:rPr lang="it-IT" sz="1100" dirty="0">
                          <a:effectLst/>
                        </a:rPr>
                        <a:t>(Gy</a:t>
                      </a:r>
                      <a:r>
                        <a:rPr lang="it-IT" sz="1100" baseline="30000" dirty="0">
                          <a:effectLst/>
                        </a:rPr>
                        <a:t>-1</a:t>
                      </a:r>
                      <a:r>
                        <a:rPr lang="it-IT" sz="1100" dirty="0">
                          <a:effectLst/>
                        </a:rPr>
                        <a:t>)</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1100">
                          <a:effectLst/>
                        </a:rPr>
                        <a:t>DMF</a:t>
                      </a:r>
                      <a:r>
                        <a:rPr lang="it-IT" sz="1100" baseline="-25000">
                          <a:effectLst/>
                        </a:rPr>
                        <a:t>10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1950887"/>
                  </a:ext>
                </a:extLst>
              </a:tr>
              <a:tr h="165737">
                <a:tc>
                  <a:txBody>
                    <a:bodyPr/>
                    <a:lstStyle/>
                    <a:p>
                      <a:pPr>
                        <a:lnSpc>
                          <a:spcPct val="107000"/>
                        </a:lnSpc>
                        <a:spcAft>
                          <a:spcPts val="0"/>
                        </a:spcAft>
                      </a:pPr>
                      <a:r>
                        <a:rPr lang="it-IT" sz="1100">
                          <a:effectLst/>
                        </a:rPr>
                        <a:t>NO BSH</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1100">
                          <a:effectLst/>
                        </a:rPr>
                        <a:t>0.52 ± 0.03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8739406"/>
                  </a:ext>
                </a:extLst>
              </a:tr>
              <a:tr h="165737">
                <a:tc>
                  <a:txBody>
                    <a:bodyPr/>
                    <a:lstStyle/>
                    <a:p>
                      <a:pPr>
                        <a:lnSpc>
                          <a:spcPct val="107000"/>
                        </a:lnSpc>
                        <a:spcAft>
                          <a:spcPts val="0"/>
                        </a:spcAft>
                      </a:pPr>
                      <a:r>
                        <a:rPr lang="it-IT" sz="1100">
                          <a:effectLst/>
                        </a:rPr>
                        <a:t>BSH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1100" dirty="0">
                          <a:effectLst/>
                        </a:rPr>
                        <a:t>0.96 ± 0.08</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1100" dirty="0">
                          <a:effectLst/>
                          <a:sym typeface="Symbol" panose="05050102010706020507" pitchFamily="18" charset="2"/>
                        </a:rPr>
                        <a:t></a:t>
                      </a:r>
                      <a:r>
                        <a:rPr lang="it-IT" sz="1100" dirty="0">
                          <a:effectLst/>
                        </a:rPr>
                        <a:t> 1.85</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63806138"/>
                  </a:ext>
                </a:extLst>
              </a:tr>
            </a:tbl>
          </a:graphicData>
        </a:graphic>
      </p:graphicFrame>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20" y="1602044"/>
            <a:ext cx="4572000" cy="3414260"/>
          </a:xfrm>
          <a:prstGeom prst="rect">
            <a:avLst/>
          </a:prstGeom>
        </p:spPr>
      </p:pic>
      <p:pic>
        <p:nvPicPr>
          <p:cNvPr id="4" name="Immagine 3"/>
          <p:cNvPicPr>
            <a:picLocks noChangeAspect="1"/>
          </p:cNvPicPr>
          <p:nvPr/>
        </p:nvPicPr>
        <p:blipFill rotWithShape="1">
          <a:blip r:embed="rId3" cstate="print">
            <a:extLst>
              <a:ext uri="{28A0092B-C50C-407E-A947-70E740481C1C}">
                <a14:useLocalDpi xmlns:a14="http://schemas.microsoft.com/office/drawing/2010/main" val="0"/>
              </a:ext>
            </a:extLst>
          </a:blip>
          <a:srcRect r="3355"/>
          <a:stretch/>
        </p:blipFill>
        <p:spPr>
          <a:xfrm>
            <a:off x="4395263" y="1581214"/>
            <a:ext cx="4433427" cy="3425738"/>
          </a:xfrm>
          <a:prstGeom prst="rect">
            <a:avLst/>
          </a:prstGeom>
        </p:spPr>
      </p:pic>
      <p:graphicFrame>
        <p:nvGraphicFramePr>
          <p:cNvPr id="5" name="Tabella 4"/>
          <p:cNvGraphicFramePr>
            <a:graphicFrameLocks noGrp="1"/>
          </p:cNvGraphicFramePr>
          <p:nvPr>
            <p:extLst>
              <p:ext uri="{D42A27DB-BD31-4B8C-83A1-F6EECF244321}">
                <p14:modId xmlns:p14="http://schemas.microsoft.com/office/powerpoint/2010/main" val="3738449669"/>
              </p:ext>
            </p:extLst>
          </p:nvPr>
        </p:nvGraphicFramePr>
        <p:xfrm>
          <a:off x="4810512" y="5506860"/>
          <a:ext cx="4070520" cy="540862"/>
        </p:xfrm>
        <a:graphic>
          <a:graphicData uri="http://schemas.openxmlformats.org/drawingml/2006/table">
            <a:tbl>
              <a:tblPr firstRow="1" firstCol="1" bandRow="1">
                <a:tableStyleId>{5C22544A-7EE6-4342-B048-85BDC9FD1C3A}</a:tableStyleId>
              </a:tblPr>
              <a:tblGrid>
                <a:gridCol w="1356840">
                  <a:extLst>
                    <a:ext uri="{9D8B030D-6E8A-4147-A177-3AD203B41FA5}">
                      <a16:colId xmlns:a16="http://schemas.microsoft.com/office/drawing/2014/main" val="2618876659"/>
                    </a:ext>
                  </a:extLst>
                </a:gridCol>
                <a:gridCol w="1356840">
                  <a:extLst>
                    <a:ext uri="{9D8B030D-6E8A-4147-A177-3AD203B41FA5}">
                      <a16:colId xmlns:a16="http://schemas.microsoft.com/office/drawing/2014/main" val="628108701"/>
                    </a:ext>
                  </a:extLst>
                </a:gridCol>
                <a:gridCol w="1356840">
                  <a:extLst>
                    <a:ext uri="{9D8B030D-6E8A-4147-A177-3AD203B41FA5}">
                      <a16:colId xmlns:a16="http://schemas.microsoft.com/office/drawing/2014/main" val="4008622492"/>
                    </a:ext>
                  </a:extLst>
                </a:gridCol>
              </a:tblGrid>
              <a:tr h="154861">
                <a:tc>
                  <a:txBody>
                    <a:bodyPr/>
                    <a:lstStyle/>
                    <a:p>
                      <a:pPr>
                        <a:lnSpc>
                          <a:spcPct val="107000"/>
                        </a:lnSpc>
                        <a:spcAft>
                          <a:spcPts val="0"/>
                        </a:spcAft>
                      </a:pPr>
                      <a:r>
                        <a:rPr lang="it-IT" sz="1100" dirty="0">
                          <a:effectLst/>
                        </a:rPr>
                        <a:t> PANC-1</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1100" dirty="0">
                          <a:effectLst/>
                          <a:latin typeface="Symbol" panose="05050102010706020507" pitchFamily="18" charset="2"/>
                        </a:rPr>
                        <a:t>a</a:t>
                      </a:r>
                      <a:r>
                        <a:rPr lang="it-IT" sz="1100" dirty="0">
                          <a:effectLst/>
                        </a:rPr>
                        <a:t> (Gy</a:t>
                      </a:r>
                      <a:r>
                        <a:rPr lang="it-IT" sz="1100" baseline="30000" dirty="0">
                          <a:effectLst/>
                        </a:rPr>
                        <a:t>-1</a:t>
                      </a:r>
                      <a:r>
                        <a:rPr lang="it-IT" sz="1100" dirty="0">
                          <a:effectLst/>
                        </a:rPr>
                        <a:t>)</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1100" dirty="0">
                          <a:effectLst/>
                        </a:rPr>
                        <a:t>DMF</a:t>
                      </a:r>
                      <a:r>
                        <a:rPr lang="it-IT" sz="1100" baseline="-25000" dirty="0">
                          <a:effectLst/>
                        </a:rPr>
                        <a:t>10</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6471406"/>
                  </a:ext>
                </a:extLst>
              </a:tr>
              <a:tr h="154861">
                <a:tc>
                  <a:txBody>
                    <a:bodyPr/>
                    <a:lstStyle/>
                    <a:p>
                      <a:pPr>
                        <a:lnSpc>
                          <a:spcPct val="107000"/>
                        </a:lnSpc>
                        <a:spcAft>
                          <a:spcPts val="0"/>
                        </a:spcAft>
                      </a:pPr>
                      <a:r>
                        <a:rPr lang="it-IT" sz="1100">
                          <a:effectLst/>
                        </a:rPr>
                        <a:t>NO BSH</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685983" rtl="0" eaLnBrk="1" latinLnBrk="1" hangingPunct="1">
                        <a:lnSpc>
                          <a:spcPct val="107000"/>
                        </a:lnSpc>
                        <a:spcAft>
                          <a:spcPts val="0"/>
                        </a:spcAft>
                      </a:pPr>
                      <a:r>
                        <a:rPr lang="it-IT" sz="1100" kern="1200" dirty="0">
                          <a:solidFill>
                            <a:schemeClr val="dk1"/>
                          </a:solidFill>
                          <a:effectLst/>
                          <a:latin typeface="+mn-lt"/>
                          <a:ea typeface="+mn-ea"/>
                          <a:cs typeface="+mn-cs"/>
                        </a:rPr>
                        <a:t>0.212± 0.006</a:t>
                      </a:r>
                    </a:p>
                  </a:txBody>
                  <a:tcPr marL="68580" marR="68580" marT="0" marB="0"/>
                </a:tc>
                <a:tc>
                  <a:txBody>
                    <a:bodyPr/>
                    <a:lstStyle/>
                    <a:p>
                      <a:pPr marL="0" algn="ctr" defTabSz="685983" rtl="0" eaLnBrk="1" latinLnBrk="1" hangingPunct="1">
                        <a:lnSpc>
                          <a:spcPct val="107000"/>
                        </a:lnSpc>
                        <a:spcAft>
                          <a:spcPts val="0"/>
                        </a:spcAft>
                      </a:pPr>
                      <a:r>
                        <a:rPr lang="it-IT" sz="1100" kern="1200">
                          <a:solidFill>
                            <a:schemeClr val="dk1"/>
                          </a:solidFill>
                          <a:effectLst/>
                          <a:latin typeface="+mn-lt"/>
                          <a:ea typeface="+mn-ea"/>
                          <a:cs typeface="+mn-cs"/>
                        </a:rPr>
                        <a:t> </a:t>
                      </a:r>
                    </a:p>
                  </a:txBody>
                  <a:tcPr marL="68580" marR="68580" marT="0" marB="0"/>
                </a:tc>
                <a:extLst>
                  <a:ext uri="{0D108BD9-81ED-4DB2-BD59-A6C34878D82A}">
                    <a16:rowId xmlns:a16="http://schemas.microsoft.com/office/drawing/2014/main" val="1455425647"/>
                  </a:ext>
                </a:extLst>
              </a:tr>
              <a:tr h="200628">
                <a:tc>
                  <a:txBody>
                    <a:bodyPr/>
                    <a:lstStyle/>
                    <a:p>
                      <a:pPr>
                        <a:lnSpc>
                          <a:spcPct val="107000"/>
                        </a:lnSpc>
                        <a:spcAft>
                          <a:spcPts val="0"/>
                        </a:spcAft>
                      </a:pPr>
                      <a:r>
                        <a:rPr lang="it-IT" sz="1100" dirty="0">
                          <a:effectLst/>
                        </a:rPr>
                        <a:t>BSH</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685983" rtl="0" eaLnBrk="1" latinLnBrk="1" hangingPunct="1">
                        <a:lnSpc>
                          <a:spcPct val="107000"/>
                        </a:lnSpc>
                        <a:spcAft>
                          <a:spcPts val="0"/>
                        </a:spcAft>
                      </a:pPr>
                      <a:r>
                        <a:rPr lang="it-IT" sz="1100" kern="1200" dirty="0">
                          <a:solidFill>
                            <a:schemeClr val="dk1"/>
                          </a:solidFill>
                          <a:effectLst/>
                          <a:latin typeface="+mn-lt"/>
                          <a:ea typeface="+mn-ea"/>
                          <a:cs typeface="+mn-cs"/>
                        </a:rPr>
                        <a:t>0.330± 0.012</a:t>
                      </a:r>
                    </a:p>
                  </a:txBody>
                  <a:tcPr marL="68580" marR="68580" marT="0" marB="0"/>
                </a:tc>
                <a:tc>
                  <a:txBody>
                    <a:bodyPr/>
                    <a:lstStyle/>
                    <a:p>
                      <a:pPr marL="0" algn="ctr" defTabSz="685983" rtl="0" eaLnBrk="1" latinLnBrk="1" hangingPunct="1">
                        <a:lnSpc>
                          <a:spcPct val="107000"/>
                        </a:lnSpc>
                        <a:spcAft>
                          <a:spcPts val="0"/>
                        </a:spcAft>
                      </a:pPr>
                      <a:r>
                        <a:rPr lang="it-IT" sz="1100" kern="1200" dirty="0">
                          <a:solidFill>
                            <a:schemeClr val="dk1"/>
                          </a:solidFill>
                          <a:effectLst/>
                          <a:latin typeface="+mn-lt"/>
                          <a:ea typeface="+mn-ea"/>
                          <a:cs typeface="+mn-cs"/>
                        </a:rPr>
                        <a:t>~1.56</a:t>
                      </a:r>
                    </a:p>
                  </a:txBody>
                  <a:tcPr marL="68580" marR="68580" marT="0" marB="0"/>
                </a:tc>
                <a:extLst>
                  <a:ext uri="{0D108BD9-81ED-4DB2-BD59-A6C34878D82A}">
                    <a16:rowId xmlns:a16="http://schemas.microsoft.com/office/drawing/2014/main" val="4207213762"/>
                  </a:ext>
                </a:extLst>
              </a:tr>
            </a:tbl>
          </a:graphicData>
        </a:graphic>
      </p:graphicFrame>
      <p:sp>
        <p:nvSpPr>
          <p:cNvPr id="7" name="CasellaDiTesto 6">
            <a:extLst>
              <a:ext uri="{FF2B5EF4-FFF2-40B4-BE49-F238E27FC236}">
                <a16:creationId xmlns:a16="http://schemas.microsoft.com/office/drawing/2014/main" id="{FAC56A4B-7623-4547-8379-C825DC980530}"/>
              </a:ext>
            </a:extLst>
          </p:cNvPr>
          <p:cNvSpPr txBox="1"/>
          <p:nvPr/>
        </p:nvSpPr>
        <p:spPr>
          <a:xfrm>
            <a:off x="2049929" y="1267338"/>
            <a:ext cx="758541" cy="307777"/>
          </a:xfrm>
          <a:prstGeom prst="rect">
            <a:avLst/>
          </a:prstGeom>
          <a:noFill/>
        </p:spPr>
        <p:txBody>
          <a:bodyPr wrap="none" rtlCol="0">
            <a:spAutoFit/>
          </a:bodyPr>
          <a:lstStyle/>
          <a:p>
            <a:r>
              <a:rPr lang="it-IT" sz="1400" b="1" dirty="0">
                <a:latin typeface="Times New Roman" panose="02020603050405020304" pitchFamily="18" charset="0"/>
                <a:cs typeface="Times New Roman" panose="02020603050405020304" pitchFamily="18" charset="0"/>
              </a:rPr>
              <a:t>DU 145</a:t>
            </a:r>
          </a:p>
        </p:txBody>
      </p:sp>
      <p:sp>
        <p:nvSpPr>
          <p:cNvPr id="9" name="CasellaDiTesto 8">
            <a:extLst>
              <a:ext uri="{FF2B5EF4-FFF2-40B4-BE49-F238E27FC236}">
                <a16:creationId xmlns:a16="http://schemas.microsoft.com/office/drawing/2014/main" id="{2F796CA3-1785-4F3A-B0BA-FB2E74956210}"/>
              </a:ext>
            </a:extLst>
          </p:cNvPr>
          <p:cNvSpPr txBox="1"/>
          <p:nvPr/>
        </p:nvSpPr>
        <p:spPr>
          <a:xfrm>
            <a:off x="6541255" y="1264354"/>
            <a:ext cx="818942" cy="307777"/>
          </a:xfrm>
          <a:prstGeom prst="rect">
            <a:avLst/>
          </a:prstGeom>
          <a:noFill/>
        </p:spPr>
        <p:txBody>
          <a:bodyPr wrap="none" rtlCol="0">
            <a:spAutoFit/>
          </a:bodyPr>
          <a:lstStyle/>
          <a:p>
            <a:r>
              <a:rPr lang="it-IT" sz="1400" b="1" dirty="0">
                <a:latin typeface="Times New Roman" panose="02020603050405020304" pitchFamily="18" charset="0"/>
                <a:cs typeface="Times New Roman" panose="02020603050405020304" pitchFamily="18" charset="0"/>
              </a:rPr>
              <a:t>PANC-1</a:t>
            </a:r>
          </a:p>
        </p:txBody>
      </p:sp>
      <p:pic>
        <p:nvPicPr>
          <p:cNvPr id="10" name="Immagine 9">
            <a:extLst>
              <a:ext uri="{FF2B5EF4-FFF2-40B4-BE49-F238E27FC236}">
                <a16:creationId xmlns:a16="http://schemas.microsoft.com/office/drawing/2014/main" id="{71532CB0-F8C4-D27A-A0FA-3E62D4E182D4}"/>
              </a:ext>
            </a:extLst>
          </p:cNvPr>
          <p:cNvPicPr>
            <a:picLocks noChangeAspect="1"/>
          </p:cNvPicPr>
          <p:nvPr/>
        </p:nvPicPr>
        <p:blipFill>
          <a:blip r:embed="rId4"/>
          <a:stretch>
            <a:fillRect/>
          </a:stretch>
        </p:blipFill>
        <p:spPr>
          <a:xfrm>
            <a:off x="1076411" y="1491608"/>
            <a:ext cx="6908650" cy="4196156"/>
          </a:xfrm>
          <a:prstGeom prst="rect">
            <a:avLst/>
          </a:prstGeom>
        </p:spPr>
      </p:pic>
    </p:spTree>
    <p:extLst>
      <p:ext uri="{BB962C8B-B14F-4D97-AF65-F5344CB8AC3E}">
        <p14:creationId xmlns:p14="http://schemas.microsoft.com/office/powerpoint/2010/main" val="385995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C210FD8C-7396-5DBF-0B2A-D48EF5436F3B}"/>
              </a:ext>
            </a:extLst>
          </p:cNvPr>
          <p:cNvPicPr>
            <a:picLocks noChangeAspect="1"/>
          </p:cNvPicPr>
          <p:nvPr/>
        </p:nvPicPr>
        <p:blipFill>
          <a:blip r:embed="rId2"/>
          <a:stretch>
            <a:fillRect/>
          </a:stretch>
        </p:blipFill>
        <p:spPr>
          <a:xfrm>
            <a:off x="97414" y="1674110"/>
            <a:ext cx="4984714" cy="3836685"/>
          </a:xfrm>
          <a:prstGeom prst="rect">
            <a:avLst/>
          </a:prstGeom>
        </p:spPr>
      </p:pic>
      <p:sp>
        <p:nvSpPr>
          <p:cNvPr id="2" name="Titolo 1">
            <a:extLst>
              <a:ext uri="{FF2B5EF4-FFF2-40B4-BE49-F238E27FC236}">
                <a16:creationId xmlns:a16="http://schemas.microsoft.com/office/drawing/2014/main" id="{5DDF132A-2CFA-C8AB-6FCE-C1AF9D2E7707}"/>
              </a:ext>
            </a:extLst>
          </p:cNvPr>
          <p:cNvSpPr>
            <a:spLocks noGrp="1"/>
          </p:cNvSpPr>
          <p:nvPr>
            <p:ph type="title"/>
          </p:nvPr>
        </p:nvSpPr>
        <p:spPr>
          <a:xfrm>
            <a:off x="97414" y="181640"/>
            <a:ext cx="8972158" cy="526120"/>
          </a:xfrm>
        </p:spPr>
        <p:txBody>
          <a:bodyPr>
            <a:noAutofit/>
          </a:bodyPr>
          <a:lstStyle/>
          <a:p>
            <a:r>
              <a:rPr lang="it-IT" sz="3600" dirty="0"/>
              <a:t>Premature </a:t>
            </a:r>
            <a:r>
              <a:rPr lang="it-IT" sz="3600" dirty="0" err="1"/>
              <a:t>senescence</a:t>
            </a:r>
            <a:r>
              <a:rPr lang="it-IT" sz="3600" dirty="0"/>
              <a:t> </a:t>
            </a:r>
            <a:r>
              <a:rPr lang="it-IT" sz="3600" dirty="0" err="1"/>
              <a:t>induced</a:t>
            </a:r>
            <a:r>
              <a:rPr lang="it-IT" sz="3600" dirty="0"/>
              <a:t> </a:t>
            </a:r>
            <a:br>
              <a:rPr lang="it-IT" sz="3600" dirty="0"/>
            </a:br>
            <a:r>
              <a:rPr lang="it-IT" sz="3600" dirty="0"/>
              <a:t>by the </a:t>
            </a:r>
            <a:r>
              <a:rPr lang="it-IT" sz="3600" dirty="0" err="1"/>
              <a:t>pB</a:t>
            </a:r>
            <a:r>
              <a:rPr lang="it-IT" sz="3600" dirty="0"/>
              <a:t> reaction</a:t>
            </a:r>
          </a:p>
        </p:txBody>
      </p:sp>
      <p:graphicFrame>
        <p:nvGraphicFramePr>
          <p:cNvPr id="10" name="Oggetto 9"/>
          <p:cNvGraphicFramePr>
            <a:graphicFrameLocks noChangeAspect="1"/>
          </p:cNvGraphicFramePr>
          <p:nvPr/>
        </p:nvGraphicFramePr>
        <p:xfrm>
          <a:off x="4152361" y="1674110"/>
          <a:ext cx="4991639" cy="3842452"/>
        </p:xfrm>
        <a:graphic>
          <a:graphicData uri="http://schemas.openxmlformats.org/presentationml/2006/ole">
            <mc:AlternateContent xmlns:mc="http://schemas.openxmlformats.org/markup-compatibility/2006">
              <mc:Choice xmlns:v="urn:schemas-microsoft-com:vml" Requires="v">
                <p:oleObj name="SPW 14.0 Graph" r:id="rId3" imgW="5358441" imgH="4123887" progId="SigmaPlotGraphicObject.13">
                  <p:embed/>
                </p:oleObj>
              </mc:Choice>
              <mc:Fallback>
                <p:oleObj name="SPW 14.0 Graph" r:id="rId3" imgW="5358441" imgH="4123887" progId="SigmaPlotGraphicObject.13">
                  <p:embed/>
                  <p:pic>
                    <p:nvPicPr>
                      <p:cNvPr id="10" name="Oggetto 9"/>
                      <p:cNvPicPr/>
                      <p:nvPr/>
                    </p:nvPicPr>
                    <p:blipFill>
                      <a:blip r:embed="rId4"/>
                      <a:stretch>
                        <a:fillRect/>
                      </a:stretch>
                    </p:blipFill>
                    <p:spPr>
                      <a:xfrm>
                        <a:off x="4152361" y="1674110"/>
                        <a:ext cx="4991639" cy="3842452"/>
                      </a:xfrm>
                      <a:prstGeom prst="rect">
                        <a:avLst/>
                      </a:prstGeom>
                    </p:spPr>
                  </p:pic>
                </p:oleObj>
              </mc:Fallback>
            </mc:AlternateContent>
          </a:graphicData>
        </a:graphic>
      </p:graphicFrame>
      <p:sp>
        <p:nvSpPr>
          <p:cNvPr id="6" name="CasellaDiTesto 5">
            <a:extLst>
              <a:ext uri="{FF2B5EF4-FFF2-40B4-BE49-F238E27FC236}">
                <a16:creationId xmlns:a16="http://schemas.microsoft.com/office/drawing/2014/main" id="{801FBEB4-3CD0-1BF2-7EF8-608B4C197902}"/>
              </a:ext>
            </a:extLst>
          </p:cNvPr>
          <p:cNvSpPr txBox="1"/>
          <p:nvPr/>
        </p:nvSpPr>
        <p:spPr>
          <a:xfrm>
            <a:off x="3799995" y="5745940"/>
            <a:ext cx="1544012" cy="523220"/>
          </a:xfrm>
          <a:prstGeom prst="rect">
            <a:avLst/>
          </a:prstGeom>
          <a:noFill/>
        </p:spPr>
        <p:txBody>
          <a:bodyPr wrap="none" rtlCol="0">
            <a:spAutoFit/>
          </a:bodyPr>
          <a:lstStyle/>
          <a:p>
            <a:pPr algn="ctr"/>
            <a:r>
              <a:rPr lang="it-IT" sz="1400" b="1" dirty="0">
                <a:latin typeface="Times New Roman" panose="02020603050405020304" pitchFamily="18" charset="0"/>
                <a:cs typeface="Times New Roman" panose="02020603050405020304" pitchFamily="18" charset="0"/>
              </a:rPr>
              <a:t>CNAO</a:t>
            </a:r>
          </a:p>
          <a:p>
            <a:pPr algn="ctr"/>
            <a:r>
              <a:rPr lang="it-IT" sz="1400" b="1" dirty="0" err="1">
                <a:latin typeface="Times New Roman" panose="02020603050405020304" pitchFamily="18" charset="0"/>
                <a:cs typeface="Times New Roman" panose="02020603050405020304" pitchFamily="18" charset="0"/>
              </a:rPr>
              <a:t>Unpublished</a:t>
            </a:r>
            <a:r>
              <a:rPr lang="it-IT" sz="1400" b="1" dirty="0">
                <a:latin typeface="Times New Roman" panose="02020603050405020304" pitchFamily="18" charset="0"/>
                <a:cs typeface="Times New Roman" panose="02020603050405020304" pitchFamily="18" charset="0"/>
              </a:rPr>
              <a:t> data</a:t>
            </a:r>
          </a:p>
        </p:txBody>
      </p:sp>
      <p:pic>
        <p:nvPicPr>
          <p:cNvPr id="3" name="Immagine 2">
            <a:extLst>
              <a:ext uri="{FF2B5EF4-FFF2-40B4-BE49-F238E27FC236}">
                <a16:creationId xmlns:a16="http://schemas.microsoft.com/office/drawing/2014/main" id="{FB22B72F-50DF-B428-DC94-554B5ADBF55E}"/>
              </a:ext>
            </a:extLst>
          </p:cNvPr>
          <p:cNvPicPr>
            <a:picLocks noChangeAspect="1"/>
          </p:cNvPicPr>
          <p:nvPr/>
        </p:nvPicPr>
        <p:blipFill>
          <a:blip r:embed="rId5"/>
          <a:stretch>
            <a:fillRect/>
          </a:stretch>
        </p:blipFill>
        <p:spPr>
          <a:xfrm>
            <a:off x="1771126" y="1825588"/>
            <a:ext cx="6128865" cy="3799896"/>
          </a:xfrm>
          <a:prstGeom prst="rect">
            <a:avLst/>
          </a:prstGeom>
        </p:spPr>
      </p:pic>
      <p:pic>
        <p:nvPicPr>
          <p:cNvPr id="5" name="Immagine 4">
            <a:extLst>
              <a:ext uri="{FF2B5EF4-FFF2-40B4-BE49-F238E27FC236}">
                <a16:creationId xmlns:a16="http://schemas.microsoft.com/office/drawing/2014/main" id="{5EA059A6-157F-D52A-BCA6-A18A5456D917}"/>
              </a:ext>
            </a:extLst>
          </p:cNvPr>
          <p:cNvPicPr>
            <a:picLocks noChangeAspect="1"/>
          </p:cNvPicPr>
          <p:nvPr/>
        </p:nvPicPr>
        <p:blipFill>
          <a:blip r:embed="rId6"/>
          <a:stretch>
            <a:fillRect/>
          </a:stretch>
        </p:blipFill>
        <p:spPr>
          <a:xfrm>
            <a:off x="1771125" y="1438965"/>
            <a:ext cx="6128866" cy="3755324"/>
          </a:xfrm>
          <a:prstGeom prst="rect">
            <a:avLst/>
          </a:prstGeom>
        </p:spPr>
      </p:pic>
    </p:spTree>
    <p:extLst>
      <p:ext uri="{BB962C8B-B14F-4D97-AF65-F5344CB8AC3E}">
        <p14:creationId xmlns:p14="http://schemas.microsoft.com/office/powerpoint/2010/main" val="308514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925E96-3288-494E-9E45-D63B3B37738A}"/>
              </a:ext>
            </a:extLst>
          </p:cNvPr>
          <p:cNvSpPr>
            <a:spLocks noGrp="1"/>
          </p:cNvSpPr>
          <p:nvPr>
            <p:ph type="title"/>
          </p:nvPr>
        </p:nvSpPr>
        <p:spPr>
          <a:xfrm>
            <a:off x="1162890" y="224370"/>
            <a:ext cx="6859787" cy="1017012"/>
          </a:xfrm>
        </p:spPr>
        <p:txBody>
          <a:bodyPr>
            <a:normAutofit/>
          </a:bodyPr>
          <a:lstStyle/>
          <a:p>
            <a:r>
              <a:rPr lang="it-IT" sz="2800" dirty="0" err="1"/>
              <a:t>Synopsis</a:t>
            </a:r>
            <a:r>
              <a:rPr lang="it-IT" sz="2800" dirty="0"/>
              <a:t> of DMF</a:t>
            </a:r>
            <a:r>
              <a:rPr lang="it-IT" sz="2800" baseline="-25000" dirty="0"/>
              <a:t>10 </a:t>
            </a:r>
            <a:r>
              <a:rPr lang="it-IT" sz="2800" dirty="0" err="1"/>
              <a:t>values</a:t>
            </a:r>
            <a:endParaRPr lang="it-IT" sz="2800" baseline="-25000" dirty="0"/>
          </a:p>
        </p:txBody>
      </p:sp>
      <p:graphicFrame>
        <p:nvGraphicFramePr>
          <p:cNvPr id="5" name="Segnaposto contenuto 4">
            <a:extLst>
              <a:ext uri="{FF2B5EF4-FFF2-40B4-BE49-F238E27FC236}">
                <a16:creationId xmlns:a16="http://schemas.microsoft.com/office/drawing/2014/main" id="{10472983-91F7-895A-458F-B512A006C15C}"/>
              </a:ext>
            </a:extLst>
          </p:cNvPr>
          <p:cNvGraphicFramePr>
            <a:graphicFrameLocks noGrp="1"/>
          </p:cNvGraphicFramePr>
          <p:nvPr>
            <p:ph idx="1"/>
            <p:extLst>
              <p:ext uri="{D42A27DB-BD31-4B8C-83A1-F6EECF244321}">
                <p14:modId xmlns:p14="http://schemas.microsoft.com/office/powerpoint/2010/main" val="4212655910"/>
              </p:ext>
            </p:extLst>
          </p:nvPr>
        </p:nvGraphicFramePr>
        <p:xfrm>
          <a:off x="520995" y="1392865"/>
          <a:ext cx="8070111" cy="2469482"/>
        </p:xfrm>
        <a:graphic>
          <a:graphicData uri="http://schemas.openxmlformats.org/drawingml/2006/table">
            <a:tbl>
              <a:tblPr firstRow="1" firstCol="1" bandRow="1">
                <a:tableStyleId>{5C22544A-7EE6-4342-B048-85BDC9FD1C3A}</a:tableStyleId>
              </a:tblPr>
              <a:tblGrid>
                <a:gridCol w="1614694">
                  <a:extLst>
                    <a:ext uri="{9D8B030D-6E8A-4147-A177-3AD203B41FA5}">
                      <a16:colId xmlns:a16="http://schemas.microsoft.com/office/drawing/2014/main" val="1227317680"/>
                    </a:ext>
                  </a:extLst>
                </a:gridCol>
                <a:gridCol w="1534127">
                  <a:extLst>
                    <a:ext uri="{9D8B030D-6E8A-4147-A177-3AD203B41FA5}">
                      <a16:colId xmlns:a16="http://schemas.microsoft.com/office/drawing/2014/main" val="905731035"/>
                    </a:ext>
                  </a:extLst>
                </a:gridCol>
                <a:gridCol w="1435444">
                  <a:extLst>
                    <a:ext uri="{9D8B030D-6E8A-4147-A177-3AD203B41FA5}">
                      <a16:colId xmlns:a16="http://schemas.microsoft.com/office/drawing/2014/main" val="1572194425"/>
                    </a:ext>
                  </a:extLst>
                </a:gridCol>
                <a:gridCol w="1885421">
                  <a:extLst>
                    <a:ext uri="{9D8B030D-6E8A-4147-A177-3AD203B41FA5}">
                      <a16:colId xmlns:a16="http://schemas.microsoft.com/office/drawing/2014/main" val="2115799437"/>
                    </a:ext>
                  </a:extLst>
                </a:gridCol>
                <a:gridCol w="1600425">
                  <a:extLst>
                    <a:ext uri="{9D8B030D-6E8A-4147-A177-3AD203B41FA5}">
                      <a16:colId xmlns:a16="http://schemas.microsoft.com/office/drawing/2014/main" val="1591313533"/>
                    </a:ext>
                  </a:extLst>
                </a:gridCol>
              </a:tblGrid>
              <a:tr h="601032">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Facility</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Cell line</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Carrier &amp; </a:t>
                      </a:r>
                      <a:r>
                        <a:rPr lang="it-IT" sz="1400" baseline="30000" dirty="0">
                          <a:effectLst/>
                          <a:latin typeface="Times New Roman" panose="02020603050405020304" pitchFamily="18" charset="0"/>
                          <a:cs typeface="Times New Roman" panose="02020603050405020304" pitchFamily="18" charset="0"/>
                        </a:rPr>
                        <a:t>11</a:t>
                      </a:r>
                      <a:r>
                        <a:rPr lang="it-IT" sz="1400" dirty="0">
                          <a:effectLst/>
                          <a:latin typeface="Times New Roman" panose="02020603050405020304" pitchFamily="18" charset="0"/>
                          <a:cs typeface="Times New Roman" panose="02020603050405020304" pitchFamily="18" charset="0"/>
                        </a:rPr>
                        <a:t>B    </a:t>
                      </a:r>
                      <a:r>
                        <a:rPr lang="it-IT" sz="1400" dirty="0" err="1">
                          <a:effectLst/>
                          <a:latin typeface="Times New Roman" panose="02020603050405020304" pitchFamily="18" charset="0"/>
                          <a:cs typeface="Times New Roman" panose="02020603050405020304" pitchFamily="18" charset="0"/>
                        </a:rPr>
                        <a:t>concentration</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SOBP position   </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DMF</a:t>
                      </a:r>
                      <a:r>
                        <a:rPr lang="it-IT" sz="1400" baseline="-25000" dirty="0">
                          <a:effectLst/>
                          <a:latin typeface="Times New Roman" panose="02020603050405020304" pitchFamily="18" charset="0"/>
                          <a:cs typeface="Times New Roman" panose="02020603050405020304" pitchFamily="18" charset="0"/>
                        </a:rPr>
                        <a:t>10</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764396"/>
                  </a:ext>
                </a:extLst>
              </a:tr>
              <a:tr h="308788">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CNAO</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DU-145</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BPA-120 ppm</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a:effectLst/>
                          <a:latin typeface="Times New Roman" panose="02020603050405020304" pitchFamily="18" charset="0"/>
                          <a:cs typeface="Times New Roman" panose="02020603050405020304" pitchFamily="18" charset="0"/>
                        </a:rPr>
                        <a:t>Mid-SOBP</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cs-CZ" sz="1400" dirty="0">
                          <a:effectLst/>
                          <a:latin typeface="Times New Roman" panose="02020603050405020304" pitchFamily="18" charset="0"/>
                          <a:cs typeface="Times New Roman" panose="02020603050405020304" pitchFamily="18" charset="0"/>
                        </a:rPr>
                        <a:t>1.10</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1252108"/>
                  </a:ext>
                </a:extLst>
              </a:tr>
              <a:tr h="308788">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CNAO</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a:effectLst/>
                          <a:latin typeface="Times New Roman" panose="02020603050405020304" pitchFamily="18" charset="0"/>
                          <a:cs typeface="Times New Roman" panose="02020603050405020304" pitchFamily="18" charset="0"/>
                        </a:rPr>
                        <a:t>DU-145</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BPA-120 ppm</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err="1">
                          <a:effectLst/>
                          <a:latin typeface="Times New Roman" panose="02020603050405020304" pitchFamily="18" charset="0"/>
                          <a:cs typeface="Times New Roman" panose="02020603050405020304" pitchFamily="18" charset="0"/>
                        </a:rPr>
                        <a:t>Distal</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cs-CZ" sz="1400" dirty="0">
                          <a:effectLst/>
                          <a:latin typeface="Times New Roman" panose="02020603050405020304" pitchFamily="18" charset="0"/>
                          <a:cs typeface="Times New Roman" panose="02020603050405020304" pitchFamily="18" charset="0"/>
                        </a:rPr>
                        <a:t>1.2</a:t>
                      </a:r>
                      <a:r>
                        <a:rPr lang="it-IT" sz="1400" dirty="0">
                          <a:effectLst/>
                          <a:latin typeface="Times New Roman" panose="02020603050405020304" pitchFamily="18" charset="0"/>
                          <a:cs typeface="Times New Roman" panose="02020603050405020304" pitchFamily="18" charset="0"/>
                        </a:rPr>
                        <a:t>8</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1010271"/>
                  </a:ext>
                </a:extLst>
              </a:tr>
              <a:tr h="292246">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 </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a:effectLst/>
                          <a:latin typeface="Times New Roman" panose="02020603050405020304" pitchFamily="18" charset="0"/>
                          <a:cs typeface="Times New Roman" panose="02020603050405020304" pitchFamily="18" charset="0"/>
                        </a:rPr>
                        <a:t> </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 </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 </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 </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7540567"/>
                  </a:ext>
                </a:extLst>
              </a:tr>
              <a:tr h="289395">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CNAO</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a:effectLst/>
                          <a:latin typeface="Times New Roman" panose="02020603050405020304" pitchFamily="18" charset="0"/>
                          <a:cs typeface="Times New Roman" panose="02020603050405020304" pitchFamily="18" charset="0"/>
                        </a:rPr>
                        <a:t>PANC-1</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a:effectLst/>
                          <a:latin typeface="Times New Roman" panose="02020603050405020304" pitchFamily="18" charset="0"/>
                          <a:cs typeface="Times New Roman" panose="02020603050405020304" pitchFamily="18" charset="0"/>
                        </a:rPr>
                        <a:t>BPA-120 ppm</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err="1">
                          <a:effectLst/>
                          <a:latin typeface="Times New Roman" panose="02020603050405020304" pitchFamily="18" charset="0"/>
                          <a:cs typeface="Times New Roman" panose="02020603050405020304" pitchFamily="18" charset="0"/>
                        </a:rPr>
                        <a:t>Mid</a:t>
                      </a:r>
                      <a:r>
                        <a:rPr lang="it-IT" sz="1400" dirty="0">
                          <a:effectLst/>
                          <a:latin typeface="Times New Roman" panose="02020603050405020304" pitchFamily="18" charset="0"/>
                          <a:cs typeface="Times New Roman" panose="02020603050405020304" pitchFamily="18" charset="0"/>
                        </a:rPr>
                        <a:t>-SOBP</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1.15</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0091128"/>
                  </a:ext>
                </a:extLst>
              </a:tr>
              <a:tr h="376987">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CNAO</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PANC-1</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a:effectLst/>
                          <a:latin typeface="Times New Roman" panose="02020603050405020304" pitchFamily="18" charset="0"/>
                          <a:cs typeface="Times New Roman" panose="02020603050405020304" pitchFamily="18" charset="0"/>
                        </a:rPr>
                        <a:t>BPA-120 ppm</a:t>
                      </a:r>
                      <a:endParaRPr lang="it-IT"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err="1">
                          <a:effectLst/>
                          <a:latin typeface="Times New Roman" panose="02020603050405020304" pitchFamily="18" charset="0"/>
                          <a:cs typeface="Times New Roman" panose="02020603050405020304" pitchFamily="18" charset="0"/>
                        </a:rPr>
                        <a:t>Distal</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1.32</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06967"/>
                  </a:ext>
                </a:extLst>
              </a:tr>
              <a:tr h="292246">
                <a:tc>
                  <a:txBody>
                    <a:bodyPr/>
                    <a:lstStyle/>
                    <a:p>
                      <a:pPr algn="ctr">
                        <a:lnSpc>
                          <a:spcPct val="107000"/>
                        </a:lnSpc>
                        <a:spcAft>
                          <a:spcPts val="800"/>
                        </a:spcAft>
                      </a:pPr>
                      <a:r>
                        <a:rPr lang="it-IT" sz="11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1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4282903"/>
                  </a:ext>
                </a:extLst>
              </a:tr>
            </a:tbl>
          </a:graphicData>
        </a:graphic>
      </p:graphicFrame>
      <p:graphicFrame>
        <p:nvGraphicFramePr>
          <p:cNvPr id="6" name="Tabella 5">
            <a:extLst>
              <a:ext uri="{FF2B5EF4-FFF2-40B4-BE49-F238E27FC236}">
                <a16:creationId xmlns:a16="http://schemas.microsoft.com/office/drawing/2014/main" id="{F68AE1D4-E805-E855-A7AE-C107C546686E}"/>
              </a:ext>
            </a:extLst>
          </p:cNvPr>
          <p:cNvGraphicFramePr>
            <a:graphicFrameLocks noGrp="1"/>
          </p:cNvGraphicFramePr>
          <p:nvPr>
            <p:extLst>
              <p:ext uri="{D42A27DB-BD31-4B8C-83A1-F6EECF244321}">
                <p14:modId xmlns:p14="http://schemas.microsoft.com/office/powerpoint/2010/main" val="4245357038"/>
              </p:ext>
            </p:extLst>
          </p:nvPr>
        </p:nvGraphicFramePr>
        <p:xfrm>
          <a:off x="520995" y="4096178"/>
          <a:ext cx="8070111" cy="571516"/>
        </p:xfrm>
        <a:graphic>
          <a:graphicData uri="http://schemas.openxmlformats.org/drawingml/2006/table">
            <a:tbl>
              <a:tblPr firstRow="1" firstCol="1" bandRow="1">
                <a:tableStyleId>{5C22544A-7EE6-4342-B048-85BDC9FD1C3A}</a:tableStyleId>
              </a:tblPr>
              <a:tblGrid>
                <a:gridCol w="1614694">
                  <a:extLst>
                    <a:ext uri="{9D8B030D-6E8A-4147-A177-3AD203B41FA5}">
                      <a16:colId xmlns:a16="http://schemas.microsoft.com/office/drawing/2014/main" val="2860549929"/>
                    </a:ext>
                  </a:extLst>
                </a:gridCol>
                <a:gridCol w="1534127">
                  <a:extLst>
                    <a:ext uri="{9D8B030D-6E8A-4147-A177-3AD203B41FA5}">
                      <a16:colId xmlns:a16="http://schemas.microsoft.com/office/drawing/2014/main" val="2936364331"/>
                    </a:ext>
                  </a:extLst>
                </a:gridCol>
                <a:gridCol w="1435444">
                  <a:extLst>
                    <a:ext uri="{9D8B030D-6E8A-4147-A177-3AD203B41FA5}">
                      <a16:colId xmlns:a16="http://schemas.microsoft.com/office/drawing/2014/main" val="3909766479"/>
                    </a:ext>
                  </a:extLst>
                </a:gridCol>
                <a:gridCol w="1885420">
                  <a:extLst>
                    <a:ext uri="{9D8B030D-6E8A-4147-A177-3AD203B41FA5}">
                      <a16:colId xmlns:a16="http://schemas.microsoft.com/office/drawing/2014/main" val="67288971"/>
                    </a:ext>
                  </a:extLst>
                </a:gridCol>
                <a:gridCol w="1600426">
                  <a:extLst>
                    <a:ext uri="{9D8B030D-6E8A-4147-A177-3AD203B41FA5}">
                      <a16:colId xmlns:a16="http://schemas.microsoft.com/office/drawing/2014/main" val="2967711253"/>
                    </a:ext>
                  </a:extLst>
                </a:gridCol>
              </a:tblGrid>
              <a:tr h="285758">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CIRCE </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DU-145</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BSH-80 ppm</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Pristine (</a:t>
                      </a:r>
                      <a:r>
                        <a:rPr lang="it-IT"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it-IT" sz="1400" dirty="0">
                          <a:effectLst/>
                          <a:latin typeface="Times New Roman" panose="02020603050405020304" pitchFamily="18" charset="0"/>
                          <a:cs typeface="Times New Roman" panose="02020603050405020304" pitchFamily="18" charset="0"/>
                        </a:rPr>
                        <a:t>700 </a:t>
                      </a:r>
                      <a:r>
                        <a:rPr lang="it-IT" sz="1400" dirty="0" err="1">
                          <a:effectLst/>
                          <a:latin typeface="Times New Roman" panose="02020603050405020304" pitchFamily="18" charset="0"/>
                          <a:cs typeface="Times New Roman" panose="02020603050405020304" pitchFamily="18" charset="0"/>
                        </a:rPr>
                        <a:t>keV</a:t>
                      </a:r>
                      <a:r>
                        <a:rPr lang="it-IT" sz="1400" dirty="0">
                          <a:effectLst/>
                          <a:latin typeface="Times New Roman" panose="02020603050405020304" pitchFamily="18" charset="0"/>
                          <a:cs typeface="Times New Roman" panose="02020603050405020304" pitchFamily="18" charset="0"/>
                        </a:rPr>
                        <a:t>)</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1.85</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6120817"/>
                  </a:ext>
                </a:extLst>
              </a:tr>
              <a:tr h="285758">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CIRCE</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PANC-1</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BSH-80 ppm</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Pristine (</a:t>
                      </a:r>
                      <a:r>
                        <a:rPr lang="it-IT"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it-IT" sz="1400" dirty="0">
                          <a:effectLst/>
                          <a:latin typeface="Times New Roman" panose="02020603050405020304" pitchFamily="18" charset="0"/>
                          <a:cs typeface="Times New Roman" panose="02020603050405020304" pitchFamily="18" charset="0"/>
                        </a:rPr>
                        <a:t>700 </a:t>
                      </a:r>
                      <a:r>
                        <a:rPr lang="it-IT" sz="1400" dirty="0" err="1">
                          <a:effectLst/>
                          <a:latin typeface="Times New Roman" panose="02020603050405020304" pitchFamily="18" charset="0"/>
                          <a:cs typeface="Times New Roman" panose="02020603050405020304" pitchFamily="18" charset="0"/>
                        </a:rPr>
                        <a:t>keV</a:t>
                      </a:r>
                      <a:r>
                        <a:rPr lang="it-IT" sz="1400" dirty="0">
                          <a:effectLst/>
                          <a:latin typeface="Times New Roman" panose="02020603050405020304" pitchFamily="18" charset="0"/>
                          <a:cs typeface="Times New Roman" panose="02020603050405020304" pitchFamily="18" charset="0"/>
                        </a:rPr>
                        <a:t>)</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dirty="0">
                          <a:effectLst/>
                          <a:latin typeface="Times New Roman" panose="02020603050405020304" pitchFamily="18" charset="0"/>
                          <a:cs typeface="Times New Roman" panose="02020603050405020304" pitchFamily="18" charset="0"/>
                        </a:rPr>
                        <a:t>1.56</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2917179"/>
                  </a:ext>
                </a:extLst>
              </a:tr>
            </a:tbl>
          </a:graphicData>
        </a:graphic>
      </p:graphicFrame>
    </p:spTree>
    <p:extLst>
      <p:ext uri="{BB962C8B-B14F-4D97-AF65-F5344CB8AC3E}">
        <p14:creationId xmlns:p14="http://schemas.microsoft.com/office/powerpoint/2010/main" val="328864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62471" y="104153"/>
            <a:ext cx="6859787" cy="668209"/>
          </a:xfrm>
        </p:spPr>
        <p:txBody>
          <a:bodyPr>
            <a:normAutofit/>
          </a:bodyPr>
          <a:lstStyle/>
          <a:p>
            <a:r>
              <a:rPr lang="en-US" dirty="0"/>
              <a:t>Some open questions</a:t>
            </a:r>
          </a:p>
        </p:txBody>
      </p:sp>
      <p:pic>
        <p:nvPicPr>
          <p:cNvPr id="14" name="Immagine 13"/>
          <p:cNvPicPr>
            <a:picLocks noChangeAspect="1"/>
          </p:cNvPicPr>
          <p:nvPr/>
        </p:nvPicPr>
        <p:blipFill>
          <a:blip r:embed="rId2"/>
          <a:srcRect r="53807"/>
          <a:stretch>
            <a:fillRect/>
          </a:stretch>
        </p:blipFill>
        <p:spPr>
          <a:xfrm>
            <a:off x="2573079" y="3724239"/>
            <a:ext cx="4012823" cy="2903522"/>
          </a:xfrm>
          <a:prstGeom prst="rect">
            <a:avLst/>
          </a:prstGeom>
        </p:spPr>
      </p:pic>
      <p:pic>
        <p:nvPicPr>
          <p:cNvPr id="5" name="Immagine 4">
            <a:extLst>
              <a:ext uri="{FF2B5EF4-FFF2-40B4-BE49-F238E27FC236}">
                <a16:creationId xmlns:a16="http://schemas.microsoft.com/office/drawing/2014/main" id="{56BD8099-E31F-4A1A-CE79-E061B3550721}"/>
              </a:ext>
            </a:extLst>
          </p:cNvPr>
          <p:cNvPicPr>
            <a:picLocks noChangeAspect="1"/>
          </p:cNvPicPr>
          <p:nvPr/>
        </p:nvPicPr>
        <p:blipFill>
          <a:blip r:embed="rId3"/>
          <a:stretch>
            <a:fillRect/>
          </a:stretch>
        </p:blipFill>
        <p:spPr>
          <a:xfrm>
            <a:off x="1821811" y="772362"/>
            <a:ext cx="5883150" cy="2408129"/>
          </a:xfrm>
          <a:prstGeom prst="rect">
            <a:avLst/>
          </a:prstGeom>
        </p:spPr>
      </p:pic>
      <p:pic>
        <p:nvPicPr>
          <p:cNvPr id="6" name="Immagine 5">
            <a:extLst>
              <a:ext uri="{FF2B5EF4-FFF2-40B4-BE49-F238E27FC236}">
                <a16:creationId xmlns:a16="http://schemas.microsoft.com/office/drawing/2014/main" id="{A0636CC1-ACE6-A0C0-EA99-D25B977810A9}"/>
              </a:ext>
            </a:extLst>
          </p:cNvPr>
          <p:cNvPicPr>
            <a:picLocks noChangeAspect="1"/>
          </p:cNvPicPr>
          <p:nvPr/>
        </p:nvPicPr>
        <p:blipFill>
          <a:blip r:embed="rId4"/>
          <a:stretch>
            <a:fillRect/>
          </a:stretch>
        </p:blipFill>
        <p:spPr>
          <a:xfrm>
            <a:off x="156774" y="819619"/>
            <a:ext cx="8539169" cy="2857363"/>
          </a:xfrm>
          <a:prstGeom prst="rect">
            <a:avLst/>
          </a:prstGeom>
        </p:spPr>
      </p:pic>
    </p:spTree>
    <p:extLst>
      <p:ext uri="{BB962C8B-B14F-4D97-AF65-F5344CB8AC3E}">
        <p14:creationId xmlns:p14="http://schemas.microsoft.com/office/powerpoint/2010/main" val="87428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9F0D40-7AA1-5974-FED8-761CD78D83F9}"/>
              </a:ext>
            </a:extLst>
          </p:cNvPr>
          <p:cNvSpPr>
            <a:spLocks noGrp="1"/>
          </p:cNvSpPr>
          <p:nvPr>
            <p:ph type="title"/>
          </p:nvPr>
        </p:nvSpPr>
        <p:spPr/>
        <p:txBody>
          <a:bodyPr/>
          <a:lstStyle/>
          <a:p>
            <a:r>
              <a:rPr lang="it-IT" dirty="0"/>
              <a:t>The </a:t>
            </a:r>
            <a:r>
              <a:rPr lang="it-IT" dirty="0" err="1"/>
              <a:t>bystander</a:t>
            </a:r>
            <a:r>
              <a:rPr lang="it-IT" dirty="0"/>
              <a:t> </a:t>
            </a:r>
            <a:r>
              <a:rPr lang="it-IT" dirty="0" err="1"/>
              <a:t>effect</a:t>
            </a:r>
            <a:endParaRPr lang="en-GB" dirty="0"/>
          </a:p>
        </p:txBody>
      </p:sp>
      <p:pic>
        <p:nvPicPr>
          <p:cNvPr id="5" name="Segnaposto contenuto 4">
            <a:extLst>
              <a:ext uri="{FF2B5EF4-FFF2-40B4-BE49-F238E27FC236}">
                <a16:creationId xmlns:a16="http://schemas.microsoft.com/office/drawing/2014/main" id="{7359EA54-EE5E-4742-C462-504FAC3CCA24}"/>
              </a:ext>
            </a:extLst>
          </p:cNvPr>
          <p:cNvPicPr>
            <a:picLocks noGrp="1" noChangeAspect="1"/>
          </p:cNvPicPr>
          <p:nvPr>
            <p:ph idx="1"/>
          </p:nvPr>
        </p:nvPicPr>
        <p:blipFill rotWithShape="1">
          <a:blip r:embed="rId2"/>
          <a:srcRect l="9845" t="22403" r="15581" b="25711"/>
          <a:stretch/>
        </p:blipFill>
        <p:spPr>
          <a:xfrm>
            <a:off x="120373" y="2176280"/>
            <a:ext cx="4801313" cy="2505440"/>
          </a:xfrm>
          <a:prstGeom prst="rect">
            <a:avLst/>
          </a:prstGeom>
        </p:spPr>
      </p:pic>
      <p:pic>
        <p:nvPicPr>
          <p:cNvPr id="6" name="Immagine 5">
            <a:extLst>
              <a:ext uri="{FF2B5EF4-FFF2-40B4-BE49-F238E27FC236}">
                <a16:creationId xmlns:a16="http://schemas.microsoft.com/office/drawing/2014/main" id="{7C5A4279-0F89-5A2B-9F51-1BEBEC608935}"/>
              </a:ext>
            </a:extLst>
          </p:cNvPr>
          <p:cNvPicPr>
            <a:picLocks noChangeAspect="1"/>
          </p:cNvPicPr>
          <p:nvPr/>
        </p:nvPicPr>
        <p:blipFill>
          <a:blip r:embed="rId3"/>
          <a:stretch>
            <a:fillRect/>
          </a:stretch>
        </p:blipFill>
        <p:spPr>
          <a:xfrm>
            <a:off x="1934380" y="1084765"/>
            <a:ext cx="5806701" cy="4761495"/>
          </a:xfrm>
          <a:prstGeom prst="rect">
            <a:avLst/>
          </a:prstGeom>
        </p:spPr>
      </p:pic>
      <p:pic>
        <p:nvPicPr>
          <p:cNvPr id="3" name="Immagine 2">
            <a:extLst>
              <a:ext uri="{FF2B5EF4-FFF2-40B4-BE49-F238E27FC236}">
                <a16:creationId xmlns:a16="http://schemas.microsoft.com/office/drawing/2014/main" id="{B9506F87-3686-B422-2ED5-A1A085531147}"/>
              </a:ext>
            </a:extLst>
          </p:cNvPr>
          <p:cNvPicPr>
            <a:picLocks noChangeAspect="1"/>
          </p:cNvPicPr>
          <p:nvPr/>
        </p:nvPicPr>
        <p:blipFill>
          <a:blip r:embed="rId4"/>
          <a:srcRect l="55461" t="846" r="-1525" b="-846"/>
          <a:stretch>
            <a:fillRect/>
          </a:stretch>
        </p:blipFill>
        <p:spPr>
          <a:xfrm>
            <a:off x="4572000" y="1483137"/>
            <a:ext cx="4175923" cy="5029636"/>
          </a:xfrm>
          <a:prstGeom prst="rect">
            <a:avLst/>
          </a:prstGeom>
        </p:spPr>
      </p:pic>
    </p:spTree>
    <p:extLst>
      <p:ext uri="{BB962C8B-B14F-4D97-AF65-F5344CB8AC3E}">
        <p14:creationId xmlns:p14="http://schemas.microsoft.com/office/powerpoint/2010/main" val="80488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5A1B94C9-771C-3905-5048-2B533C5B7921}"/>
              </a:ext>
            </a:extLst>
          </p:cNvPr>
          <p:cNvSpPr>
            <a:spLocks noGrp="1"/>
          </p:cNvSpPr>
          <p:nvPr>
            <p:ph type="title"/>
          </p:nvPr>
        </p:nvSpPr>
        <p:spPr>
          <a:xfrm>
            <a:off x="1162889" y="359542"/>
            <a:ext cx="6859787" cy="573908"/>
          </a:xfrm>
        </p:spPr>
        <p:txBody>
          <a:bodyPr>
            <a:normAutofit fontScale="90000"/>
          </a:bodyPr>
          <a:lstStyle/>
          <a:p>
            <a:r>
              <a:rPr lang="en-GB" sz="3100" dirty="0"/>
              <a:t>Evidence of a bystander effect in PBCT-1</a:t>
            </a:r>
            <a:br>
              <a:rPr lang="en-GB" dirty="0"/>
            </a:br>
            <a:endParaRPr lang="en-GB" dirty="0"/>
          </a:p>
        </p:txBody>
      </p:sp>
      <p:sp>
        <p:nvSpPr>
          <p:cNvPr id="7" name="Segnaposto contenuto 6">
            <a:extLst>
              <a:ext uri="{FF2B5EF4-FFF2-40B4-BE49-F238E27FC236}">
                <a16:creationId xmlns:a16="http://schemas.microsoft.com/office/drawing/2014/main" id="{5F1A8DD1-161D-E864-05BB-57EB3BD6CED1}"/>
              </a:ext>
            </a:extLst>
          </p:cNvPr>
          <p:cNvSpPr>
            <a:spLocks noGrp="1"/>
          </p:cNvSpPr>
          <p:nvPr>
            <p:ph idx="1"/>
          </p:nvPr>
        </p:nvSpPr>
        <p:spPr>
          <a:xfrm>
            <a:off x="686954" y="1179368"/>
            <a:ext cx="7668491" cy="4499264"/>
          </a:xfrm>
        </p:spPr>
        <p:txBody>
          <a:bodyPr/>
          <a:lstStyle/>
          <a:p>
            <a:pPr>
              <a:lnSpc>
                <a:spcPct val="110000"/>
              </a:lnSpc>
            </a:pPr>
            <a:r>
              <a:rPr lang="cs-CZ" sz="2000" b="1" dirty="0">
                <a:latin typeface="Calibri" panose="020F0502020204030204" pitchFamily="34" charset="0"/>
                <a:cs typeface="Calibri" panose="020F0502020204030204" pitchFamily="34" charset="0"/>
              </a:rPr>
              <a:t>CNAO therapeutic beamline</a:t>
            </a:r>
            <a:r>
              <a:rPr lang="it-IT" sz="2000" b="1" dirty="0">
                <a:latin typeface="Calibri" panose="020F0502020204030204" pitchFamily="34" charset="0"/>
                <a:cs typeface="Calibri" panose="020F0502020204030204" pitchFamily="34" charset="0"/>
              </a:rPr>
              <a:t>-</a:t>
            </a:r>
            <a:r>
              <a:rPr lang="it-IT" sz="2000" b="1" dirty="0" err="1">
                <a:latin typeface="Calibri" panose="020F0502020204030204" pitchFamily="34" charset="0"/>
                <a:cs typeface="Calibri" panose="020F0502020204030204" pitchFamily="34" charset="0"/>
              </a:rPr>
              <a:t>Clonogenic</a:t>
            </a:r>
            <a:r>
              <a:rPr lang="it-IT" sz="2000" b="1" dirty="0">
                <a:latin typeface="Calibri" panose="020F0502020204030204" pitchFamily="34" charset="0"/>
                <a:cs typeface="Calibri" panose="020F0502020204030204" pitchFamily="34" charset="0"/>
              </a:rPr>
              <a:t> survival</a:t>
            </a:r>
            <a:endParaRPr lang="cs-CZ" sz="2000" b="1" dirty="0">
              <a:latin typeface="Calibri" panose="020F0502020204030204" pitchFamily="34" charset="0"/>
              <a:cs typeface="Calibri" panose="020F0502020204030204" pitchFamily="34" charset="0"/>
            </a:endParaRPr>
          </a:p>
          <a:p>
            <a:pPr marL="742950" lvl="1" indent="-285750">
              <a:lnSpc>
                <a:spcPct val="110000"/>
              </a:lnSpc>
              <a:buFont typeface="Arial" panose="020B0604020202020204" pitchFamily="34" charset="0"/>
              <a:buChar char="•"/>
            </a:pPr>
            <a:r>
              <a:rPr lang="it-IT" sz="1600" dirty="0">
                <a:latin typeface="Calibri" panose="020F0502020204030204" pitchFamily="34" charset="0"/>
                <a:cs typeface="Calibri" panose="020F0502020204030204" pitchFamily="34" charset="0"/>
              </a:rPr>
              <a:t>PANC-1</a:t>
            </a:r>
            <a:r>
              <a:rPr lang="cs-CZ" sz="1600" dirty="0">
                <a:latin typeface="Calibri" panose="020F0502020204030204" pitchFamily="34" charset="0"/>
                <a:cs typeface="Calibri" panose="020F0502020204030204" pitchFamily="34" charset="0"/>
              </a:rPr>
              <a:t> cells; MidSOBP</a:t>
            </a:r>
            <a:r>
              <a:rPr lang="it-IT" sz="1600" dirty="0">
                <a:latin typeface="Calibri" panose="020F0502020204030204" pitchFamily="34" charset="0"/>
                <a:cs typeface="Calibri" panose="020F0502020204030204" pitchFamily="34" charset="0"/>
              </a:rPr>
              <a:t> and </a:t>
            </a:r>
            <a:r>
              <a:rPr lang="it-IT" sz="1600" dirty="0" err="1">
                <a:latin typeface="Calibri" panose="020F0502020204030204" pitchFamily="34" charset="0"/>
                <a:cs typeface="Calibri" panose="020F0502020204030204" pitchFamily="34" charset="0"/>
              </a:rPr>
              <a:t>Distal</a:t>
            </a:r>
            <a:r>
              <a:rPr lang="cs-CZ" sz="1600" dirty="0">
                <a:latin typeface="Calibri" panose="020F0502020204030204" pitchFamily="34" charset="0"/>
                <a:cs typeface="Calibri" panose="020F0502020204030204" pitchFamily="34" charset="0"/>
              </a:rPr>
              <a:t>; 120 ppm of </a:t>
            </a:r>
            <a:r>
              <a:rPr lang="cs-CZ" sz="1600" baseline="30000" dirty="0">
                <a:latin typeface="Calibri" panose="020F0502020204030204" pitchFamily="34" charset="0"/>
                <a:cs typeface="Calibri" panose="020F0502020204030204" pitchFamily="34" charset="0"/>
              </a:rPr>
              <a:t>11</a:t>
            </a:r>
            <a:r>
              <a:rPr lang="cs-CZ" sz="1600" dirty="0">
                <a:latin typeface="Calibri" panose="020F0502020204030204" pitchFamily="34" charset="0"/>
                <a:cs typeface="Calibri" panose="020F0502020204030204" pitchFamily="34" charset="0"/>
              </a:rPr>
              <a:t>B from BPA</a:t>
            </a:r>
          </a:p>
          <a:p>
            <a:pPr marL="742950" lvl="1" indent="-285750">
              <a:lnSpc>
                <a:spcPct val="110000"/>
              </a:lnSpc>
              <a:buFont typeface="Arial" panose="020B0604020202020204" pitchFamily="34" charset="0"/>
              <a:buChar char="•"/>
            </a:pPr>
            <a:r>
              <a:rPr lang="cs-CZ" sz="1600" dirty="0">
                <a:latin typeface="Calibri" panose="020F0502020204030204" pitchFamily="34" charset="0"/>
                <a:cs typeface="Calibri" panose="020F0502020204030204" pitchFamily="34" charset="0"/>
              </a:rPr>
              <a:t>Medium transfer</a:t>
            </a:r>
            <a:r>
              <a:rPr lang="cs-CZ" sz="1600" b="1" dirty="0">
                <a:latin typeface="Calibri" panose="020F0502020204030204" pitchFamily="34" charset="0"/>
                <a:cs typeface="Calibri" panose="020F0502020204030204" pitchFamily="34" charset="0"/>
              </a:rPr>
              <a:t> </a:t>
            </a:r>
            <a:r>
              <a:rPr lang="cs-CZ" sz="1600" dirty="0">
                <a:latin typeface="Calibri" panose="020F0502020204030204" pitchFamily="34" charset="0"/>
                <a:cs typeface="Calibri" panose="020F0502020204030204" pitchFamily="34" charset="0"/>
              </a:rPr>
              <a:t>experiment</a:t>
            </a:r>
            <a:r>
              <a:rPr lang="it-IT" sz="1600" dirty="0">
                <a:latin typeface="Calibri" panose="020F0502020204030204" pitchFamily="34" charset="0"/>
                <a:cs typeface="Calibri" panose="020F0502020204030204" pitchFamily="34" charset="0"/>
              </a:rPr>
              <a:t>s</a:t>
            </a:r>
            <a:endParaRPr lang="en-US" sz="1600" dirty="0">
              <a:latin typeface="Calibri" panose="020F0502020204030204" pitchFamily="34" charset="0"/>
              <a:cs typeface="Calibri" panose="020F0502020204030204" pitchFamily="34" charset="0"/>
            </a:endParaRPr>
          </a:p>
          <a:p>
            <a:endParaRPr lang="en-GB" dirty="0"/>
          </a:p>
        </p:txBody>
      </p:sp>
      <p:pic>
        <p:nvPicPr>
          <p:cNvPr id="8" name="Immagine 7">
            <a:extLst>
              <a:ext uri="{FF2B5EF4-FFF2-40B4-BE49-F238E27FC236}">
                <a16:creationId xmlns:a16="http://schemas.microsoft.com/office/drawing/2014/main" id="{45FBF19E-EBBE-4147-BDC7-6308013D928C}"/>
              </a:ext>
            </a:extLst>
          </p:cNvPr>
          <p:cNvPicPr>
            <a:picLocks noChangeAspect="1"/>
          </p:cNvPicPr>
          <p:nvPr/>
        </p:nvPicPr>
        <p:blipFill>
          <a:blip r:embed="rId2"/>
          <a:stretch>
            <a:fillRect/>
          </a:stretch>
        </p:blipFill>
        <p:spPr>
          <a:xfrm>
            <a:off x="266699" y="2626328"/>
            <a:ext cx="4889416" cy="3298222"/>
          </a:xfrm>
          <a:prstGeom prst="rect">
            <a:avLst/>
          </a:prstGeom>
        </p:spPr>
      </p:pic>
      <p:pic>
        <p:nvPicPr>
          <p:cNvPr id="12" name="Immagine 11">
            <a:extLst>
              <a:ext uri="{FF2B5EF4-FFF2-40B4-BE49-F238E27FC236}">
                <a16:creationId xmlns:a16="http://schemas.microsoft.com/office/drawing/2014/main" id="{D720392C-DBC4-78AA-37EE-58B58CD8CF42}"/>
              </a:ext>
            </a:extLst>
          </p:cNvPr>
          <p:cNvPicPr>
            <a:picLocks noChangeAspect="1"/>
          </p:cNvPicPr>
          <p:nvPr/>
        </p:nvPicPr>
        <p:blipFill>
          <a:blip r:embed="rId3"/>
          <a:stretch>
            <a:fillRect/>
          </a:stretch>
        </p:blipFill>
        <p:spPr>
          <a:xfrm>
            <a:off x="4679188" y="2273134"/>
            <a:ext cx="4388612" cy="4224826"/>
          </a:xfrm>
          <a:prstGeom prst="rect">
            <a:avLst/>
          </a:prstGeom>
        </p:spPr>
      </p:pic>
      <p:pic>
        <p:nvPicPr>
          <p:cNvPr id="13" name="Immagine 12">
            <a:extLst>
              <a:ext uri="{FF2B5EF4-FFF2-40B4-BE49-F238E27FC236}">
                <a16:creationId xmlns:a16="http://schemas.microsoft.com/office/drawing/2014/main" id="{11B61D91-AE2F-E83D-182E-D0D05683D325}"/>
              </a:ext>
            </a:extLst>
          </p:cNvPr>
          <p:cNvPicPr>
            <a:picLocks noChangeAspect="1"/>
          </p:cNvPicPr>
          <p:nvPr/>
        </p:nvPicPr>
        <p:blipFill>
          <a:blip r:embed="rId4"/>
          <a:stretch>
            <a:fillRect/>
          </a:stretch>
        </p:blipFill>
        <p:spPr>
          <a:xfrm>
            <a:off x="2003511" y="2461721"/>
            <a:ext cx="938865" cy="329213"/>
          </a:xfrm>
          <a:prstGeom prst="rect">
            <a:avLst/>
          </a:prstGeom>
        </p:spPr>
      </p:pic>
      <p:pic>
        <p:nvPicPr>
          <p:cNvPr id="14" name="Immagine 13">
            <a:extLst>
              <a:ext uri="{FF2B5EF4-FFF2-40B4-BE49-F238E27FC236}">
                <a16:creationId xmlns:a16="http://schemas.microsoft.com/office/drawing/2014/main" id="{3632EB9B-811C-2073-1DE9-C24DBDEE7995}"/>
              </a:ext>
            </a:extLst>
          </p:cNvPr>
          <p:cNvPicPr>
            <a:picLocks noChangeAspect="1"/>
          </p:cNvPicPr>
          <p:nvPr/>
        </p:nvPicPr>
        <p:blipFill>
          <a:blip r:embed="rId5"/>
          <a:stretch>
            <a:fillRect/>
          </a:stretch>
        </p:blipFill>
        <p:spPr>
          <a:xfrm>
            <a:off x="6530836" y="2403842"/>
            <a:ext cx="609653" cy="323116"/>
          </a:xfrm>
          <a:prstGeom prst="rect">
            <a:avLst/>
          </a:prstGeom>
        </p:spPr>
      </p:pic>
    </p:spTree>
    <p:extLst>
      <p:ext uri="{BB962C8B-B14F-4D97-AF65-F5344CB8AC3E}">
        <p14:creationId xmlns:p14="http://schemas.microsoft.com/office/powerpoint/2010/main" val="221068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7D64C7D7-323B-A026-6E25-25811472B351}"/>
              </a:ext>
            </a:extLst>
          </p:cNvPr>
          <p:cNvSpPr>
            <a:spLocks noGrp="1"/>
          </p:cNvSpPr>
          <p:nvPr>
            <p:ph type="title"/>
          </p:nvPr>
        </p:nvSpPr>
        <p:spPr/>
        <p:txBody>
          <a:bodyPr/>
          <a:lstStyle/>
          <a:p>
            <a:r>
              <a:rPr lang="en-GB" sz="2800" dirty="0"/>
              <a:t>Evidence of a bystander effect in PBCT-2</a:t>
            </a:r>
          </a:p>
        </p:txBody>
      </p:sp>
      <p:graphicFrame>
        <p:nvGraphicFramePr>
          <p:cNvPr id="13" name="Object 12">
            <a:extLst>
              <a:ext uri="{FF2B5EF4-FFF2-40B4-BE49-F238E27FC236}">
                <a16:creationId xmlns:a16="http://schemas.microsoft.com/office/drawing/2014/main" id="{31250CCE-C643-4C6A-9BB7-DB3D4077C8EC}"/>
              </a:ext>
            </a:extLst>
          </p:cNvPr>
          <p:cNvGraphicFramePr>
            <a:graphicFrameLocks noChangeAspect="1"/>
          </p:cNvGraphicFramePr>
          <p:nvPr>
            <p:extLst>
              <p:ext uri="{D42A27DB-BD31-4B8C-83A1-F6EECF244321}">
                <p14:modId xmlns:p14="http://schemas.microsoft.com/office/powerpoint/2010/main" val="1419088210"/>
              </p:ext>
            </p:extLst>
          </p:nvPr>
        </p:nvGraphicFramePr>
        <p:xfrm>
          <a:off x="161925" y="2759563"/>
          <a:ext cx="4410075" cy="3441700"/>
        </p:xfrm>
        <a:graphic>
          <a:graphicData uri="http://schemas.openxmlformats.org/presentationml/2006/ole">
            <mc:AlternateContent xmlns:mc="http://schemas.openxmlformats.org/markup-compatibility/2006">
              <mc:Choice xmlns:v="urn:schemas-microsoft-com:vml" Requires="v">
                <p:oleObj name="SPW 14.0 Graph" r:id="rId3" imgW="7380360" imgH="5754600" progId="SigmaPlotGraphicObject.13">
                  <p:embed/>
                </p:oleObj>
              </mc:Choice>
              <mc:Fallback>
                <p:oleObj name="SPW 14.0 Graph" r:id="rId3" imgW="7380360" imgH="5754600" progId="SigmaPlotGraphicObject.1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2759563"/>
                        <a:ext cx="4410075" cy="3441700"/>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C0D693F7-2A26-4C43-84BF-13A66550842C}"/>
              </a:ext>
            </a:extLst>
          </p:cNvPr>
          <p:cNvGraphicFramePr>
            <a:graphicFrameLocks noChangeAspect="1"/>
          </p:cNvGraphicFramePr>
          <p:nvPr>
            <p:extLst>
              <p:ext uri="{D42A27DB-BD31-4B8C-83A1-F6EECF244321}">
                <p14:modId xmlns:p14="http://schemas.microsoft.com/office/powerpoint/2010/main" val="3176701754"/>
              </p:ext>
            </p:extLst>
          </p:nvPr>
        </p:nvGraphicFramePr>
        <p:xfrm>
          <a:off x="4500545" y="2791240"/>
          <a:ext cx="4473575" cy="3502025"/>
        </p:xfrm>
        <a:graphic>
          <a:graphicData uri="http://schemas.openxmlformats.org/presentationml/2006/ole">
            <mc:AlternateContent xmlns:mc="http://schemas.openxmlformats.org/markup-compatibility/2006">
              <mc:Choice xmlns:v="urn:schemas-microsoft-com:vml" Requires="v">
                <p:oleObj r:id="rId5" imgW="7392960" imgH="5779800" progId="">
                  <p:embed/>
                </p:oleObj>
              </mc:Choice>
              <mc:Fallback>
                <p:oleObj r:id="rId5" imgW="7392960" imgH="57798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45" y="2791240"/>
                        <a:ext cx="4473575" cy="3502025"/>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96336D02-3217-4A43-A56D-16AD7A4E7DE6}"/>
              </a:ext>
            </a:extLst>
          </p:cNvPr>
          <p:cNvSpPr txBox="1"/>
          <p:nvPr/>
        </p:nvSpPr>
        <p:spPr>
          <a:xfrm>
            <a:off x="805990" y="2584688"/>
            <a:ext cx="3495859" cy="307777"/>
          </a:xfrm>
          <a:prstGeom prst="rect">
            <a:avLst/>
          </a:prstGeom>
          <a:noFill/>
        </p:spPr>
        <p:txBody>
          <a:bodyPr wrap="square" rtlCol="0">
            <a:spAutoFit/>
          </a:bodyPr>
          <a:lstStyle/>
          <a:p>
            <a:r>
              <a:rPr lang="cs-CZ" sz="1400" b="1" dirty="0">
                <a:latin typeface="Calibri" panose="020F0502020204030204" pitchFamily="34" charset="0"/>
                <a:cs typeface="Calibri" panose="020F0502020204030204" pitchFamily="34" charset="0"/>
              </a:rPr>
              <a:t>MN dose response – </a:t>
            </a:r>
            <a:r>
              <a:rPr lang="cs-CZ" sz="1400" b="1" dirty="0" err="1">
                <a:latin typeface="Calibri" panose="020F0502020204030204" pitchFamily="34" charset="0"/>
                <a:cs typeface="Calibri" panose="020F0502020204030204" pitchFamily="34" charset="0"/>
              </a:rPr>
              <a:t>directly</a:t>
            </a:r>
            <a:r>
              <a:rPr lang="cs-CZ" sz="1400" b="1" dirty="0">
                <a:latin typeface="Calibri" panose="020F0502020204030204" pitchFamily="34" charset="0"/>
                <a:cs typeface="Calibri" panose="020F0502020204030204" pitchFamily="34" charset="0"/>
              </a:rPr>
              <a:t> </a:t>
            </a:r>
            <a:r>
              <a:rPr lang="cs-CZ" sz="1400" b="1" dirty="0" err="1">
                <a:latin typeface="Calibri" panose="020F0502020204030204" pitchFamily="34" charset="0"/>
                <a:cs typeface="Calibri" panose="020F0502020204030204" pitchFamily="34" charset="0"/>
              </a:rPr>
              <a:t>irradiated</a:t>
            </a:r>
            <a:r>
              <a:rPr lang="cs-CZ" sz="1400" b="1" dirty="0">
                <a:latin typeface="Calibri" panose="020F0502020204030204" pitchFamily="34" charset="0"/>
                <a:cs typeface="Calibri" panose="020F0502020204030204" pitchFamily="34" charset="0"/>
              </a:rPr>
              <a:t> </a:t>
            </a:r>
            <a:r>
              <a:rPr lang="cs-CZ" sz="1400" b="1" dirty="0" err="1">
                <a:latin typeface="Calibri" panose="020F0502020204030204" pitchFamily="34" charset="0"/>
                <a:cs typeface="Calibri" panose="020F0502020204030204" pitchFamily="34" charset="0"/>
              </a:rPr>
              <a:t>cells</a:t>
            </a:r>
            <a:endParaRPr lang="en-US" sz="14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B48A9DA-A198-4E37-9421-9BD0E7BC4229}"/>
              </a:ext>
            </a:extLst>
          </p:cNvPr>
          <p:cNvSpPr txBox="1"/>
          <p:nvPr/>
        </p:nvSpPr>
        <p:spPr>
          <a:xfrm>
            <a:off x="340355" y="1226888"/>
            <a:ext cx="8803645" cy="1006429"/>
          </a:xfrm>
          <a:prstGeom prst="rect">
            <a:avLst/>
          </a:prstGeom>
          <a:noFill/>
        </p:spPr>
        <p:txBody>
          <a:bodyPr wrap="square" rtlCol="0">
            <a:spAutoFit/>
          </a:bodyPr>
          <a:lstStyle/>
          <a:p>
            <a:pPr>
              <a:lnSpc>
                <a:spcPct val="110000"/>
              </a:lnSpc>
            </a:pPr>
            <a:r>
              <a:rPr lang="cs-CZ" sz="2200" b="1" dirty="0">
                <a:latin typeface="Calibri" panose="020F0502020204030204" pitchFamily="34" charset="0"/>
                <a:cs typeface="Calibri" panose="020F0502020204030204" pitchFamily="34" charset="0"/>
              </a:rPr>
              <a:t>Micronuclei (MN) </a:t>
            </a:r>
          </a:p>
          <a:p>
            <a:pPr marL="742950" lvl="1" indent="-285750">
              <a:lnSpc>
                <a:spcPct val="110000"/>
              </a:lnSpc>
              <a:buFont typeface="Arial" panose="020B0604020202020204" pitchFamily="34" charset="0"/>
              <a:buChar char="•"/>
            </a:pPr>
            <a:r>
              <a:rPr lang="cs-CZ" sz="1600" dirty="0">
                <a:latin typeface="Calibri" panose="020F0502020204030204" pitchFamily="34" charset="0"/>
                <a:cs typeface="Calibri" panose="020F0502020204030204" pitchFamily="34" charset="0"/>
              </a:rPr>
              <a:t>MCF10A </a:t>
            </a:r>
            <a:r>
              <a:rPr lang="cs-CZ" sz="1600" dirty="0" err="1">
                <a:latin typeface="Calibri" panose="020F0502020204030204" pitchFamily="34" charset="0"/>
                <a:cs typeface="Calibri" panose="020F0502020204030204" pitchFamily="34" charset="0"/>
              </a:rPr>
              <a:t>cells</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MidSOBP</a:t>
            </a:r>
            <a:r>
              <a:rPr lang="cs-CZ" sz="1600" dirty="0">
                <a:latin typeface="Calibri" panose="020F0502020204030204" pitchFamily="34" charset="0"/>
                <a:cs typeface="Calibri" panose="020F0502020204030204" pitchFamily="34" charset="0"/>
              </a:rPr>
              <a:t>; 120 </a:t>
            </a:r>
            <a:r>
              <a:rPr lang="cs-CZ" sz="1600" dirty="0" err="1">
                <a:latin typeface="Calibri" panose="020F0502020204030204" pitchFamily="34" charset="0"/>
                <a:cs typeface="Calibri" panose="020F0502020204030204" pitchFamily="34" charset="0"/>
              </a:rPr>
              <a:t>ppm</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of</a:t>
            </a:r>
            <a:r>
              <a:rPr lang="cs-CZ" sz="1600" dirty="0">
                <a:latin typeface="Calibri" panose="020F0502020204030204" pitchFamily="34" charset="0"/>
                <a:cs typeface="Calibri" panose="020F0502020204030204" pitchFamily="34" charset="0"/>
              </a:rPr>
              <a:t> </a:t>
            </a:r>
            <a:r>
              <a:rPr lang="cs-CZ" sz="1600" baseline="30000" dirty="0">
                <a:latin typeface="Calibri" panose="020F0502020204030204" pitchFamily="34" charset="0"/>
                <a:cs typeface="Calibri" panose="020F0502020204030204" pitchFamily="34" charset="0"/>
              </a:rPr>
              <a:t>11</a:t>
            </a:r>
            <a:r>
              <a:rPr lang="cs-CZ" sz="1600" dirty="0">
                <a:latin typeface="Calibri" panose="020F0502020204030204" pitchFamily="34" charset="0"/>
                <a:cs typeface="Calibri" panose="020F0502020204030204" pitchFamily="34" charset="0"/>
              </a:rPr>
              <a:t>B </a:t>
            </a:r>
            <a:r>
              <a:rPr lang="cs-CZ" sz="1600" dirty="0" err="1">
                <a:latin typeface="Calibri" panose="020F0502020204030204" pitchFamily="34" charset="0"/>
                <a:cs typeface="Calibri" panose="020F0502020204030204" pitchFamily="34" charset="0"/>
              </a:rPr>
              <a:t>from</a:t>
            </a:r>
            <a:r>
              <a:rPr lang="cs-CZ" sz="1600" dirty="0">
                <a:latin typeface="Calibri" panose="020F0502020204030204" pitchFamily="34" charset="0"/>
                <a:cs typeface="Calibri" panose="020F0502020204030204" pitchFamily="34" charset="0"/>
              </a:rPr>
              <a:t> BPA</a:t>
            </a:r>
          </a:p>
          <a:p>
            <a:pPr marL="742950" lvl="1" indent="-285750">
              <a:lnSpc>
                <a:spcPct val="110000"/>
              </a:lnSpc>
              <a:buFont typeface="Arial" panose="020B0604020202020204" pitchFamily="34" charset="0"/>
              <a:buChar char="•"/>
            </a:pPr>
            <a:r>
              <a:rPr lang="cs-CZ" sz="1600" dirty="0">
                <a:latin typeface="Calibri" panose="020F0502020204030204" pitchFamily="34" charset="0"/>
                <a:cs typeface="Calibri" panose="020F0502020204030204" pitchFamily="34" charset="0"/>
              </a:rPr>
              <a:t>Medium transfer</a:t>
            </a:r>
            <a:r>
              <a:rPr lang="cs-CZ" sz="1600" b="1" dirty="0">
                <a:latin typeface="Calibri" panose="020F0502020204030204" pitchFamily="34" charset="0"/>
                <a:cs typeface="Calibri" panose="020F0502020204030204" pitchFamily="34" charset="0"/>
              </a:rPr>
              <a:t> </a:t>
            </a:r>
            <a:r>
              <a:rPr lang="cs-CZ" sz="1600" dirty="0">
                <a:latin typeface="Calibri" panose="020F0502020204030204" pitchFamily="34" charset="0"/>
                <a:cs typeface="Calibri" panose="020F0502020204030204" pitchFamily="34" charset="0"/>
              </a:rPr>
              <a:t>experiment</a:t>
            </a:r>
            <a:r>
              <a:rPr lang="it-IT" sz="1600" dirty="0">
                <a:latin typeface="Calibri" panose="020F0502020204030204" pitchFamily="34" charset="0"/>
                <a:cs typeface="Calibri" panose="020F0502020204030204" pitchFamily="34" charset="0"/>
              </a:rPr>
              <a:t>s</a:t>
            </a:r>
            <a:endParaRPr lang="en-US" sz="1600"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ABFF006E-E2FA-4365-AA9C-E27515CC8236}"/>
              </a:ext>
            </a:extLst>
          </p:cNvPr>
          <p:cNvSpPr txBox="1"/>
          <p:nvPr/>
        </p:nvSpPr>
        <p:spPr>
          <a:xfrm>
            <a:off x="5326908" y="2584688"/>
            <a:ext cx="3313561" cy="523220"/>
          </a:xfrm>
          <a:prstGeom prst="rect">
            <a:avLst/>
          </a:prstGeom>
          <a:noFill/>
        </p:spPr>
        <p:txBody>
          <a:bodyPr wrap="square" rtlCol="0">
            <a:spAutoFit/>
          </a:bodyPr>
          <a:lstStyle/>
          <a:p>
            <a:pPr algn="ctr"/>
            <a:r>
              <a:rPr lang="cs-CZ" sz="1400" b="1" dirty="0" err="1">
                <a:latin typeface="Calibri" panose="020F0502020204030204" pitchFamily="34" charset="0"/>
                <a:cs typeface="Calibri" panose="020F0502020204030204" pitchFamily="34" charset="0"/>
              </a:rPr>
              <a:t>Bystander</a:t>
            </a:r>
            <a:r>
              <a:rPr lang="cs-CZ" sz="1400" b="1" dirty="0">
                <a:latin typeface="Calibri" panose="020F0502020204030204" pitchFamily="34" charset="0"/>
                <a:cs typeface="Calibri" panose="020F0502020204030204" pitchFamily="34" charset="0"/>
              </a:rPr>
              <a:t> </a:t>
            </a:r>
            <a:r>
              <a:rPr lang="cs-CZ" sz="1400" b="1" dirty="0" err="1">
                <a:latin typeface="Calibri" panose="020F0502020204030204" pitchFamily="34" charset="0"/>
                <a:cs typeface="Calibri" panose="020F0502020204030204" pitchFamily="34" charset="0"/>
              </a:rPr>
              <a:t>effect</a:t>
            </a:r>
            <a:r>
              <a:rPr lang="cs-CZ" sz="1400" b="1" dirty="0">
                <a:latin typeface="Calibri" panose="020F0502020204030204" pitchFamily="34" charset="0"/>
                <a:cs typeface="Calibri" panose="020F0502020204030204" pitchFamily="34" charset="0"/>
              </a:rPr>
              <a:t> experiment – not </a:t>
            </a:r>
            <a:r>
              <a:rPr lang="cs-CZ" sz="1400" b="1" dirty="0" err="1">
                <a:latin typeface="Calibri" panose="020F0502020204030204" pitchFamily="34" charset="0"/>
                <a:cs typeface="Calibri" panose="020F0502020204030204" pitchFamily="34" charset="0"/>
              </a:rPr>
              <a:t>directly</a:t>
            </a:r>
            <a:r>
              <a:rPr lang="cs-CZ" sz="1400" b="1" dirty="0">
                <a:latin typeface="Calibri" panose="020F0502020204030204" pitchFamily="34" charset="0"/>
                <a:cs typeface="Calibri" panose="020F0502020204030204" pitchFamily="34" charset="0"/>
              </a:rPr>
              <a:t> </a:t>
            </a:r>
            <a:r>
              <a:rPr lang="cs-CZ" sz="1400" b="1" dirty="0" err="1">
                <a:latin typeface="Calibri" panose="020F0502020204030204" pitchFamily="34" charset="0"/>
                <a:cs typeface="Calibri" panose="020F0502020204030204" pitchFamily="34" charset="0"/>
              </a:rPr>
              <a:t>irradiated</a:t>
            </a:r>
            <a:r>
              <a:rPr lang="cs-CZ" sz="1400" b="1" dirty="0">
                <a:latin typeface="Calibri" panose="020F0502020204030204" pitchFamily="34" charset="0"/>
                <a:cs typeface="Calibri" panose="020F0502020204030204" pitchFamily="34" charset="0"/>
              </a:rPr>
              <a:t> </a:t>
            </a:r>
            <a:r>
              <a:rPr lang="cs-CZ" sz="1400" b="1" dirty="0" err="1">
                <a:latin typeface="Calibri" panose="020F0502020204030204" pitchFamily="34" charset="0"/>
                <a:cs typeface="Calibri" panose="020F0502020204030204" pitchFamily="34" charset="0"/>
              </a:rPr>
              <a:t>cells</a:t>
            </a:r>
            <a:endParaRPr lang="en-US" sz="1400" b="1"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7"/>
          <a:stretch>
            <a:fillRect/>
          </a:stretch>
        </p:blipFill>
        <p:spPr>
          <a:xfrm>
            <a:off x="2839674" y="3877292"/>
            <a:ext cx="3321741" cy="2087952"/>
          </a:xfrm>
          <a:prstGeom prst="rect">
            <a:avLst/>
          </a:prstGeom>
        </p:spPr>
      </p:pic>
      <p:pic>
        <p:nvPicPr>
          <p:cNvPr id="2" name="Immagine 1">
            <a:extLst>
              <a:ext uri="{FF2B5EF4-FFF2-40B4-BE49-F238E27FC236}">
                <a16:creationId xmlns:a16="http://schemas.microsoft.com/office/drawing/2014/main" id="{3E0552CE-C4ED-2E24-BDF2-93701027E978}"/>
              </a:ext>
            </a:extLst>
          </p:cNvPr>
          <p:cNvPicPr>
            <a:picLocks noChangeAspect="1"/>
          </p:cNvPicPr>
          <p:nvPr/>
        </p:nvPicPr>
        <p:blipFill>
          <a:blip r:embed="rId8"/>
          <a:stretch>
            <a:fillRect/>
          </a:stretch>
        </p:blipFill>
        <p:spPr>
          <a:xfrm>
            <a:off x="1547795" y="1106571"/>
            <a:ext cx="5905500" cy="2419350"/>
          </a:xfrm>
          <a:prstGeom prst="rect">
            <a:avLst/>
          </a:prstGeom>
        </p:spPr>
      </p:pic>
    </p:spTree>
    <p:extLst>
      <p:ext uri="{BB962C8B-B14F-4D97-AF65-F5344CB8AC3E}">
        <p14:creationId xmlns:p14="http://schemas.microsoft.com/office/powerpoint/2010/main" val="107845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80DBAD-26B9-C898-1D5D-080D1F7C96A2}"/>
              </a:ext>
            </a:extLst>
          </p:cNvPr>
          <p:cNvSpPr>
            <a:spLocks noGrp="1"/>
          </p:cNvSpPr>
          <p:nvPr>
            <p:ph type="title"/>
          </p:nvPr>
        </p:nvSpPr>
        <p:spPr/>
        <p:txBody>
          <a:bodyPr/>
          <a:lstStyle/>
          <a:p>
            <a:r>
              <a:rPr lang="it-IT" dirty="0"/>
              <a:t>Cancer </a:t>
            </a:r>
            <a:r>
              <a:rPr lang="it-IT" dirty="0" err="1"/>
              <a:t>radiotherapy</a:t>
            </a:r>
            <a:r>
              <a:rPr lang="it-IT" dirty="0"/>
              <a:t> (RT)</a:t>
            </a:r>
          </a:p>
        </p:txBody>
      </p:sp>
      <p:sp>
        <p:nvSpPr>
          <p:cNvPr id="3" name="Segnaposto contenuto 2">
            <a:extLst>
              <a:ext uri="{FF2B5EF4-FFF2-40B4-BE49-F238E27FC236}">
                <a16:creationId xmlns:a16="http://schemas.microsoft.com/office/drawing/2014/main" id="{9520AF08-7A38-4ADD-2BFE-FA78AA3663CA}"/>
              </a:ext>
            </a:extLst>
          </p:cNvPr>
          <p:cNvSpPr>
            <a:spLocks noGrp="1"/>
          </p:cNvSpPr>
          <p:nvPr>
            <p:ph idx="1"/>
          </p:nvPr>
        </p:nvSpPr>
        <p:spPr>
          <a:xfrm>
            <a:off x="737754" y="1362239"/>
            <a:ext cx="7668491" cy="4903480"/>
          </a:xfrm>
        </p:spPr>
        <p:txBody>
          <a:bodyPr/>
          <a:lstStyle/>
          <a:p>
            <a:r>
              <a:rPr lang="it-IT" dirty="0"/>
              <a:t>The </a:t>
            </a:r>
            <a:r>
              <a:rPr lang="it-IT" dirty="0" err="1"/>
              <a:t>aim</a:t>
            </a:r>
            <a:r>
              <a:rPr lang="it-IT" dirty="0"/>
              <a:t> of RT </a:t>
            </a:r>
            <a:r>
              <a:rPr lang="it-IT" dirty="0" err="1"/>
              <a:t>is</a:t>
            </a:r>
            <a:r>
              <a:rPr lang="it-IT" dirty="0"/>
              <a:t> </a:t>
            </a:r>
            <a:r>
              <a:rPr lang="it-IT" dirty="0" err="1"/>
              <a:t>Tumour</a:t>
            </a:r>
            <a:r>
              <a:rPr lang="it-IT" dirty="0"/>
              <a:t> Local Control (TLC)</a:t>
            </a:r>
          </a:p>
          <a:p>
            <a:endParaRPr lang="it-IT" dirty="0"/>
          </a:p>
          <a:p>
            <a:r>
              <a:rPr lang="it-IT" dirty="0"/>
              <a:t>The curative dose </a:t>
            </a:r>
            <a:r>
              <a:rPr lang="it-IT" dirty="0" err="1"/>
              <a:t>is</a:t>
            </a:r>
            <a:r>
              <a:rPr lang="it-IT" dirty="0"/>
              <a:t> limited by the </a:t>
            </a:r>
            <a:r>
              <a:rPr lang="it-IT" dirty="0" err="1"/>
              <a:t>Normal-Tissue</a:t>
            </a:r>
            <a:r>
              <a:rPr lang="it-IT" dirty="0"/>
              <a:t>      </a:t>
            </a:r>
            <a:r>
              <a:rPr lang="it-IT" dirty="0" err="1"/>
              <a:t>Complication</a:t>
            </a:r>
            <a:r>
              <a:rPr lang="it-IT" dirty="0"/>
              <a:t> </a:t>
            </a:r>
            <a:r>
              <a:rPr lang="it-IT" dirty="0" err="1"/>
              <a:t>Probability</a:t>
            </a:r>
            <a:r>
              <a:rPr lang="it-IT" dirty="0"/>
              <a:t> (NTCP)</a:t>
            </a:r>
          </a:p>
          <a:p>
            <a:endParaRPr lang="it-IT" dirty="0"/>
          </a:p>
          <a:p>
            <a:r>
              <a:rPr lang="it-IT" dirty="0" err="1"/>
              <a:t>Hence</a:t>
            </a:r>
            <a:r>
              <a:rPr lang="it-IT" dirty="0"/>
              <a:t> the concept of </a:t>
            </a:r>
            <a:r>
              <a:rPr lang="it-IT" dirty="0" err="1"/>
              <a:t>Therapeutic</a:t>
            </a:r>
            <a:r>
              <a:rPr lang="it-IT" dirty="0"/>
              <a:t> Index (TI)</a:t>
            </a:r>
          </a:p>
          <a:p>
            <a:pPr lvl="1"/>
            <a:r>
              <a:rPr lang="it-IT" dirty="0" err="1"/>
              <a:t>Also</a:t>
            </a:r>
            <a:r>
              <a:rPr lang="it-IT" dirty="0"/>
              <a:t> </a:t>
            </a:r>
            <a:r>
              <a:rPr lang="it-IT" dirty="0" err="1"/>
              <a:t>called</a:t>
            </a:r>
            <a:r>
              <a:rPr lang="it-IT" dirty="0"/>
              <a:t> </a:t>
            </a:r>
            <a:r>
              <a:rPr lang="it-IT" dirty="0" err="1"/>
              <a:t>Therapeutic</a:t>
            </a:r>
            <a:r>
              <a:rPr lang="it-IT" dirty="0"/>
              <a:t> Window</a:t>
            </a:r>
          </a:p>
          <a:p>
            <a:endParaRPr lang="it-IT" dirty="0"/>
          </a:p>
          <a:p>
            <a:r>
              <a:rPr lang="it-IT" dirty="0" err="1"/>
              <a:t>Radiobiology</a:t>
            </a:r>
            <a:r>
              <a:rPr lang="it-IT" dirty="0"/>
              <a:t> </a:t>
            </a:r>
            <a:r>
              <a:rPr lang="it-IT" dirty="0" err="1"/>
              <a:t>seeks</a:t>
            </a:r>
            <a:r>
              <a:rPr lang="it-IT" dirty="0"/>
              <a:t> strategies to </a:t>
            </a:r>
            <a:r>
              <a:rPr lang="it-IT" dirty="0" err="1"/>
              <a:t>widen</a:t>
            </a:r>
            <a:r>
              <a:rPr lang="it-IT" dirty="0"/>
              <a:t> the TI/TW in RT</a:t>
            </a:r>
          </a:p>
        </p:txBody>
      </p:sp>
      <p:pic>
        <p:nvPicPr>
          <p:cNvPr id="4" name="Immagine 3">
            <a:extLst>
              <a:ext uri="{FF2B5EF4-FFF2-40B4-BE49-F238E27FC236}">
                <a16:creationId xmlns:a16="http://schemas.microsoft.com/office/drawing/2014/main" id="{FED74983-423F-288C-52D1-B86E8227F8F8}"/>
              </a:ext>
            </a:extLst>
          </p:cNvPr>
          <p:cNvPicPr>
            <a:picLocks noChangeAspect="1"/>
          </p:cNvPicPr>
          <p:nvPr/>
        </p:nvPicPr>
        <p:blipFill>
          <a:blip r:embed="rId3"/>
          <a:stretch>
            <a:fillRect/>
          </a:stretch>
        </p:blipFill>
        <p:spPr>
          <a:xfrm>
            <a:off x="1578898" y="1016407"/>
            <a:ext cx="5660203" cy="5595143"/>
          </a:xfrm>
          <a:prstGeom prst="rect">
            <a:avLst/>
          </a:prstGeom>
        </p:spPr>
      </p:pic>
      <p:pic>
        <p:nvPicPr>
          <p:cNvPr id="5" name="Immagine 4">
            <a:extLst>
              <a:ext uri="{FF2B5EF4-FFF2-40B4-BE49-F238E27FC236}">
                <a16:creationId xmlns:a16="http://schemas.microsoft.com/office/drawing/2014/main" id="{1AFBA5B4-9ADC-C597-4A2B-E17267C7A6FA}"/>
              </a:ext>
            </a:extLst>
          </p:cNvPr>
          <p:cNvPicPr>
            <a:picLocks noChangeAspect="1"/>
          </p:cNvPicPr>
          <p:nvPr/>
        </p:nvPicPr>
        <p:blipFill>
          <a:blip r:embed="rId4"/>
          <a:stretch>
            <a:fillRect/>
          </a:stretch>
        </p:blipFill>
        <p:spPr>
          <a:xfrm>
            <a:off x="1068332" y="1072047"/>
            <a:ext cx="7007335" cy="5193672"/>
          </a:xfrm>
          <a:prstGeom prst="rect">
            <a:avLst/>
          </a:prstGeom>
        </p:spPr>
      </p:pic>
    </p:spTree>
    <p:extLst>
      <p:ext uri="{BB962C8B-B14F-4D97-AF65-F5344CB8AC3E}">
        <p14:creationId xmlns:p14="http://schemas.microsoft.com/office/powerpoint/2010/main" val="124310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arn(inVertical)">
                                      <p:cBhvr>
                                        <p:cTn id="15"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par>
                                <p:cTn id="16" presetID="16" presetClass="entr" presetSubtype="21"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arn(inVertical)">
                                      <p:cBhvr>
                                        <p:cTn id="18"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barn(inVertical)">
                                      <p:cBhvr>
                                        <p:cTn id="29"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chemeClr val="bg2"/>
                                      </p:to>
                                    </p:animClr>
                                  </p:sub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anim calcmode="lin" valueType="num">
                                      <p:cBhvr>
                                        <p:cTn id="35" dur="500" fill="hold"/>
                                        <p:tgtEl>
                                          <p:spTgt spid="5"/>
                                        </p:tgtEl>
                                        <p:attrNameLst>
                                          <p:attrName>ppt_x</p:attrName>
                                        </p:attrNameLst>
                                      </p:cBhvr>
                                      <p:tavLst>
                                        <p:tav tm="0">
                                          <p:val>
                                            <p:strVal val="#ppt_x"/>
                                          </p:val>
                                        </p:tav>
                                        <p:tav tm="100000">
                                          <p:val>
                                            <p:strVal val="#ppt_x"/>
                                          </p:val>
                                        </p:tav>
                                      </p:tavLst>
                                    </p:anim>
                                    <p:anim calcmode="lin" valueType="num">
                                      <p:cBhvr>
                                        <p:cTn id="3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BD7D1-CD9D-0A87-7246-24095AC2F45E}"/>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543635B1-D353-D286-C260-94040092EEA4}"/>
              </a:ext>
            </a:extLst>
          </p:cNvPr>
          <p:cNvSpPr>
            <a:spLocks noGrp="1"/>
          </p:cNvSpPr>
          <p:nvPr>
            <p:ph type="sldNum" sz="quarter" idx="12"/>
          </p:nvPr>
        </p:nvSpPr>
        <p:spPr/>
        <p:txBody>
          <a:bodyPr/>
          <a:lstStyle/>
          <a:p>
            <a:fld id="{91C529CD-B45C-EB4D-9C10-F89117E23F01}" type="slidenum">
              <a:rPr lang="en-GB" smtClean="0"/>
              <a:pPr/>
              <a:t>30</a:t>
            </a:fld>
            <a:endParaRPr lang="en-GB"/>
          </a:p>
        </p:txBody>
      </p:sp>
      <p:sp>
        <p:nvSpPr>
          <p:cNvPr id="7" name="CasellaDiTesto 6">
            <a:extLst>
              <a:ext uri="{FF2B5EF4-FFF2-40B4-BE49-F238E27FC236}">
                <a16:creationId xmlns:a16="http://schemas.microsoft.com/office/drawing/2014/main" id="{98669617-0BD4-0637-CA6E-F5A46BF7B261}"/>
              </a:ext>
            </a:extLst>
          </p:cNvPr>
          <p:cNvSpPr txBox="1"/>
          <p:nvPr/>
        </p:nvSpPr>
        <p:spPr>
          <a:xfrm>
            <a:off x="950684" y="1185066"/>
            <a:ext cx="664284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it-IT" dirty="0">
                <a:solidFill>
                  <a:schemeClr val="accent1">
                    <a:lumMod val="50000"/>
                  </a:schemeClr>
                </a:solidFill>
                <a:latin typeface="Avenir Book" panose="02000503020000020003" pitchFamily="2" charset="0"/>
              </a:rPr>
              <a:t>In-vivo studies</a:t>
            </a:r>
          </a:p>
        </p:txBody>
      </p:sp>
      <p:sp>
        <p:nvSpPr>
          <p:cNvPr id="2" name="Segnaposto testo 2">
            <a:extLst>
              <a:ext uri="{FF2B5EF4-FFF2-40B4-BE49-F238E27FC236}">
                <a16:creationId xmlns:a16="http://schemas.microsoft.com/office/drawing/2014/main" id="{51962FCA-B372-587E-1576-1402E234E929}"/>
              </a:ext>
            </a:extLst>
          </p:cNvPr>
          <p:cNvSpPr txBox="1">
            <a:spLocks/>
          </p:cNvSpPr>
          <p:nvPr/>
        </p:nvSpPr>
        <p:spPr>
          <a:xfrm>
            <a:off x="215533" y="312423"/>
            <a:ext cx="8712934" cy="627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Autofit/>
          </a:bodyPr>
          <a:lstStyle>
            <a:lvl1pPr marL="0" marR="0" indent="0" algn="l" defTabSz="308063" rtl="0" latinLnBrk="0">
              <a:lnSpc>
                <a:spcPct val="100000"/>
              </a:lnSpc>
              <a:spcBef>
                <a:spcPts val="0"/>
              </a:spcBef>
              <a:spcAft>
                <a:spcPts val="0"/>
              </a:spcAft>
              <a:buClrTx/>
              <a:buSzTx/>
              <a:buFontTx/>
              <a:buNone/>
              <a:tabLst/>
              <a:defRPr sz="4219" b="0" i="0" u="none" strike="noStrike" cap="none" spc="0" baseline="0">
                <a:solidFill>
                  <a:schemeClr val="accent1">
                    <a:hueOff val="114395"/>
                    <a:lumOff val="-24975"/>
                  </a:schemeClr>
                </a:solidFill>
                <a:uFillTx/>
                <a:latin typeface="Avenir Light" panose="020B0402020203020204" pitchFamily="34" charset="77"/>
                <a:ea typeface="Avenir Light" panose="020B0402020203020204" pitchFamily="34" charset="77"/>
                <a:cs typeface="Calibri"/>
                <a:sym typeface="Calibri"/>
              </a:defRPr>
            </a:lvl1pPr>
            <a:lvl2pPr marL="468792"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2pPr>
            <a:lvl3pPr marL="703188"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3pPr>
            <a:lvl4pPr marL="937584"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4pPr>
            <a:lvl5pPr marL="1171980"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5pPr>
            <a:lvl6pPr marL="1406376"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6pPr>
            <a:lvl7pPr marL="1640772"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7pPr>
            <a:lvl8pPr marL="1875168"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8pPr>
            <a:lvl9pPr marL="2109564"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9pPr>
          </a:lstStyle>
          <a:p>
            <a:pPr algn="ctr" hangingPunct="1"/>
            <a:r>
              <a:rPr lang="it-IT" sz="3600" b="1" dirty="0">
                <a:solidFill>
                  <a:schemeClr val="tx1"/>
                </a:solidFill>
                <a:latin typeface="Times New Roman" panose="02020603050405020304" pitchFamily="18" charset="0"/>
                <a:ea typeface="+mj-ea"/>
                <a:cs typeface="Times New Roman" panose="02020603050405020304" pitchFamily="18" charset="0"/>
              </a:rPr>
              <a:t>PBCT </a:t>
            </a:r>
            <a:r>
              <a:rPr lang="it-IT" sz="3600" b="1" i="1" dirty="0">
                <a:solidFill>
                  <a:schemeClr val="tx1"/>
                </a:solidFill>
                <a:latin typeface="Times New Roman" panose="02020603050405020304" pitchFamily="18" charset="0"/>
                <a:ea typeface="+mj-ea"/>
                <a:cs typeface="Times New Roman" panose="02020603050405020304" pitchFamily="18" charset="0"/>
              </a:rPr>
              <a:t>in-vivo</a:t>
            </a:r>
            <a:r>
              <a:rPr lang="it-IT" sz="3600" b="1" dirty="0">
                <a:solidFill>
                  <a:schemeClr val="tx1"/>
                </a:solidFill>
                <a:latin typeface="Times New Roman" panose="02020603050405020304" pitchFamily="18" charset="0"/>
                <a:ea typeface="+mj-ea"/>
                <a:cs typeface="Times New Roman" panose="02020603050405020304" pitchFamily="18" charset="0"/>
              </a:rPr>
              <a:t> studies</a:t>
            </a:r>
          </a:p>
        </p:txBody>
      </p:sp>
      <p:pic>
        <p:nvPicPr>
          <p:cNvPr id="5" name="Immagine 4" descr="Immagine che contiene testo, schermata, Carattere, documento&#10;&#10;Descrizione generata automaticamente">
            <a:extLst>
              <a:ext uri="{FF2B5EF4-FFF2-40B4-BE49-F238E27FC236}">
                <a16:creationId xmlns:a16="http://schemas.microsoft.com/office/drawing/2014/main" id="{879797C9-577A-1484-F0FC-DFE6EDF08DD9}"/>
              </a:ext>
            </a:extLst>
          </p:cNvPr>
          <p:cNvPicPr>
            <a:picLocks noChangeAspect="1"/>
          </p:cNvPicPr>
          <p:nvPr/>
        </p:nvPicPr>
        <p:blipFill>
          <a:blip r:embed="rId2">
            <a:extLst>
              <a:ext uri="{28A0092B-C50C-407E-A947-70E740481C1C}">
                <a14:useLocalDpi xmlns:a14="http://schemas.microsoft.com/office/drawing/2010/main" val="0"/>
              </a:ext>
            </a:extLst>
          </a:blip>
          <a:srcRect b="48401"/>
          <a:stretch/>
        </p:blipFill>
        <p:spPr>
          <a:xfrm>
            <a:off x="536840" y="1618750"/>
            <a:ext cx="3180206" cy="1702747"/>
          </a:xfrm>
          <a:prstGeom prst="rect">
            <a:avLst/>
          </a:prstGeom>
          <a:ln>
            <a:solidFill>
              <a:schemeClr val="accent1"/>
            </a:solidFill>
          </a:ln>
          <a:effectLst>
            <a:innerShdw blurRad="63500" dist="50800">
              <a:prstClr val="black">
                <a:alpha val="50000"/>
              </a:prstClr>
            </a:innerShdw>
          </a:effectLst>
        </p:spPr>
      </p:pic>
      <p:pic>
        <p:nvPicPr>
          <p:cNvPr id="6" name="Immagine 5">
            <a:extLst>
              <a:ext uri="{FF2B5EF4-FFF2-40B4-BE49-F238E27FC236}">
                <a16:creationId xmlns:a16="http://schemas.microsoft.com/office/drawing/2014/main" id="{1CA5871A-4091-CFF2-65FE-2AF9FA5700D2}"/>
              </a:ext>
            </a:extLst>
          </p:cNvPr>
          <p:cNvPicPr>
            <a:picLocks noChangeAspect="1"/>
          </p:cNvPicPr>
          <p:nvPr/>
        </p:nvPicPr>
        <p:blipFill>
          <a:blip r:embed="rId3" cstate="print">
            <a:extLst>
              <a:ext uri="{28A0092B-C50C-407E-A947-70E740481C1C}">
                <a14:useLocalDpi xmlns:a14="http://schemas.microsoft.com/office/drawing/2010/main" val="0"/>
              </a:ext>
            </a:extLst>
          </a:blip>
          <a:srcRect t="17744"/>
          <a:stretch/>
        </p:blipFill>
        <p:spPr>
          <a:xfrm>
            <a:off x="4448773" y="1798227"/>
            <a:ext cx="4343084" cy="1431064"/>
          </a:xfrm>
          <a:prstGeom prst="rect">
            <a:avLst/>
          </a:prstGeom>
          <a:ln>
            <a:noFill/>
          </a:ln>
        </p:spPr>
      </p:pic>
      <p:pic>
        <p:nvPicPr>
          <p:cNvPr id="8" name="Immagine 7">
            <a:extLst>
              <a:ext uri="{FF2B5EF4-FFF2-40B4-BE49-F238E27FC236}">
                <a16:creationId xmlns:a16="http://schemas.microsoft.com/office/drawing/2014/main" id="{9BE4C6A5-FD47-3694-4FEB-3934360C91DC}"/>
              </a:ext>
            </a:extLst>
          </p:cNvPr>
          <p:cNvPicPr>
            <a:picLocks noChangeAspect="1"/>
          </p:cNvPicPr>
          <p:nvPr/>
        </p:nvPicPr>
        <p:blipFill>
          <a:blip r:embed="rId4"/>
          <a:stretch>
            <a:fillRect/>
          </a:stretch>
        </p:blipFill>
        <p:spPr>
          <a:xfrm>
            <a:off x="5208238" y="3689567"/>
            <a:ext cx="3583619" cy="1861129"/>
          </a:xfrm>
          <a:prstGeom prst="rect">
            <a:avLst/>
          </a:prstGeom>
          <a:ln>
            <a:solidFill>
              <a:schemeClr val="accent1">
                <a:lumMod val="75000"/>
              </a:schemeClr>
            </a:solidFill>
          </a:ln>
        </p:spPr>
      </p:pic>
      <p:sp>
        <p:nvSpPr>
          <p:cNvPr id="14" name="Rettangolo con angoli arrotondati 13">
            <a:extLst>
              <a:ext uri="{FF2B5EF4-FFF2-40B4-BE49-F238E27FC236}">
                <a16:creationId xmlns:a16="http://schemas.microsoft.com/office/drawing/2014/main" id="{BE6653E4-C7F5-A767-39A7-AC001EE9340E}"/>
              </a:ext>
            </a:extLst>
          </p:cNvPr>
          <p:cNvSpPr/>
          <p:nvPr/>
        </p:nvSpPr>
        <p:spPr>
          <a:xfrm>
            <a:off x="204107" y="4615318"/>
            <a:ext cx="4068000" cy="488077"/>
          </a:xfrm>
          <a:prstGeom prst="roundRect">
            <a:avLst>
              <a:gd name="adj" fmla="val 16667"/>
            </a:avLst>
          </a:prstGeom>
          <a:solidFill>
            <a:schemeClr val="accent2">
              <a:alpha val="2868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it-IT" sz="2200">
              <a:solidFill>
                <a:srgbClr val="FFFFFF"/>
              </a:solidFill>
              <a:sym typeface="Helvetica Neue Medium"/>
            </a:endParaRPr>
          </a:p>
        </p:txBody>
      </p:sp>
      <p:sp>
        <p:nvSpPr>
          <p:cNvPr id="9" name="CasellaDiTesto 8">
            <a:extLst>
              <a:ext uri="{FF2B5EF4-FFF2-40B4-BE49-F238E27FC236}">
                <a16:creationId xmlns:a16="http://schemas.microsoft.com/office/drawing/2014/main" id="{4127B878-7A3A-D752-22B7-04B5B7193F96}"/>
              </a:ext>
            </a:extLst>
          </p:cNvPr>
          <p:cNvSpPr txBox="1"/>
          <p:nvPr/>
        </p:nvSpPr>
        <p:spPr>
          <a:xfrm>
            <a:off x="5208238" y="1277399"/>
            <a:ext cx="3615690" cy="276999"/>
          </a:xfrm>
          <a:prstGeom prst="rect">
            <a:avLst/>
          </a:prstGeom>
          <a:noFill/>
        </p:spPr>
        <p:txBody>
          <a:bodyPr wrap="square">
            <a:spAutoFit/>
          </a:bodyPr>
          <a:lstStyle/>
          <a:p>
            <a:r>
              <a:rPr lang="it-IT" sz="1200" b="1" dirty="0" err="1">
                <a:solidFill>
                  <a:schemeClr val="accent1">
                    <a:lumMod val="50000"/>
                  </a:schemeClr>
                </a:solidFill>
                <a:latin typeface="Avenir Book" panose="02000503020000020003" pitchFamily="2" charset="0"/>
              </a:rPr>
              <a:t>Multimodal</a:t>
            </a:r>
            <a:r>
              <a:rPr lang="it-IT" sz="1200" b="1" dirty="0">
                <a:solidFill>
                  <a:schemeClr val="accent1">
                    <a:lumMod val="50000"/>
                  </a:schemeClr>
                </a:solidFill>
                <a:latin typeface="Avenir Book" panose="02000503020000020003" pitchFamily="2" charset="0"/>
              </a:rPr>
              <a:t> imaging techniques and </a:t>
            </a:r>
            <a:r>
              <a:rPr lang="it-IT" sz="1200" b="1" dirty="0" err="1">
                <a:solidFill>
                  <a:schemeClr val="accent1">
                    <a:lumMod val="50000"/>
                  </a:schemeClr>
                </a:solidFill>
                <a:latin typeface="Avenir Book" panose="02000503020000020003" pitchFamily="2" charset="0"/>
              </a:rPr>
              <a:t>Radiomics</a:t>
            </a:r>
            <a:r>
              <a:rPr lang="it-IT" sz="1200" b="1" dirty="0">
                <a:solidFill>
                  <a:schemeClr val="accent1">
                    <a:lumMod val="50000"/>
                  </a:schemeClr>
                </a:solidFill>
                <a:latin typeface="Avenir Book" panose="02000503020000020003" pitchFamily="2" charset="0"/>
              </a:rPr>
              <a:t> </a:t>
            </a:r>
            <a:endParaRPr lang="it-IT" sz="1200" dirty="0">
              <a:solidFill>
                <a:schemeClr val="accent1">
                  <a:lumMod val="50000"/>
                </a:schemeClr>
              </a:solidFill>
              <a:latin typeface="Avenir Book" panose="02000503020000020003" pitchFamily="2" charset="0"/>
            </a:endParaRPr>
          </a:p>
        </p:txBody>
      </p:sp>
      <p:pic>
        <p:nvPicPr>
          <p:cNvPr id="10" name="Immagine 9">
            <a:extLst>
              <a:ext uri="{FF2B5EF4-FFF2-40B4-BE49-F238E27FC236}">
                <a16:creationId xmlns:a16="http://schemas.microsoft.com/office/drawing/2014/main" id="{1583CC44-9466-B5A1-5EEF-7A6D5C27E422}"/>
              </a:ext>
            </a:extLst>
          </p:cNvPr>
          <p:cNvPicPr>
            <a:picLocks noChangeAspect="1"/>
          </p:cNvPicPr>
          <p:nvPr/>
        </p:nvPicPr>
        <p:blipFill>
          <a:blip r:embed="rId5" cstate="print">
            <a:extLst>
              <a:ext uri="{28A0092B-C50C-407E-A947-70E740481C1C}">
                <a14:useLocalDpi xmlns:a14="http://schemas.microsoft.com/office/drawing/2010/main" val="0"/>
              </a:ext>
            </a:extLst>
          </a:blip>
          <a:srcRect r="3026"/>
          <a:stretch/>
        </p:blipFill>
        <p:spPr>
          <a:xfrm>
            <a:off x="2038393" y="3689567"/>
            <a:ext cx="2404812" cy="1155068"/>
          </a:xfrm>
          <a:prstGeom prst="rect">
            <a:avLst/>
          </a:prstGeom>
          <a:ln>
            <a:noFill/>
          </a:ln>
        </p:spPr>
      </p:pic>
      <p:pic>
        <p:nvPicPr>
          <p:cNvPr id="11" name="Immagine 10">
            <a:extLst>
              <a:ext uri="{FF2B5EF4-FFF2-40B4-BE49-F238E27FC236}">
                <a16:creationId xmlns:a16="http://schemas.microsoft.com/office/drawing/2014/main" id="{4C5738F8-CF3E-6E7F-B73D-55AF57079456}"/>
              </a:ext>
            </a:extLst>
          </p:cNvPr>
          <p:cNvPicPr>
            <a:picLocks noChangeAspect="1"/>
          </p:cNvPicPr>
          <p:nvPr/>
        </p:nvPicPr>
        <p:blipFill>
          <a:blip r:embed="rId6"/>
          <a:stretch>
            <a:fillRect/>
          </a:stretch>
        </p:blipFill>
        <p:spPr>
          <a:xfrm>
            <a:off x="27018" y="3593258"/>
            <a:ext cx="1968900" cy="1702746"/>
          </a:xfrm>
          <a:prstGeom prst="rect">
            <a:avLst/>
          </a:prstGeom>
          <a:ln>
            <a:noFill/>
          </a:ln>
        </p:spPr>
      </p:pic>
      <p:pic>
        <p:nvPicPr>
          <p:cNvPr id="12" name="Immagine 11">
            <a:extLst>
              <a:ext uri="{FF2B5EF4-FFF2-40B4-BE49-F238E27FC236}">
                <a16:creationId xmlns:a16="http://schemas.microsoft.com/office/drawing/2014/main" id="{C85E98B5-6497-B5F6-5068-F3C087645DEB}"/>
              </a:ext>
            </a:extLst>
          </p:cNvPr>
          <p:cNvPicPr>
            <a:picLocks noChangeAspect="1"/>
          </p:cNvPicPr>
          <p:nvPr/>
        </p:nvPicPr>
        <p:blipFill>
          <a:blip r:embed="rId7"/>
          <a:stretch>
            <a:fillRect/>
          </a:stretch>
        </p:blipFill>
        <p:spPr>
          <a:xfrm>
            <a:off x="2066396" y="4871181"/>
            <a:ext cx="2291633" cy="1316566"/>
          </a:xfrm>
          <a:prstGeom prst="rect">
            <a:avLst/>
          </a:prstGeom>
          <a:ln>
            <a:noFill/>
          </a:ln>
        </p:spPr>
      </p:pic>
      <p:pic>
        <p:nvPicPr>
          <p:cNvPr id="13" name="Immagine 12">
            <a:extLst>
              <a:ext uri="{FF2B5EF4-FFF2-40B4-BE49-F238E27FC236}">
                <a16:creationId xmlns:a16="http://schemas.microsoft.com/office/drawing/2014/main" id="{677E108D-67FD-1FFB-DC53-5AF535CB51EF}"/>
              </a:ext>
            </a:extLst>
          </p:cNvPr>
          <p:cNvPicPr>
            <a:picLocks noChangeAspect="1"/>
          </p:cNvPicPr>
          <p:nvPr/>
        </p:nvPicPr>
        <p:blipFill>
          <a:blip r:embed="rId8"/>
          <a:stretch>
            <a:fillRect/>
          </a:stretch>
        </p:blipFill>
        <p:spPr>
          <a:xfrm>
            <a:off x="215533" y="5348749"/>
            <a:ext cx="1780383" cy="838998"/>
          </a:xfrm>
          <a:prstGeom prst="rect">
            <a:avLst/>
          </a:prstGeom>
          <a:ln>
            <a:noFill/>
          </a:ln>
        </p:spPr>
      </p:pic>
      <p:sp>
        <p:nvSpPr>
          <p:cNvPr id="3" name="CasellaDiTesto 2">
            <a:extLst>
              <a:ext uri="{FF2B5EF4-FFF2-40B4-BE49-F238E27FC236}">
                <a16:creationId xmlns:a16="http://schemas.microsoft.com/office/drawing/2014/main" id="{56693E0C-BAB1-0908-F077-646DC623837A}"/>
              </a:ext>
            </a:extLst>
          </p:cNvPr>
          <p:cNvSpPr txBox="1"/>
          <p:nvPr/>
        </p:nvSpPr>
        <p:spPr>
          <a:xfrm>
            <a:off x="5267989" y="5948004"/>
            <a:ext cx="2779479" cy="338554"/>
          </a:xfrm>
          <a:prstGeom prst="rect">
            <a:avLst/>
          </a:prstGeom>
          <a:noFill/>
        </p:spPr>
        <p:txBody>
          <a:bodyPr wrap="none" rtlCol="0">
            <a:spAutoFit/>
          </a:bodyPr>
          <a:lstStyle/>
          <a:p>
            <a:r>
              <a:rPr lang="it-IT" sz="1600" dirty="0" err="1">
                <a:latin typeface="Times New Roman" panose="02020603050405020304" pitchFamily="18" charset="0"/>
                <a:cs typeface="Times New Roman" panose="02020603050405020304" pitchFamily="18" charset="0"/>
              </a:rPr>
              <a:t>Courtesy</a:t>
            </a:r>
            <a:r>
              <a:rPr lang="it-IT" sz="1600" dirty="0">
                <a:latin typeface="Times New Roman" panose="02020603050405020304" pitchFamily="18" charset="0"/>
                <a:cs typeface="Times New Roman" panose="02020603050405020304" pitchFamily="18" charset="0"/>
              </a:rPr>
              <a:t> of Dr. G.A. P. </a:t>
            </a:r>
            <a:r>
              <a:rPr lang="it-IT" sz="1600" dirty="0" err="1">
                <a:latin typeface="Times New Roman" panose="02020603050405020304" pitchFamily="18" charset="0"/>
                <a:cs typeface="Times New Roman" panose="02020603050405020304" pitchFamily="18" charset="0"/>
              </a:rPr>
              <a:t>Cirrone</a:t>
            </a:r>
            <a:endParaRPr lang="it-I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599475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2106" y="212937"/>
            <a:ext cx="6859787" cy="594852"/>
          </a:xfrm>
        </p:spPr>
        <p:txBody>
          <a:bodyPr>
            <a:normAutofit fontScale="90000"/>
          </a:bodyPr>
          <a:lstStyle/>
          <a:p>
            <a:r>
              <a:rPr lang="en-US" dirty="0"/>
              <a:t>Conclusions</a:t>
            </a:r>
          </a:p>
        </p:txBody>
      </p:sp>
      <p:sp>
        <p:nvSpPr>
          <p:cNvPr id="3" name="Segnaposto contenuto 2"/>
          <p:cNvSpPr>
            <a:spLocks noGrp="1"/>
          </p:cNvSpPr>
          <p:nvPr>
            <p:ph idx="1"/>
          </p:nvPr>
        </p:nvSpPr>
        <p:spPr>
          <a:xfrm>
            <a:off x="300883" y="1032048"/>
            <a:ext cx="8715525" cy="5735800"/>
          </a:xfrm>
        </p:spPr>
        <p:txBody>
          <a:bodyPr/>
          <a:lstStyle/>
          <a:p>
            <a:pPr algn="just">
              <a:buFont typeface="Wingdings" panose="05000000000000000000" pitchFamily="2" charset="2"/>
              <a:buChar char="ü"/>
            </a:pPr>
            <a:r>
              <a:rPr lang="en-US" dirty="0"/>
              <a:t>The Proton-Boron reaction enhances the effectiveness of protontherapy</a:t>
            </a:r>
          </a:p>
          <a:p>
            <a:pPr algn="just">
              <a:buFont typeface="Wingdings" panose="05000000000000000000" pitchFamily="2" charset="2"/>
              <a:buChar char="ü"/>
            </a:pPr>
            <a:endParaRPr lang="en-US" dirty="0"/>
          </a:p>
          <a:p>
            <a:pPr algn="just">
              <a:buFont typeface="Wingdings" panose="05000000000000000000" pitchFamily="2" charset="2"/>
              <a:buChar char="ü"/>
            </a:pPr>
            <a:r>
              <a:rPr lang="en-US" dirty="0"/>
              <a:t>The complexity of DNA damage induced by the reaction products are key radiobiological mechanism</a:t>
            </a:r>
          </a:p>
          <a:p>
            <a:pPr algn="just">
              <a:buFont typeface="Wingdings" panose="05000000000000000000" pitchFamily="2" charset="2"/>
              <a:buChar char="ü"/>
            </a:pPr>
            <a:endParaRPr lang="en-US" dirty="0"/>
          </a:p>
          <a:p>
            <a:pPr algn="just">
              <a:buFont typeface="Wingdings" panose="05000000000000000000" pitchFamily="2" charset="2"/>
              <a:buChar char="ü"/>
            </a:pPr>
            <a:r>
              <a:rPr lang="en-US" dirty="0"/>
              <a:t>However, the increase in effectiveness is not simply        related to an increase in macroscopic dose and                   untargeted effects must be taken into account</a:t>
            </a:r>
          </a:p>
          <a:p>
            <a:pPr marL="471430">
              <a:buFont typeface="Wingdings" panose="05000000000000000000" pitchFamily="2" charset="2"/>
              <a:buChar char="ü"/>
            </a:pPr>
            <a:endParaRPr lang="en-US" dirty="0"/>
          </a:p>
          <a:p>
            <a:pPr marL="128530" indent="0">
              <a:buNone/>
            </a:pPr>
            <a:endParaRPr lang="en-US" dirty="0"/>
          </a:p>
          <a:p>
            <a:pPr marL="471521" lvl="1" indent="0">
              <a:buNone/>
            </a:pPr>
            <a:endParaRPr lang="en-US" dirty="0"/>
          </a:p>
          <a:p>
            <a:pPr marL="471430">
              <a:buFont typeface="Wingdings" panose="05000000000000000000" pitchFamily="2" charset="2"/>
              <a:buChar char="ü"/>
            </a:pPr>
            <a:endParaRPr lang="en-US" dirty="0"/>
          </a:p>
        </p:txBody>
      </p:sp>
    </p:spTree>
    <p:extLst>
      <p:ext uri="{BB962C8B-B14F-4D97-AF65-F5344CB8AC3E}">
        <p14:creationId xmlns:p14="http://schemas.microsoft.com/office/powerpoint/2010/main" val="256846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24628EE-FA09-D3B1-0561-F2D3224F0969}"/>
              </a:ext>
            </a:extLst>
          </p:cNvPr>
          <p:cNvSpPr>
            <a:spLocks noGrp="1"/>
          </p:cNvSpPr>
          <p:nvPr>
            <p:ph type="title"/>
          </p:nvPr>
        </p:nvSpPr>
        <p:spPr>
          <a:xfrm>
            <a:off x="506054" y="2640493"/>
            <a:ext cx="8131892" cy="1325563"/>
          </a:xfrm>
        </p:spPr>
        <p:txBody>
          <a:bodyPr/>
          <a:lstStyle/>
          <a:p>
            <a:r>
              <a:rPr lang="it-IT" sz="4400" dirty="0">
                <a:solidFill>
                  <a:srgbClr val="FF6699"/>
                </a:solidFill>
              </a:rPr>
              <a:t>The future</a:t>
            </a:r>
          </a:p>
        </p:txBody>
      </p:sp>
    </p:spTree>
    <p:extLst>
      <p:ext uri="{BB962C8B-B14F-4D97-AF65-F5344CB8AC3E}">
        <p14:creationId xmlns:p14="http://schemas.microsoft.com/office/powerpoint/2010/main" val="225851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144" y="115690"/>
            <a:ext cx="7704667" cy="907575"/>
          </a:xfrm>
        </p:spPr>
        <p:txBody>
          <a:bodyPr/>
          <a:lstStyle/>
          <a:p>
            <a:r>
              <a:rPr lang="en-US" dirty="0" err="1"/>
              <a:t>Spatio</a:t>
            </a:r>
            <a:r>
              <a:rPr lang="en-US" dirty="0"/>
              <a:t>-temporal radiobiology</a:t>
            </a: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898" r="3419" b="16441"/>
          <a:stretch/>
        </p:blipFill>
        <p:spPr>
          <a:xfrm>
            <a:off x="0" y="1061101"/>
            <a:ext cx="9150462" cy="4808823"/>
          </a:xfrm>
          <a:prstGeom prst="rect">
            <a:avLst/>
          </a:prstGeom>
        </p:spPr>
      </p:pic>
      <p:pic>
        <p:nvPicPr>
          <p:cNvPr id="3" name="Immagine 2">
            <a:extLst>
              <a:ext uri="{FF2B5EF4-FFF2-40B4-BE49-F238E27FC236}">
                <a16:creationId xmlns:a16="http://schemas.microsoft.com/office/drawing/2014/main" id="{BA769B14-7B12-08A6-6E94-EF874CBEAD51}"/>
              </a:ext>
            </a:extLst>
          </p:cNvPr>
          <p:cNvPicPr>
            <a:picLocks noChangeAspect="1"/>
          </p:cNvPicPr>
          <p:nvPr/>
        </p:nvPicPr>
        <p:blipFill>
          <a:blip r:embed="rId3"/>
          <a:stretch>
            <a:fillRect/>
          </a:stretch>
        </p:blipFill>
        <p:spPr>
          <a:xfrm>
            <a:off x="354524" y="1430092"/>
            <a:ext cx="8434951" cy="3997816"/>
          </a:xfrm>
          <a:prstGeom prst="rect">
            <a:avLst/>
          </a:prstGeom>
        </p:spPr>
      </p:pic>
    </p:spTree>
    <p:extLst>
      <p:ext uri="{BB962C8B-B14F-4D97-AF65-F5344CB8AC3E}">
        <p14:creationId xmlns:p14="http://schemas.microsoft.com/office/powerpoint/2010/main" val="156323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4340F3F-C297-0A67-2170-8B4086AE82E9}"/>
              </a:ext>
            </a:extLst>
          </p:cNvPr>
          <p:cNvSpPr>
            <a:spLocks noGrp="1"/>
          </p:cNvSpPr>
          <p:nvPr>
            <p:ph type="title"/>
          </p:nvPr>
        </p:nvSpPr>
        <p:spPr>
          <a:xfrm>
            <a:off x="719666" y="0"/>
            <a:ext cx="7704667" cy="691115"/>
          </a:xfrm>
        </p:spPr>
        <p:txBody>
          <a:bodyPr>
            <a:noAutofit/>
          </a:bodyPr>
          <a:lstStyle/>
          <a:p>
            <a:r>
              <a:rPr lang="it-IT" dirty="0"/>
              <a:t>The time </a:t>
            </a:r>
            <a:r>
              <a:rPr lang="it-IT" dirty="0" err="1"/>
              <a:t>factor</a:t>
            </a:r>
            <a:r>
              <a:rPr lang="it-IT" dirty="0"/>
              <a:t>: </a:t>
            </a:r>
            <a:br>
              <a:rPr lang="it-IT" dirty="0"/>
            </a:br>
            <a:r>
              <a:rPr lang="it-IT" dirty="0"/>
              <a:t>the «</a:t>
            </a:r>
            <a:r>
              <a:rPr lang="it-IT" dirty="0" err="1"/>
              <a:t>traditional</a:t>
            </a:r>
            <a:r>
              <a:rPr lang="it-IT" dirty="0"/>
              <a:t>» dose-rate </a:t>
            </a:r>
            <a:r>
              <a:rPr lang="it-IT" dirty="0" err="1"/>
              <a:t>effect</a:t>
            </a:r>
            <a:endParaRPr lang="it-IT" dirty="0"/>
          </a:p>
        </p:txBody>
      </p:sp>
      <p:pic>
        <p:nvPicPr>
          <p:cNvPr id="7" name="Immagine 6">
            <a:extLst>
              <a:ext uri="{FF2B5EF4-FFF2-40B4-BE49-F238E27FC236}">
                <a16:creationId xmlns:a16="http://schemas.microsoft.com/office/drawing/2014/main" id="{205EDA91-1054-3BF0-2BE9-4D1289891C9B}"/>
              </a:ext>
            </a:extLst>
          </p:cNvPr>
          <p:cNvPicPr>
            <a:picLocks noChangeAspect="1"/>
          </p:cNvPicPr>
          <p:nvPr/>
        </p:nvPicPr>
        <p:blipFill>
          <a:blip r:embed="rId2"/>
          <a:stretch>
            <a:fillRect/>
          </a:stretch>
        </p:blipFill>
        <p:spPr>
          <a:xfrm>
            <a:off x="2192766" y="1327502"/>
            <a:ext cx="4928587" cy="5530498"/>
          </a:xfrm>
          <a:prstGeom prst="rect">
            <a:avLst/>
          </a:prstGeom>
        </p:spPr>
      </p:pic>
    </p:spTree>
    <p:extLst>
      <p:ext uri="{BB962C8B-B14F-4D97-AF65-F5344CB8AC3E}">
        <p14:creationId xmlns:p14="http://schemas.microsoft.com/office/powerpoint/2010/main" val="426665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0"/>
            <a:ext cx="7467600" cy="475804"/>
          </a:xfrm>
        </p:spPr>
        <p:txBody>
          <a:bodyPr anchor="ctr">
            <a:noAutofit/>
          </a:bodyPr>
          <a:lstStyle/>
          <a:p>
            <a:r>
              <a:rPr lang="en-US" cap="none" noProof="0" dirty="0"/>
              <a:t>Novel temporal regimes</a:t>
            </a:r>
          </a:p>
        </p:txBody>
      </p:sp>
      <p:sp>
        <p:nvSpPr>
          <p:cNvPr id="3" name="Zástupný symbol pro obsah 2"/>
          <p:cNvSpPr>
            <a:spLocks noGrp="1"/>
          </p:cNvSpPr>
          <p:nvPr>
            <p:ph sz="quarter" idx="1"/>
          </p:nvPr>
        </p:nvSpPr>
        <p:spPr>
          <a:xfrm>
            <a:off x="239538" y="913337"/>
            <a:ext cx="8744973" cy="5572164"/>
          </a:xfrm>
        </p:spPr>
        <p:txBody>
          <a:bodyPr>
            <a:normAutofit/>
          </a:bodyPr>
          <a:lstStyle/>
          <a:p>
            <a:pPr marL="685983" lvl="2" indent="0">
              <a:buNone/>
            </a:pPr>
            <a:endParaRPr lang="en-US" dirty="0"/>
          </a:p>
          <a:p>
            <a:pPr marL="342900" lvl="0" indent="-171496"/>
            <a:r>
              <a:rPr lang="en-US" sz="2400" dirty="0"/>
              <a:t>Very-High Dose Rates </a:t>
            </a:r>
            <a:r>
              <a:rPr lang="en-US" sz="2400" noProof="0" dirty="0"/>
              <a:t>&gt; 40 Gy/s (conventional  accelerators)   </a:t>
            </a:r>
            <a:r>
              <a:rPr lang="en-US" sz="2400" noProof="0" dirty="0">
                <a:sym typeface="Wingdings" panose="05000000000000000000" pitchFamily="2" charset="2"/>
              </a:rPr>
              <a:t> Ultra-High Dose Rate </a:t>
            </a:r>
            <a:r>
              <a:rPr lang="en-US" sz="2400" dirty="0"/>
              <a:t>up to ~ 10</a:t>
            </a:r>
            <a:r>
              <a:rPr lang="en-US" sz="2400" baseline="30000" dirty="0"/>
              <a:t>9</a:t>
            </a:r>
            <a:r>
              <a:rPr lang="en-US" sz="2400" dirty="0"/>
              <a:t> Gy/s  (laser-driven accelerations)</a:t>
            </a:r>
            <a:endParaRPr lang="en-US" sz="2400" noProof="0" dirty="0"/>
          </a:p>
          <a:p>
            <a:r>
              <a:rPr lang="en-US" sz="2400" dirty="0"/>
              <a:t>“Rediscovered”:</a:t>
            </a:r>
            <a:r>
              <a:rPr lang="en-US" sz="2400" baseline="0" dirty="0"/>
              <a:t> </a:t>
            </a:r>
            <a:r>
              <a:rPr lang="en-US" sz="2400" dirty="0"/>
              <a:t>early studies found a biphasic   (“hockey –stick”) type of response.</a:t>
            </a:r>
          </a:p>
          <a:p>
            <a:pPr marL="0" indent="0">
              <a:buNone/>
            </a:pPr>
            <a:endParaRPr lang="en-US" dirty="0"/>
          </a:p>
          <a:p>
            <a:pPr marL="0" indent="0">
              <a:buNone/>
            </a:pPr>
            <a:endParaRPr lang="en-US" dirty="0"/>
          </a:p>
          <a:p>
            <a:r>
              <a:rPr lang="en-US" sz="2400" dirty="0"/>
              <a:t>Pioneering study from </a:t>
            </a:r>
            <a:r>
              <a:rPr lang="en-US" sz="2400" dirty="0" err="1"/>
              <a:t>Favaudon</a:t>
            </a:r>
            <a:r>
              <a:rPr lang="en-US" sz="2400" dirty="0"/>
              <a:t> et al., 2014</a:t>
            </a:r>
          </a:p>
          <a:p>
            <a:pPr lvl="1"/>
            <a:r>
              <a:rPr lang="en-US" dirty="0"/>
              <a:t>Above 40 Gy/s, radiation does not trigger</a:t>
            </a:r>
            <a:r>
              <a:rPr lang="en-US" baseline="0" dirty="0"/>
              <a:t> </a:t>
            </a:r>
            <a:r>
              <a:rPr lang="en-US" dirty="0"/>
              <a:t>lung fibrosis, but has   the same local tumor control, named the “FLASH effect”</a:t>
            </a:r>
            <a:endParaRPr lang="en-US" noProof="0" dirty="0"/>
          </a:p>
          <a:p>
            <a:r>
              <a:rPr lang="en-US" sz="2400" dirty="0"/>
              <a:t>Main benefits:</a:t>
            </a:r>
          </a:p>
          <a:p>
            <a:pPr lvl="1"/>
            <a:r>
              <a:rPr lang="en-US" sz="2400" dirty="0"/>
              <a:t>Sparing of the healthy tissue</a:t>
            </a:r>
          </a:p>
          <a:p>
            <a:pPr lvl="1"/>
            <a:r>
              <a:rPr lang="en-US" sz="2400" dirty="0"/>
              <a:t>M</a:t>
            </a:r>
            <a:r>
              <a:rPr lang="en-US" sz="2400" noProof="0" dirty="0" err="1"/>
              <a:t>aintaining</a:t>
            </a:r>
            <a:r>
              <a:rPr lang="en-US" sz="2400" noProof="0" dirty="0"/>
              <a:t> the same killing effect on tumor</a:t>
            </a:r>
          </a:p>
        </p:txBody>
      </p:sp>
      <p:grpSp>
        <p:nvGrpSpPr>
          <p:cNvPr id="12" name="Group 11">
            <a:extLst>
              <a:ext uri="{FF2B5EF4-FFF2-40B4-BE49-F238E27FC236}">
                <a16:creationId xmlns:a16="http://schemas.microsoft.com/office/drawing/2014/main" id="{C49537D9-1A7F-4D3A-872B-9EBA817EAE46}"/>
              </a:ext>
            </a:extLst>
          </p:cNvPr>
          <p:cNvGrpSpPr/>
          <p:nvPr/>
        </p:nvGrpSpPr>
        <p:grpSpPr>
          <a:xfrm>
            <a:off x="1049628" y="648587"/>
            <a:ext cx="7044743" cy="2910120"/>
            <a:chOff x="1275130" y="3429000"/>
            <a:chExt cx="6605039" cy="2708346"/>
          </a:xfrm>
        </p:grpSpPr>
        <p:pic>
          <p:nvPicPr>
            <p:cNvPr id="9" name="Picture 8">
              <a:extLst>
                <a:ext uri="{FF2B5EF4-FFF2-40B4-BE49-F238E27FC236}">
                  <a16:creationId xmlns:a16="http://schemas.microsoft.com/office/drawing/2014/main" id="{70407226-1553-4D7C-9513-F5018BA63495}"/>
                </a:ext>
              </a:extLst>
            </p:cNvPr>
            <p:cNvPicPr>
              <a:picLocks noChangeAspect="1"/>
            </p:cNvPicPr>
            <p:nvPr/>
          </p:nvPicPr>
          <p:blipFill>
            <a:blip r:embed="rId3"/>
            <a:stretch>
              <a:fillRect/>
            </a:stretch>
          </p:blipFill>
          <p:spPr>
            <a:xfrm>
              <a:off x="1275130" y="3432246"/>
              <a:ext cx="3429000" cy="2705100"/>
            </a:xfrm>
            <a:prstGeom prst="rect">
              <a:avLst/>
            </a:prstGeom>
          </p:spPr>
        </p:pic>
        <p:pic>
          <p:nvPicPr>
            <p:cNvPr id="10" name="Picture 9">
              <a:extLst>
                <a:ext uri="{FF2B5EF4-FFF2-40B4-BE49-F238E27FC236}">
                  <a16:creationId xmlns:a16="http://schemas.microsoft.com/office/drawing/2014/main" id="{33BDA1A8-718A-4916-A661-0679E429FF57}"/>
                </a:ext>
              </a:extLst>
            </p:cNvPr>
            <p:cNvPicPr>
              <a:picLocks noChangeAspect="1"/>
            </p:cNvPicPr>
            <p:nvPr/>
          </p:nvPicPr>
          <p:blipFill>
            <a:blip r:embed="rId4"/>
            <a:stretch>
              <a:fillRect/>
            </a:stretch>
          </p:blipFill>
          <p:spPr>
            <a:xfrm>
              <a:off x="4767157" y="3429000"/>
              <a:ext cx="3113012" cy="2705100"/>
            </a:xfrm>
            <a:prstGeom prst="rect">
              <a:avLst/>
            </a:prstGeom>
          </p:spPr>
        </p:pic>
      </p:grpSp>
      <p:grpSp>
        <p:nvGrpSpPr>
          <p:cNvPr id="8" name="Group 7">
            <a:extLst>
              <a:ext uri="{FF2B5EF4-FFF2-40B4-BE49-F238E27FC236}">
                <a16:creationId xmlns:a16="http://schemas.microsoft.com/office/drawing/2014/main" id="{E45A6F62-CE39-46C0-9EBF-9394EF6A178A}"/>
              </a:ext>
            </a:extLst>
          </p:cNvPr>
          <p:cNvGrpSpPr/>
          <p:nvPr/>
        </p:nvGrpSpPr>
        <p:grpSpPr>
          <a:xfrm>
            <a:off x="2858304" y="3263486"/>
            <a:ext cx="3291680" cy="3509012"/>
            <a:chOff x="5446936" y="2348880"/>
            <a:chExt cx="3291680" cy="3509012"/>
          </a:xfrm>
        </p:grpSpPr>
        <p:pic>
          <p:nvPicPr>
            <p:cNvPr id="5" name="Picture 4">
              <a:extLst>
                <a:ext uri="{FF2B5EF4-FFF2-40B4-BE49-F238E27FC236}">
                  <a16:creationId xmlns:a16="http://schemas.microsoft.com/office/drawing/2014/main" id="{5267A7D2-F680-4EC9-87A7-E1154234F382}"/>
                </a:ext>
              </a:extLst>
            </p:cNvPr>
            <p:cNvPicPr>
              <a:picLocks noChangeAspect="1"/>
            </p:cNvPicPr>
            <p:nvPr/>
          </p:nvPicPr>
          <p:blipFill>
            <a:blip r:embed="rId5"/>
            <a:stretch>
              <a:fillRect/>
            </a:stretch>
          </p:blipFill>
          <p:spPr>
            <a:xfrm>
              <a:off x="5446936" y="2348880"/>
              <a:ext cx="3291680" cy="3198260"/>
            </a:xfrm>
            <a:prstGeom prst="rect">
              <a:avLst/>
            </a:prstGeom>
          </p:spPr>
        </p:pic>
        <p:sp>
          <p:nvSpPr>
            <p:cNvPr id="6" name="TextBox 5">
              <a:extLst>
                <a:ext uri="{FF2B5EF4-FFF2-40B4-BE49-F238E27FC236}">
                  <a16:creationId xmlns:a16="http://schemas.microsoft.com/office/drawing/2014/main" id="{CA6B1F6C-9FCF-405D-A2CC-EAE9CD9A9533}"/>
                </a:ext>
              </a:extLst>
            </p:cNvPr>
            <p:cNvSpPr txBox="1"/>
            <p:nvPr/>
          </p:nvSpPr>
          <p:spPr>
            <a:xfrm>
              <a:off x="6918592" y="5580893"/>
              <a:ext cx="1495696"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Town, 1967</a:t>
              </a:r>
            </a:p>
          </p:txBody>
        </p:sp>
      </p:grpSp>
      <p:pic>
        <p:nvPicPr>
          <p:cNvPr id="4" name="Immagine 3">
            <a:extLst>
              <a:ext uri="{FF2B5EF4-FFF2-40B4-BE49-F238E27FC236}">
                <a16:creationId xmlns:a16="http://schemas.microsoft.com/office/drawing/2014/main" id="{1E9ACD47-5D41-5CEE-CE92-EDD8EF5D9BB2}"/>
              </a:ext>
            </a:extLst>
          </p:cNvPr>
          <p:cNvPicPr>
            <a:picLocks noChangeAspect="1"/>
          </p:cNvPicPr>
          <p:nvPr/>
        </p:nvPicPr>
        <p:blipFill>
          <a:blip r:embed="rId6"/>
          <a:srcRect b="8054"/>
          <a:stretch>
            <a:fillRect/>
          </a:stretch>
        </p:blipFill>
        <p:spPr>
          <a:xfrm>
            <a:off x="446955" y="855795"/>
            <a:ext cx="8250090" cy="5422604"/>
          </a:xfrm>
          <a:prstGeom prst="rect">
            <a:avLst/>
          </a:prstGeom>
        </p:spPr>
      </p:pic>
    </p:spTree>
    <p:extLst>
      <p:ext uri="{BB962C8B-B14F-4D97-AF65-F5344CB8AC3E}">
        <p14:creationId xmlns:p14="http://schemas.microsoft.com/office/powerpoint/2010/main" val="167097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0" y="142852"/>
            <a:ext cx="7467600" cy="928694"/>
          </a:xfrm>
        </p:spPr>
        <p:txBody>
          <a:bodyPr anchor="ctr">
            <a:normAutofit/>
          </a:bodyPr>
          <a:lstStyle/>
          <a:p>
            <a:r>
              <a:rPr lang="en-US" sz="3600" cap="none" noProof="0" dirty="0"/>
              <a:t>Towards FLASH </a:t>
            </a:r>
            <a:r>
              <a:rPr lang="en-US" dirty="0"/>
              <a:t>RT</a:t>
            </a:r>
            <a:endParaRPr lang="en-US" sz="3600" cap="none" noProof="0" dirty="0"/>
          </a:p>
        </p:txBody>
      </p:sp>
      <p:sp>
        <p:nvSpPr>
          <p:cNvPr id="3" name="Zástupný symbol pro obsah 2"/>
          <p:cNvSpPr>
            <a:spLocks noGrp="1"/>
          </p:cNvSpPr>
          <p:nvPr>
            <p:ph sz="quarter" idx="1"/>
          </p:nvPr>
        </p:nvSpPr>
        <p:spPr>
          <a:xfrm>
            <a:off x="107503" y="1000108"/>
            <a:ext cx="5529535" cy="3148972"/>
          </a:xfrm>
        </p:spPr>
        <p:txBody>
          <a:bodyPr>
            <a:normAutofit/>
          </a:bodyPr>
          <a:lstStyle/>
          <a:p>
            <a:r>
              <a:rPr lang="en-US" noProof="0" dirty="0"/>
              <a:t>Some of the recent results:</a:t>
            </a:r>
          </a:p>
          <a:p>
            <a:pPr lvl="1"/>
            <a:r>
              <a:rPr lang="en-US" sz="2000" noProof="0" dirty="0"/>
              <a:t>Sparing of brain tissue and cognitive functions</a:t>
            </a:r>
          </a:p>
          <a:p>
            <a:pPr lvl="1"/>
            <a:r>
              <a:rPr lang="en-US" sz="2000" dirty="0"/>
              <a:t>Lack of </a:t>
            </a:r>
            <a:r>
              <a:rPr lang="en-US" sz="2000" dirty="0" err="1"/>
              <a:t>sking</a:t>
            </a:r>
            <a:r>
              <a:rPr lang="en-US" sz="2000" dirty="0"/>
              <a:t> </a:t>
            </a:r>
            <a:r>
              <a:rPr lang="en-US" sz="2000" dirty="0" err="1"/>
              <a:t>fibronecrosis</a:t>
            </a:r>
            <a:r>
              <a:rPr lang="en-US" sz="2000" dirty="0"/>
              <a:t> at mini pigs</a:t>
            </a:r>
          </a:p>
          <a:p>
            <a:pPr lvl="1"/>
            <a:r>
              <a:rPr lang="en-US" sz="2000" noProof="0" dirty="0"/>
              <a:t>No late toxicity in cat patients</a:t>
            </a:r>
          </a:p>
          <a:p>
            <a:pPr lvl="1"/>
            <a:r>
              <a:rPr lang="en-US" sz="2000" dirty="0"/>
              <a:t>First human treatment</a:t>
            </a:r>
          </a:p>
        </p:txBody>
      </p:sp>
      <p:sp>
        <p:nvSpPr>
          <p:cNvPr id="16" name="Zástupný symbol pro obsah 2">
            <a:extLst>
              <a:ext uri="{FF2B5EF4-FFF2-40B4-BE49-F238E27FC236}">
                <a16:creationId xmlns:a16="http://schemas.microsoft.com/office/drawing/2014/main" id="{CBDE4F8D-F099-42D6-ADBF-45689D58CEE1}"/>
              </a:ext>
            </a:extLst>
          </p:cNvPr>
          <p:cNvSpPr txBox="1">
            <a:spLocks/>
          </p:cNvSpPr>
          <p:nvPr/>
        </p:nvSpPr>
        <p:spPr>
          <a:xfrm>
            <a:off x="107504" y="3717032"/>
            <a:ext cx="8712968" cy="280831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cs-CZ" sz="2200" noProof="0" dirty="0" err="1"/>
              <a:t>Mostly</a:t>
            </a:r>
            <a:r>
              <a:rPr lang="cs-CZ" sz="2200" noProof="0" dirty="0"/>
              <a:t> </a:t>
            </a:r>
            <a:r>
              <a:rPr lang="cs-CZ" sz="2200" noProof="0" dirty="0" err="1"/>
              <a:t>electrons</a:t>
            </a:r>
            <a:r>
              <a:rPr lang="cs-CZ" sz="2200" noProof="0" dirty="0"/>
              <a:t> and X-</a:t>
            </a:r>
            <a:r>
              <a:rPr lang="cs-CZ" sz="2200" noProof="0" dirty="0" err="1"/>
              <a:t>rays</a:t>
            </a:r>
            <a:r>
              <a:rPr lang="cs-CZ" sz="2200" noProof="0" dirty="0"/>
              <a:t> – </a:t>
            </a:r>
            <a:r>
              <a:rPr lang="cs-CZ" sz="2200" b="1" noProof="0" dirty="0">
                <a:solidFill>
                  <a:srgbClr val="EA0000"/>
                </a:solidFill>
              </a:rPr>
              <a:t>limited data </a:t>
            </a:r>
            <a:r>
              <a:rPr lang="cs-CZ" sz="2200" b="1" noProof="0" dirty="0" err="1">
                <a:solidFill>
                  <a:srgbClr val="EA0000"/>
                </a:solidFill>
              </a:rPr>
              <a:t>with</a:t>
            </a:r>
            <a:r>
              <a:rPr lang="cs-CZ" sz="2200" b="1" noProof="0" dirty="0">
                <a:solidFill>
                  <a:srgbClr val="EA0000"/>
                </a:solidFill>
              </a:rPr>
              <a:t> </a:t>
            </a:r>
            <a:r>
              <a:rPr lang="cs-CZ" sz="2200" b="1" noProof="0" dirty="0" err="1">
                <a:solidFill>
                  <a:srgbClr val="EA0000"/>
                </a:solidFill>
              </a:rPr>
              <a:t>protons</a:t>
            </a:r>
            <a:r>
              <a:rPr lang="cs-CZ" sz="2200" b="1" noProof="0" dirty="0">
                <a:solidFill>
                  <a:srgbClr val="EA0000"/>
                </a:solidFill>
              </a:rPr>
              <a:t>!</a:t>
            </a:r>
            <a:endParaRPr lang="en-US" sz="2200" b="1" noProof="0" dirty="0">
              <a:solidFill>
                <a:srgbClr val="EA0000"/>
              </a:solidFill>
            </a:endParaRPr>
          </a:p>
          <a:p>
            <a:r>
              <a:rPr lang="cs-CZ" sz="2200" dirty="0"/>
              <a:t>In </a:t>
            </a:r>
            <a:r>
              <a:rPr lang="cs-CZ" sz="2200" dirty="0" err="1"/>
              <a:t>general</a:t>
            </a:r>
            <a:r>
              <a:rPr lang="cs-CZ" sz="2200" dirty="0"/>
              <a:t> </a:t>
            </a:r>
            <a:r>
              <a:rPr lang="cs-CZ" sz="2200" dirty="0" err="1"/>
              <a:t>with</a:t>
            </a:r>
            <a:r>
              <a:rPr lang="cs-CZ" sz="2200" dirty="0"/>
              <a:t> </a:t>
            </a:r>
            <a:r>
              <a:rPr lang="cs-CZ" sz="2200" dirty="0" err="1"/>
              <a:t>protons</a:t>
            </a:r>
            <a:r>
              <a:rPr lang="cs-CZ" sz="2200" dirty="0"/>
              <a:t>:</a:t>
            </a:r>
          </a:p>
          <a:p>
            <a:pPr lvl="1"/>
            <a:r>
              <a:rPr lang="cs-CZ" sz="2000" dirty="0"/>
              <a:t>No </a:t>
            </a:r>
            <a:r>
              <a:rPr lang="cs-CZ" sz="2000" dirty="0" err="1"/>
              <a:t>difference</a:t>
            </a:r>
            <a:r>
              <a:rPr lang="cs-CZ" sz="2000" dirty="0"/>
              <a:t> in cell </a:t>
            </a:r>
            <a:r>
              <a:rPr lang="cs-CZ" sz="2000" dirty="0" err="1"/>
              <a:t>killing</a:t>
            </a:r>
            <a:endParaRPr lang="cs-CZ" sz="2000" dirty="0"/>
          </a:p>
          <a:p>
            <a:pPr lvl="1"/>
            <a:r>
              <a:rPr lang="cs-CZ" sz="2000" dirty="0" err="1"/>
              <a:t>Differences</a:t>
            </a:r>
            <a:r>
              <a:rPr lang="cs-CZ" sz="2000" dirty="0"/>
              <a:t> in </a:t>
            </a:r>
            <a:r>
              <a:rPr lang="cs-CZ" sz="2000" dirty="0" err="1"/>
              <a:t>late</a:t>
            </a:r>
            <a:r>
              <a:rPr lang="cs-CZ" sz="2000" dirty="0"/>
              <a:t> </a:t>
            </a:r>
            <a:r>
              <a:rPr lang="cs-CZ" sz="2000" dirty="0" err="1"/>
              <a:t>arising</a:t>
            </a:r>
            <a:r>
              <a:rPr lang="cs-CZ" sz="2000" dirty="0"/>
              <a:t> </a:t>
            </a:r>
            <a:r>
              <a:rPr lang="cs-CZ" sz="2000" dirty="0" err="1"/>
              <a:t>effects</a:t>
            </a:r>
            <a:endParaRPr lang="cs-CZ" sz="2000" dirty="0"/>
          </a:p>
          <a:p>
            <a:pPr lvl="2"/>
            <a:r>
              <a:rPr lang="cs-CZ" sz="1700" dirty="0"/>
              <a:t>Senescence</a:t>
            </a:r>
          </a:p>
          <a:p>
            <a:pPr lvl="2"/>
            <a:r>
              <a:rPr lang="cs-CZ" sz="1700" dirty="0"/>
              <a:t>TGF-</a:t>
            </a:r>
            <a:r>
              <a:rPr lang="cs-CZ" sz="1700" dirty="0">
                <a:cs typeface="Calibri" panose="020F0502020204030204" pitchFamily="34" charset="0"/>
              </a:rPr>
              <a:t>β</a:t>
            </a:r>
          </a:p>
          <a:p>
            <a:pPr lvl="2"/>
            <a:endParaRPr lang="cs-CZ" sz="1700" dirty="0"/>
          </a:p>
        </p:txBody>
      </p:sp>
      <p:grpSp>
        <p:nvGrpSpPr>
          <p:cNvPr id="19" name="Group 18">
            <a:extLst>
              <a:ext uri="{FF2B5EF4-FFF2-40B4-BE49-F238E27FC236}">
                <a16:creationId xmlns:a16="http://schemas.microsoft.com/office/drawing/2014/main" id="{AC0E21AD-7DDE-4A1F-8453-A28BC36A9A8A}"/>
              </a:ext>
            </a:extLst>
          </p:cNvPr>
          <p:cNvGrpSpPr/>
          <p:nvPr/>
        </p:nvGrpSpPr>
        <p:grpSpPr>
          <a:xfrm>
            <a:off x="4068723" y="4137882"/>
            <a:ext cx="4772933" cy="2271776"/>
            <a:chOff x="3893675" y="4172243"/>
            <a:chExt cx="4772933" cy="2271776"/>
          </a:xfrm>
        </p:grpSpPr>
        <p:pic>
          <p:nvPicPr>
            <p:cNvPr id="17" name="Picture 16">
              <a:extLst>
                <a:ext uri="{FF2B5EF4-FFF2-40B4-BE49-F238E27FC236}">
                  <a16:creationId xmlns:a16="http://schemas.microsoft.com/office/drawing/2014/main" id="{626A6B32-3685-4CD5-9A78-B549FC5E309A}"/>
                </a:ext>
              </a:extLst>
            </p:cNvPr>
            <p:cNvPicPr>
              <a:picLocks noChangeAspect="1"/>
            </p:cNvPicPr>
            <p:nvPr/>
          </p:nvPicPr>
          <p:blipFill>
            <a:blip r:embed="rId3"/>
            <a:stretch>
              <a:fillRect/>
            </a:stretch>
          </p:blipFill>
          <p:spPr>
            <a:xfrm>
              <a:off x="3893675" y="4172243"/>
              <a:ext cx="4283005" cy="2190451"/>
            </a:xfrm>
            <a:prstGeom prst="rect">
              <a:avLst/>
            </a:prstGeom>
          </p:spPr>
        </p:pic>
        <p:sp>
          <p:nvSpPr>
            <p:cNvPr id="18" name="TextBox 17">
              <a:extLst>
                <a:ext uri="{FF2B5EF4-FFF2-40B4-BE49-F238E27FC236}">
                  <a16:creationId xmlns:a16="http://schemas.microsoft.com/office/drawing/2014/main" id="{B17317A4-B987-4B9F-8BCF-99CBBA9F6F26}"/>
                </a:ext>
              </a:extLst>
            </p:cNvPr>
            <p:cNvSpPr txBox="1"/>
            <p:nvPr/>
          </p:nvSpPr>
          <p:spPr>
            <a:xfrm>
              <a:off x="6300192" y="6013132"/>
              <a:ext cx="2366416" cy="430887"/>
            </a:xfrm>
            <a:prstGeom prst="rect">
              <a:avLst/>
            </a:prstGeom>
            <a:noFill/>
          </p:spPr>
          <p:txBody>
            <a:bodyPr wrap="square" rtlCol="0">
              <a:spAutoFit/>
            </a:bodyPr>
            <a:lstStyle/>
            <a:p>
              <a:r>
                <a:rPr lang="en-US" sz="1100" dirty="0" err="1"/>
                <a:t>Buonanno</a:t>
              </a:r>
              <a:r>
                <a:rPr lang="en-US" sz="1100" dirty="0"/>
                <a:t> M., </a:t>
              </a:r>
              <a:r>
                <a:rPr lang="en-US" sz="1100" i="1" dirty="0"/>
                <a:t>Radiotherapy and Oncology</a:t>
              </a:r>
              <a:r>
                <a:rPr lang="en-US" sz="1100" dirty="0"/>
                <a:t>, 139, 2019</a:t>
              </a:r>
            </a:p>
          </p:txBody>
        </p:sp>
      </p:grpSp>
      <p:grpSp>
        <p:nvGrpSpPr>
          <p:cNvPr id="32" name="Group 31">
            <a:extLst>
              <a:ext uri="{FF2B5EF4-FFF2-40B4-BE49-F238E27FC236}">
                <a16:creationId xmlns:a16="http://schemas.microsoft.com/office/drawing/2014/main" id="{36F598CA-89D8-4E1E-AF0B-B24834967E5C}"/>
              </a:ext>
            </a:extLst>
          </p:cNvPr>
          <p:cNvGrpSpPr/>
          <p:nvPr/>
        </p:nvGrpSpPr>
        <p:grpSpPr>
          <a:xfrm>
            <a:off x="1403152" y="941703"/>
            <a:ext cx="3407872" cy="2624400"/>
            <a:chOff x="1283898" y="885950"/>
            <a:chExt cx="3407872" cy="2624400"/>
          </a:xfrm>
        </p:grpSpPr>
        <p:sp>
          <p:nvSpPr>
            <p:cNvPr id="26" name="Rectangle 25">
              <a:extLst>
                <a:ext uri="{FF2B5EF4-FFF2-40B4-BE49-F238E27FC236}">
                  <a16:creationId xmlns:a16="http://schemas.microsoft.com/office/drawing/2014/main" id="{7BEE6D8E-C66D-48B7-B7CF-8B93387D17F5}"/>
                </a:ext>
              </a:extLst>
            </p:cNvPr>
            <p:cNvSpPr/>
            <p:nvPr/>
          </p:nvSpPr>
          <p:spPr>
            <a:xfrm>
              <a:off x="1283898" y="885950"/>
              <a:ext cx="3407872" cy="2624400"/>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EE8210E-DCAE-41F6-805B-6CAE6B29D6FA}"/>
                </a:ext>
              </a:extLst>
            </p:cNvPr>
            <p:cNvGrpSpPr/>
            <p:nvPr/>
          </p:nvGrpSpPr>
          <p:grpSpPr>
            <a:xfrm>
              <a:off x="1397841" y="925803"/>
              <a:ext cx="2966456" cy="2502053"/>
              <a:chOff x="796785" y="4273548"/>
              <a:chExt cx="2966456" cy="2502053"/>
            </a:xfrm>
            <a:solidFill>
              <a:schemeClr val="bg1"/>
            </a:solidFill>
          </p:grpSpPr>
          <p:sp>
            <p:nvSpPr>
              <p:cNvPr id="21" name="TextBox 20">
                <a:extLst>
                  <a:ext uri="{FF2B5EF4-FFF2-40B4-BE49-F238E27FC236}">
                    <a16:creationId xmlns:a16="http://schemas.microsoft.com/office/drawing/2014/main" id="{78B3929A-A1F1-4806-A42C-98A437C7131B}"/>
                  </a:ext>
                </a:extLst>
              </p:cNvPr>
              <p:cNvSpPr txBox="1"/>
              <p:nvPr/>
            </p:nvSpPr>
            <p:spPr>
              <a:xfrm>
                <a:off x="1596038" y="6513991"/>
                <a:ext cx="1934247" cy="261610"/>
              </a:xfrm>
              <a:prstGeom prst="rect">
                <a:avLst/>
              </a:prstGeom>
              <a:grpFill/>
            </p:spPr>
            <p:txBody>
              <a:bodyPr wrap="square" rtlCol="0">
                <a:spAutoFit/>
              </a:bodyPr>
              <a:lstStyle/>
              <a:p>
                <a:r>
                  <a:rPr lang="en-US" sz="1100" dirty="0" err="1">
                    <a:latin typeface="Times New Roman" panose="02020603050405020304" pitchFamily="18" charset="0"/>
                    <a:cs typeface="Times New Roman" panose="02020603050405020304" pitchFamily="18" charset="0"/>
                  </a:rPr>
                  <a:t>Buonanno</a:t>
                </a:r>
                <a:r>
                  <a:rPr lang="en-US" sz="1100" dirty="0">
                    <a:latin typeface="Times New Roman" panose="02020603050405020304" pitchFamily="18" charset="0"/>
                    <a:cs typeface="Times New Roman" panose="02020603050405020304" pitchFamily="18" charset="0"/>
                  </a:rPr>
                  <a:t> M. et al</a:t>
                </a:r>
                <a:r>
                  <a:rPr lang="en-US" sz="1100" i="1"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2019</a:t>
                </a:r>
              </a:p>
            </p:txBody>
          </p:sp>
          <p:pic>
            <p:nvPicPr>
              <p:cNvPr id="20" name="Picture 19">
                <a:extLst>
                  <a:ext uri="{FF2B5EF4-FFF2-40B4-BE49-F238E27FC236}">
                    <a16:creationId xmlns:a16="http://schemas.microsoft.com/office/drawing/2014/main" id="{B11FB31A-8BC8-4C22-9497-E59C0C29B5F9}"/>
                  </a:ext>
                </a:extLst>
              </p:cNvPr>
              <p:cNvPicPr>
                <a:picLocks noChangeAspect="1"/>
              </p:cNvPicPr>
              <p:nvPr/>
            </p:nvPicPr>
            <p:blipFill>
              <a:blip r:embed="rId4"/>
              <a:stretch>
                <a:fillRect/>
              </a:stretch>
            </p:blipFill>
            <p:spPr>
              <a:xfrm>
                <a:off x="796785" y="4273548"/>
                <a:ext cx="2966456" cy="2200590"/>
              </a:xfrm>
              <a:prstGeom prst="rect">
                <a:avLst/>
              </a:prstGeom>
              <a:grpFill/>
            </p:spPr>
          </p:pic>
        </p:grpSp>
      </p:grpSp>
      <p:grpSp>
        <p:nvGrpSpPr>
          <p:cNvPr id="31" name="Group 30">
            <a:extLst>
              <a:ext uri="{FF2B5EF4-FFF2-40B4-BE49-F238E27FC236}">
                <a16:creationId xmlns:a16="http://schemas.microsoft.com/office/drawing/2014/main" id="{191555A9-9058-43B0-8438-41596E8D498B}"/>
              </a:ext>
            </a:extLst>
          </p:cNvPr>
          <p:cNvGrpSpPr/>
          <p:nvPr/>
        </p:nvGrpSpPr>
        <p:grpSpPr>
          <a:xfrm>
            <a:off x="4751254" y="858453"/>
            <a:ext cx="3407872" cy="2624400"/>
            <a:chOff x="4655725" y="-917038"/>
            <a:chExt cx="3407872" cy="2624400"/>
          </a:xfrm>
        </p:grpSpPr>
        <p:sp>
          <p:nvSpPr>
            <p:cNvPr id="30" name="Rectangle 29">
              <a:extLst>
                <a:ext uri="{FF2B5EF4-FFF2-40B4-BE49-F238E27FC236}">
                  <a16:creationId xmlns:a16="http://schemas.microsoft.com/office/drawing/2014/main" id="{2B57DA91-9A1C-4B8C-A5B5-7D443490EE9C}"/>
                </a:ext>
              </a:extLst>
            </p:cNvPr>
            <p:cNvSpPr/>
            <p:nvPr/>
          </p:nvSpPr>
          <p:spPr>
            <a:xfrm>
              <a:off x="4655725" y="-917038"/>
              <a:ext cx="3407872" cy="2624400"/>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F87C52A-BAD7-4E6D-BB12-DD8978474D0E}"/>
                </a:ext>
              </a:extLst>
            </p:cNvPr>
            <p:cNvGrpSpPr/>
            <p:nvPr/>
          </p:nvGrpSpPr>
          <p:grpSpPr>
            <a:xfrm>
              <a:off x="5296713" y="-873006"/>
              <a:ext cx="2739564" cy="2526002"/>
              <a:chOff x="5332758" y="929982"/>
              <a:chExt cx="2739564" cy="2526002"/>
            </a:xfrm>
          </p:grpSpPr>
          <p:sp>
            <p:nvSpPr>
              <p:cNvPr id="24" name="TextBox 23">
                <a:extLst>
                  <a:ext uri="{FF2B5EF4-FFF2-40B4-BE49-F238E27FC236}">
                    <a16:creationId xmlns:a16="http://schemas.microsoft.com/office/drawing/2014/main" id="{DC653456-3510-4CB5-B51D-681EB829BA81}"/>
                  </a:ext>
                </a:extLst>
              </p:cNvPr>
              <p:cNvSpPr txBox="1"/>
              <p:nvPr/>
            </p:nvSpPr>
            <p:spPr>
              <a:xfrm>
                <a:off x="5626171" y="3194374"/>
                <a:ext cx="1934247" cy="261610"/>
              </a:xfrm>
              <a:prstGeom prst="rect">
                <a:avLst/>
              </a:prstGeom>
              <a:noFill/>
            </p:spPr>
            <p:txBody>
              <a:bodyPr wrap="square" rtlCol="0">
                <a:spAutoFit/>
              </a:bodyPr>
              <a:lstStyle/>
              <a:p>
                <a:r>
                  <a:rPr lang="en-US" sz="1100" dirty="0" err="1">
                    <a:latin typeface="Times New Roman" panose="02020603050405020304" pitchFamily="18" charset="0"/>
                    <a:cs typeface="Times New Roman" panose="02020603050405020304" pitchFamily="18" charset="0"/>
                  </a:rPr>
                  <a:t>Buonanno</a:t>
                </a:r>
                <a:r>
                  <a:rPr lang="en-US" sz="1100" dirty="0">
                    <a:latin typeface="Times New Roman" panose="02020603050405020304" pitchFamily="18" charset="0"/>
                    <a:cs typeface="Times New Roman" panose="02020603050405020304" pitchFamily="18" charset="0"/>
                  </a:rPr>
                  <a:t> M. et al.,2019</a:t>
                </a:r>
              </a:p>
            </p:txBody>
          </p:sp>
          <p:pic>
            <p:nvPicPr>
              <p:cNvPr id="23" name="Picture 22">
                <a:extLst>
                  <a:ext uri="{FF2B5EF4-FFF2-40B4-BE49-F238E27FC236}">
                    <a16:creationId xmlns:a16="http://schemas.microsoft.com/office/drawing/2014/main" id="{9BFAB611-DBCD-4726-8C92-8A4ADA8CD96C}"/>
                  </a:ext>
                </a:extLst>
              </p:cNvPr>
              <p:cNvPicPr>
                <a:picLocks noChangeAspect="1"/>
              </p:cNvPicPr>
              <p:nvPr/>
            </p:nvPicPr>
            <p:blipFill>
              <a:blip r:embed="rId5"/>
              <a:stretch>
                <a:fillRect/>
              </a:stretch>
            </p:blipFill>
            <p:spPr>
              <a:xfrm>
                <a:off x="5332758" y="929982"/>
                <a:ext cx="2739564" cy="2301683"/>
              </a:xfrm>
              <a:prstGeom prst="rect">
                <a:avLst/>
              </a:prstGeom>
            </p:spPr>
          </p:pic>
        </p:grpSp>
      </p:grpSp>
    </p:spTree>
    <p:extLst>
      <p:ext uri="{BB962C8B-B14F-4D97-AF65-F5344CB8AC3E}">
        <p14:creationId xmlns:p14="http://schemas.microsoft.com/office/powerpoint/2010/main" val="107933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fade">
                                      <p:cBhvr>
                                        <p:cTn id="24" dur="500"/>
                                        <p:tgtEl>
                                          <p:spTgt spid="16">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fade">
                                      <p:cBhvr>
                                        <p:cTn id="27" dur="500"/>
                                        <p:tgtEl>
                                          <p:spTgt spid="16">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Effect transition="in" filter="fade">
                                      <p:cBhvr>
                                        <p:cTn id="35" dur="500"/>
                                        <p:tgtEl>
                                          <p:spTgt spid="16">
                                            <p:txEl>
                                              <p:pRg st="3" end="3"/>
                                            </p:txEl>
                                          </p:spTgt>
                                        </p:tgtEl>
                                      </p:cBhvr>
                                    </p:animEffect>
                                  </p:childTnLst>
                                </p:cTn>
                              </p:par>
                              <p:par>
                                <p:cTn id="36" presetID="10" presetClass="exit" presetSubtype="0" fill="hold" nodeType="with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6">
                                            <p:txEl>
                                              <p:pRg st="4" end="4"/>
                                            </p:txEl>
                                          </p:spTgt>
                                        </p:tgtEl>
                                        <p:attrNameLst>
                                          <p:attrName>style.visibility</p:attrName>
                                        </p:attrNameLst>
                                      </p:cBhvr>
                                      <p:to>
                                        <p:strVal val="visible"/>
                                      </p:to>
                                    </p:set>
                                    <p:animEffect transition="in" filter="fade">
                                      <p:cBhvr>
                                        <p:cTn id="41" dur="500"/>
                                        <p:tgtEl>
                                          <p:spTgt spid="16">
                                            <p:txEl>
                                              <p:pRg st="4" end="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xEl>
                                              <p:pRg st="5" end="5"/>
                                            </p:txEl>
                                          </p:spTgt>
                                        </p:tgtEl>
                                        <p:attrNameLst>
                                          <p:attrName>style.visibility</p:attrName>
                                        </p:attrNameLst>
                                      </p:cBhvr>
                                      <p:to>
                                        <p:strVal val="visible"/>
                                      </p:to>
                                    </p:set>
                                    <p:animEffect transition="in" filter="fade">
                                      <p:cBhvr>
                                        <p:cTn id="47" dur="500"/>
                                        <p:tgtEl>
                                          <p:spTgt spid="16">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F52B43-ED00-294A-249C-341C4AAC2737}"/>
              </a:ext>
            </a:extLst>
          </p:cNvPr>
          <p:cNvSpPr>
            <a:spLocks noGrp="1"/>
          </p:cNvSpPr>
          <p:nvPr>
            <p:ph type="title"/>
          </p:nvPr>
        </p:nvSpPr>
        <p:spPr>
          <a:xfrm>
            <a:off x="477032" y="231628"/>
            <a:ext cx="8189935" cy="718029"/>
          </a:xfrm>
        </p:spPr>
        <p:txBody>
          <a:bodyPr/>
          <a:lstStyle/>
          <a:p>
            <a:r>
              <a:rPr lang="it-IT" dirty="0" err="1"/>
              <a:t>What</a:t>
            </a:r>
            <a:r>
              <a:rPr lang="it-IT" dirty="0"/>
              <a:t> </a:t>
            </a:r>
            <a:r>
              <a:rPr lang="it-IT" dirty="0" err="1"/>
              <a:t>about</a:t>
            </a:r>
            <a:r>
              <a:rPr lang="it-IT" dirty="0"/>
              <a:t> UDHR </a:t>
            </a:r>
            <a:r>
              <a:rPr lang="it-IT" dirty="0" err="1"/>
              <a:t>regimes</a:t>
            </a:r>
            <a:r>
              <a:rPr lang="it-IT" dirty="0"/>
              <a:t>?</a:t>
            </a:r>
          </a:p>
        </p:txBody>
      </p:sp>
      <p:pic>
        <p:nvPicPr>
          <p:cNvPr id="4" name="Segnaposto contenuto 3">
            <a:extLst>
              <a:ext uri="{FF2B5EF4-FFF2-40B4-BE49-F238E27FC236}">
                <a16:creationId xmlns:a16="http://schemas.microsoft.com/office/drawing/2014/main" id="{4194D416-10C6-DC68-F0C8-5A7D2DBCC601}"/>
              </a:ext>
            </a:extLst>
          </p:cNvPr>
          <p:cNvPicPr>
            <a:picLocks noGrp="1" noChangeAspect="1"/>
          </p:cNvPicPr>
          <p:nvPr>
            <p:ph idx="1"/>
          </p:nvPr>
        </p:nvPicPr>
        <p:blipFill>
          <a:blip r:embed="rId2"/>
          <a:stretch>
            <a:fillRect/>
          </a:stretch>
        </p:blipFill>
        <p:spPr>
          <a:xfrm>
            <a:off x="1922880" y="2110377"/>
            <a:ext cx="5094608" cy="3848494"/>
          </a:xfrm>
          <a:prstGeom prst="rect">
            <a:avLst/>
          </a:prstGeom>
        </p:spPr>
      </p:pic>
      <p:pic>
        <p:nvPicPr>
          <p:cNvPr id="5" name="Immagine 4">
            <a:extLst>
              <a:ext uri="{FF2B5EF4-FFF2-40B4-BE49-F238E27FC236}">
                <a16:creationId xmlns:a16="http://schemas.microsoft.com/office/drawing/2014/main" id="{FB829716-16F6-EEB7-B118-5A81923D6A15}"/>
              </a:ext>
            </a:extLst>
          </p:cNvPr>
          <p:cNvPicPr>
            <a:picLocks noChangeAspect="1"/>
          </p:cNvPicPr>
          <p:nvPr/>
        </p:nvPicPr>
        <p:blipFill>
          <a:blip r:embed="rId3"/>
          <a:stretch>
            <a:fillRect/>
          </a:stretch>
        </p:blipFill>
        <p:spPr>
          <a:xfrm>
            <a:off x="2750615" y="949657"/>
            <a:ext cx="3642769" cy="2710898"/>
          </a:xfrm>
          <a:prstGeom prst="rect">
            <a:avLst/>
          </a:prstGeom>
        </p:spPr>
      </p:pic>
      <p:pic>
        <p:nvPicPr>
          <p:cNvPr id="6" name="Immagine 5">
            <a:extLst>
              <a:ext uri="{FF2B5EF4-FFF2-40B4-BE49-F238E27FC236}">
                <a16:creationId xmlns:a16="http://schemas.microsoft.com/office/drawing/2014/main" id="{EA72C841-08D3-6599-076A-B764C297AFCA}"/>
              </a:ext>
            </a:extLst>
          </p:cNvPr>
          <p:cNvPicPr>
            <a:picLocks noChangeAspect="1"/>
          </p:cNvPicPr>
          <p:nvPr/>
        </p:nvPicPr>
        <p:blipFill>
          <a:blip r:embed="rId4"/>
          <a:stretch>
            <a:fillRect/>
          </a:stretch>
        </p:blipFill>
        <p:spPr>
          <a:xfrm>
            <a:off x="1371320" y="3888991"/>
            <a:ext cx="6401355" cy="2969009"/>
          </a:xfrm>
          <a:prstGeom prst="rect">
            <a:avLst/>
          </a:prstGeom>
        </p:spPr>
      </p:pic>
    </p:spTree>
    <p:extLst>
      <p:ext uri="{BB962C8B-B14F-4D97-AF65-F5344CB8AC3E}">
        <p14:creationId xmlns:p14="http://schemas.microsoft.com/office/powerpoint/2010/main" val="279726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708E1B-504D-7273-AE73-C2C09BDEFCF5}"/>
              </a:ext>
            </a:extLst>
          </p:cNvPr>
          <p:cNvSpPr>
            <a:spLocks noGrp="1"/>
          </p:cNvSpPr>
          <p:nvPr>
            <p:ph type="title"/>
          </p:nvPr>
        </p:nvSpPr>
        <p:spPr/>
        <p:txBody>
          <a:bodyPr>
            <a:normAutofit/>
          </a:bodyPr>
          <a:lstStyle/>
          <a:p>
            <a:r>
              <a:rPr lang="it-IT" sz="2400" dirty="0" err="1"/>
              <a:t>Therapeutic</a:t>
            </a:r>
            <a:r>
              <a:rPr lang="it-IT" sz="2400" dirty="0"/>
              <a:t> window in radiotherapy</a:t>
            </a:r>
            <a:endParaRPr lang="en-GB" sz="2400" dirty="0"/>
          </a:p>
        </p:txBody>
      </p:sp>
      <p:pic>
        <p:nvPicPr>
          <p:cNvPr id="5" name="Segnaposto contenuto 4">
            <a:extLst>
              <a:ext uri="{FF2B5EF4-FFF2-40B4-BE49-F238E27FC236}">
                <a16:creationId xmlns:a16="http://schemas.microsoft.com/office/drawing/2014/main" id="{74852345-A223-DE88-30E8-40EAD76CB949}"/>
              </a:ext>
            </a:extLst>
          </p:cNvPr>
          <p:cNvPicPr>
            <a:picLocks noGrp="1" noChangeAspect="1"/>
          </p:cNvPicPr>
          <p:nvPr>
            <p:ph idx="1"/>
          </p:nvPr>
        </p:nvPicPr>
        <p:blipFill>
          <a:blip r:embed="rId2"/>
          <a:stretch>
            <a:fillRect/>
          </a:stretch>
        </p:blipFill>
        <p:spPr>
          <a:xfrm>
            <a:off x="500224" y="2302237"/>
            <a:ext cx="3596952" cy="3377477"/>
          </a:xfrm>
          <a:prstGeom prst="rect">
            <a:avLst/>
          </a:prstGeom>
        </p:spPr>
      </p:pic>
      <p:pic>
        <p:nvPicPr>
          <p:cNvPr id="6" name="Immagine 5">
            <a:extLst>
              <a:ext uri="{FF2B5EF4-FFF2-40B4-BE49-F238E27FC236}">
                <a16:creationId xmlns:a16="http://schemas.microsoft.com/office/drawing/2014/main" id="{4D0AF300-8B4A-B6D1-3698-ACBCB64FB68A}"/>
              </a:ext>
            </a:extLst>
          </p:cNvPr>
          <p:cNvPicPr>
            <a:picLocks noChangeAspect="1"/>
          </p:cNvPicPr>
          <p:nvPr/>
        </p:nvPicPr>
        <p:blipFill>
          <a:blip r:embed="rId3"/>
          <a:stretch>
            <a:fillRect/>
          </a:stretch>
        </p:blipFill>
        <p:spPr>
          <a:xfrm>
            <a:off x="4240936" y="2957500"/>
            <a:ext cx="4889416" cy="1755800"/>
          </a:xfrm>
          <a:prstGeom prst="rect">
            <a:avLst/>
          </a:prstGeom>
        </p:spPr>
      </p:pic>
    </p:spTree>
    <p:extLst>
      <p:ext uri="{BB962C8B-B14F-4D97-AF65-F5344CB8AC3E}">
        <p14:creationId xmlns:p14="http://schemas.microsoft.com/office/powerpoint/2010/main" val="113816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514DB8-D358-4A32-9C07-158FD653187F}"/>
              </a:ext>
            </a:extLst>
          </p:cNvPr>
          <p:cNvSpPr>
            <a:spLocks noGrp="1"/>
          </p:cNvSpPr>
          <p:nvPr>
            <p:ph sz="quarter" idx="1"/>
          </p:nvPr>
        </p:nvSpPr>
        <p:spPr>
          <a:xfrm>
            <a:off x="645053" y="1088007"/>
            <a:ext cx="7723632" cy="5589240"/>
          </a:xfrm>
        </p:spPr>
        <p:txBody>
          <a:bodyPr>
            <a:normAutofit/>
          </a:bodyPr>
          <a:lstStyle/>
          <a:p>
            <a:endParaRPr lang="en-US" b="1" dirty="0"/>
          </a:p>
          <a:p>
            <a:r>
              <a:rPr lang="en-US" b="1" dirty="0"/>
              <a:t>Unique combination of novel approaches</a:t>
            </a:r>
          </a:p>
          <a:p>
            <a:pPr marL="0" indent="0">
              <a:buNone/>
            </a:pPr>
            <a:endParaRPr lang="en-US" dirty="0"/>
          </a:p>
          <a:p>
            <a:endParaRPr lang="en-US" dirty="0"/>
          </a:p>
          <a:p>
            <a:endParaRPr lang="en-US" dirty="0"/>
          </a:p>
          <a:p>
            <a:endParaRPr lang="en-US" dirty="0"/>
          </a:p>
          <a:p>
            <a:pPr marL="0" indent="0">
              <a:buNone/>
            </a:pPr>
            <a:endParaRPr lang="en-US" dirty="0"/>
          </a:p>
          <a:p>
            <a:r>
              <a:rPr lang="en-US" b="1" dirty="0"/>
              <a:t>Potential clinical impact on clinical application</a:t>
            </a:r>
          </a:p>
          <a:p>
            <a:pPr marL="0" indent="0">
              <a:buNone/>
            </a:pPr>
            <a:endParaRPr lang="en-US" dirty="0"/>
          </a:p>
        </p:txBody>
      </p:sp>
      <p:sp>
        <p:nvSpPr>
          <p:cNvPr id="4" name="Slide Number Placeholder 3">
            <a:extLst>
              <a:ext uri="{FF2B5EF4-FFF2-40B4-BE49-F238E27FC236}">
                <a16:creationId xmlns:a16="http://schemas.microsoft.com/office/drawing/2014/main" id="{2BF876C8-2E96-4541-A549-F0281E3D7B38}"/>
              </a:ext>
            </a:extLst>
          </p:cNvPr>
          <p:cNvSpPr>
            <a:spLocks noGrp="1"/>
          </p:cNvSpPr>
          <p:nvPr>
            <p:ph type="sldNum" sz="quarter" idx="4294967295"/>
          </p:nvPr>
        </p:nvSpPr>
        <p:spPr/>
        <p:txBody>
          <a:bodyPr/>
          <a:lstStyle/>
          <a:p>
            <a:fld id="{A740D275-4524-4471-9092-9886E23C3E5C}" type="slidenum">
              <a:rPr lang="cs-CZ" smtClean="0"/>
              <a:pPr/>
              <a:t>39</a:t>
            </a:fld>
            <a:endParaRPr lang="cs-CZ"/>
          </a:p>
        </p:txBody>
      </p:sp>
      <p:grpSp>
        <p:nvGrpSpPr>
          <p:cNvPr id="26" name="Group 25">
            <a:extLst>
              <a:ext uri="{FF2B5EF4-FFF2-40B4-BE49-F238E27FC236}">
                <a16:creationId xmlns:a16="http://schemas.microsoft.com/office/drawing/2014/main" id="{ABE8CB43-3A70-4F6C-A9CC-6056E813B857}"/>
              </a:ext>
            </a:extLst>
          </p:cNvPr>
          <p:cNvGrpSpPr/>
          <p:nvPr/>
        </p:nvGrpSpPr>
        <p:grpSpPr>
          <a:xfrm>
            <a:off x="2696406" y="2293077"/>
            <a:ext cx="4227934" cy="732169"/>
            <a:chOff x="1856234" y="2114832"/>
            <a:chExt cx="4227934" cy="732169"/>
          </a:xfrm>
        </p:grpSpPr>
        <p:cxnSp>
          <p:nvCxnSpPr>
            <p:cNvPr id="6" name="Straight Arrow Connector 5">
              <a:extLst>
                <a:ext uri="{FF2B5EF4-FFF2-40B4-BE49-F238E27FC236}">
                  <a16:creationId xmlns:a16="http://schemas.microsoft.com/office/drawing/2014/main" id="{110E9D00-058C-45EA-BBCF-3686B4FFB767}"/>
                </a:ext>
              </a:extLst>
            </p:cNvPr>
            <p:cNvCxnSpPr>
              <a:cxnSpLocks/>
            </p:cNvCxnSpPr>
            <p:nvPr/>
          </p:nvCxnSpPr>
          <p:spPr>
            <a:xfrm rot="3600000">
              <a:off x="3474787" y="1718832"/>
              <a:ext cx="0" cy="79200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397862C-8FBB-4AC2-97F4-59643C5EE823}"/>
                </a:ext>
              </a:extLst>
            </p:cNvPr>
            <p:cNvSpPr txBox="1"/>
            <p:nvPr/>
          </p:nvSpPr>
          <p:spPr>
            <a:xfrm>
              <a:off x="1856234" y="2323781"/>
              <a:ext cx="1203598" cy="523220"/>
            </a:xfrm>
            <a:prstGeom prst="rect">
              <a:avLst/>
            </a:prstGeom>
            <a:noFill/>
          </p:spPr>
          <p:txBody>
            <a:bodyPr wrap="square" rtlCol="0">
              <a:spAutoFit/>
            </a:bodyPr>
            <a:lstStyle/>
            <a:p>
              <a:r>
                <a:rPr lang="it-IT" sz="2800" b="1" cap="small" dirty="0" err="1">
                  <a:solidFill>
                    <a:srgbClr val="003B60"/>
                  </a:solidFill>
                  <a:ea typeface="+mj-ea"/>
                  <a:cs typeface="+mj-cs"/>
                </a:rPr>
                <a:t>P</a:t>
              </a:r>
              <a:r>
                <a:rPr kumimoji="0" lang="cs-CZ" sz="2800" b="1" i="0" u="none" strike="noStrike" kern="1200" cap="small" spc="0" normalizeH="0" baseline="0" noProof="0" dirty="0">
                  <a:ln>
                    <a:noFill/>
                  </a:ln>
                  <a:solidFill>
                    <a:srgbClr val="003B60"/>
                  </a:solidFill>
                  <a:effectLst/>
                  <a:uLnTx/>
                  <a:uFillTx/>
                  <a:ea typeface="+mj-ea"/>
                  <a:cs typeface="+mj-cs"/>
                </a:rPr>
                <a:t>BCT</a:t>
              </a:r>
              <a:endParaRPr lang="en-US" sz="1400" b="1" dirty="0"/>
            </a:p>
          </p:txBody>
        </p:sp>
        <p:sp>
          <p:nvSpPr>
            <p:cNvPr id="11" name="TextBox 10">
              <a:extLst>
                <a:ext uri="{FF2B5EF4-FFF2-40B4-BE49-F238E27FC236}">
                  <a16:creationId xmlns:a16="http://schemas.microsoft.com/office/drawing/2014/main" id="{8875D0C2-F2B1-482E-AC6C-8B6B32ABBB70}"/>
                </a:ext>
              </a:extLst>
            </p:cNvPr>
            <p:cNvSpPr txBox="1"/>
            <p:nvPr/>
          </p:nvSpPr>
          <p:spPr>
            <a:xfrm>
              <a:off x="4611069" y="2323781"/>
              <a:ext cx="1473099" cy="523220"/>
            </a:xfrm>
            <a:prstGeom prst="rect">
              <a:avLst/>
            </a:prstGeom>
            <a:noFill/>
          </p:spPr>
          <p:txBody>
            <a:bodyPr wrap="square" rtlCol="0">
              <a:spAutoFit/>
            </a:bodyPr>
            <a:lstStyle/>
            <a:p>
              <a:r>
                <a:rPr kumimoji="0" lang="cs-CZ" sz="2800" b="1" i="0" u="none" strike="noStrike" kern="1200" cap="small" spc="0" normalizeH="0" baseline="0" noProof="0" dirty="0">
                  <a:ln>
                    <a:noFill/>
                  </a:ln>
                  <a:solidFill>
                    <a:srgbClr val="003B60"/>
                  </a:solidFill>
                  <a:effectLst/>
                  <a:uLnTx/>
                  <a:uFillTx/>
                  <a:ea typeface="+mj-ea"/>
                  <a:cs typeface="+mj-cs"/>
                </a:rPr>
                <a:t>FLASH</a:t>
              </a:r>
              <a:endParaRPr lang="en-US" sz="1400" b="1" dirty="0"/>
            </a:p>
          </p:txBody>
        </p:sp>
        <p:cxnSp>
          <p:nvCxnSpPr>
            <p:cNvPr id="21" name="Straight Arrow Connector 20">
              <a:extLst>
                <a:ext uri="{FF2B5EF4-FFF2-40B4-BE49-F238E27FC236}">
                  <a16:creationId xmlns:a16="http://schemas.microsoft.com/office/drawing/2014/main" id="{BB1DCEBD-257E-425D-B4EA-441714BCA58C}"/>
                </a:ext>
              </a:extLst>
            </p:cNvPr>
            <p:cNvCxnSpPr>
              <a:cxnSpLocks/>
            </p:cNvCxnSpPr>
            <p:nvPr/>
          </p:nvCxnSpPr>
          <p:spPr>
            <a:xfrm rot="-3600000">
              <a:off x="4130505" y="1718832"/>
              <a:ext cx="0" cy="79200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E285A99-56AF-44DB-8C6D-45CA3D31FA91}"/>
                </a:ext>
              </a:extLst>
            </p:cNvPr>
            <p:cNvSpPr txBox="1"/>
            <p:nvPr/>
          </p:nvSpPr>
          <p:spPr>
            <a:xfrm>
              <a:off x="3563888" y="2323781"/>
              <a:ext cx="432048" cy="523220"/>
            </a:xfrm>
            <a:prstGeom prst="rect">
              <a:avLst/>
            </a:prstGeom>
            <a:noFill/>
          </p:spPr>
          <p:txBody>
            <a:bodyPr wrap="square" rtlCol="0">
              <a:spAutoFit/>
            </a:bodyPr>
            <a:lstStyle/>
            <a:p>
              <a:pPr algn="r"/>
              <a:r>
                <a:rPr lang="cs-CZ" sz="2800" b="1" cap="small" dirty="0">
                  <a:solidFill>
                    <a:srgbClr val="003B60"/>
                  </a:solidFill>
                  <a:ea typeface="+mj-ea"/>
                  <a:cs typeface="+mj-cs"/>
                </a:rPr>
                <a:t>+</a:t>
              </a:r>
              <a:endParaRPr lang="en-US" sz="1400" b="1" dirty="0"/>
            </a:p>
          </p:txBody>
        </p:sp>
      </p:grpSp>
      <p:sp>
        <p:nvSpPr>
          <p:cNvPr id="24" name="Content Placeholder 2">
            <a:extLst>
              <a:ext uri="{FF2B5EF4-FFF2-40B4-BE49-F238E27FC236}">
                <a16:creationId xmlns:a16="http://schemas.microsoft.com/office/drawing/2014/main" id="{74F23A54-D7A8-49E8-8A75-FF0180164112}"/>
              </a:ext>
            </a:extLst>
          </p:cNvPr>
          <p:cNvSpPr txBox="1">
            <a:spLocks/>
          </p:cNvSpPr>
          <p:nvPr/>
        </p:nvSpPr>
        <p:spPr>
          <a:xfrm>
            <a:off x="251520" y="3025246"/>
            <a:ext cx="4176464" cy="148387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lvl="1"/>
            <a:r>
              <a:rPr lang="en-US" sz="2000" dirty="0"/>
              <a:t>Nuclear fusion reaction</a:t>
            </a:r>
          </a:p>
          <a:p>
            <a:pPr lvl="1"/>
            <a:r>
              <a:rPr lang="en-US" sz="2000" dirty="0"/>
              <a:t>Enhanced cancer eradication</a:t>
            </a:r>
          </a:p>
          <a:p>
            <a:pPr lvl="1"/>
            <a:r>
              <a:rPr lang="en-US" sz="2000" dirty="0"/>
              <a:t>Number of biological endpoints studied</a:t>
            </a:r>
          </a:p>
        </p:txBody>
      </p:sp>
      <p:sp>
        <p:nvSpPr>
          <p:cNvPr id="25" name="Content Placeholder 2">
            <a:extLst>
              <a:ext uri="{FF2B5EF4-FFF2-40B4-BE49-F238E27FC236}">
                <a16:creationId xmlns:a16="http://schemas.microsoft.com/office/drawing/2014/main" id="{E4DF5BBC-E64C-4C01-A795-8074CAFFF64F}"/>
              </a:ext>
            </a:extLst>
          </p:cNvPr>
          <p:cNvSpPr txBox="1">
            <a:spLocks/>
          </p:cNvSpPr>
          <p:nvPr/>
        </p:nvSpPr>
        <p:spPr>
          <a:xfrm>
            <a:off x="4648273" y="2881230"/>
            <a:ext cx="4176464" cy="177190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lvl="1"/>
            <a:r>
              <a:rPr lang="en-US" sz="2000" dirty="0"/>
              <a:t>Very high dose rate</a:t>
            </a:r>
          </a:p>
          <a:p>
            <a:pPr lvl="1"/>
            <a:r>
              <a:rPr lang="en-US" sz="2000" dirty="0"/>
              <a:t>Conventional and laser driven proton acceleration</a:t>
            </a:r>
          </a:p>
          <a:p>
            <a:pPr lvl="1"/>
            <a:r>
              <a:rPr lang="en-US" sz="2000" dirty="0"/>
              <a:t>Decrease in the late adverse effects in normal tissue</a:t>
            </a:r>
          </a:p>
        </p:txBody>
      </p:sp>
      <p:sp>
        <p:nvSpPr>
          <p:cNvPr id="7" name="Titolo 6">
            <a:extLst>
              <a:ext uri="{FF2B5EF4-FFF2-40B4-BE49-F238E27FC236}">
                <a16:creationId xmlns:a16="http://schemas.microsoft.com/office/drawing/2014/main" id="{5AD3ABA1-C5FB-D21D-7FC8-2CB341279A5C}"/>
              </a:ext>
            </a:extLst>
          </p:cNvPr>
          <p:cNvSpPr>
            <a:spLocks noGrp="1"/>
          </p:cNvSpPr>
          <p:nvPr>
            <p:ph type="title"/>
          </p:nvPr>
        </p:nvSpPr>
        <p:spPr>
          <a:xfrm>
            <a:off x="477032" y="155653"/>
            <a:ext cx="8189935" cy="1017012"/>
          </a:xfrm>
        </p:spPr>
        <p:txBody>
          <a:bodyPr/>
          <a:lstStyle/>
          <a:p>
            <a:r>
              <a:rPr lang="it-IT" sz="2000" dirty="0"/>
              <a:t>PROTOINDEX: </a:t>
            </a:r>
            <a:br>
              <a:rPr lang="it-IT" sz="2000" dirty="0"/>
            </a:br>
            <a:r>
              <a:rPr lang="en-US" sz="2000" dirty="0"/>
              <a:t>Using laser-accelerated </a:t>
            </a:r>
            <a:r>
              <a:rPr lang="en-US" sz="2000" dirty="0" err="1"/>
              <a:t>PROtons</a:t>
            </a:r>
            <a:r>
              <a:rPr lang="en-US" sz="2000" dirty="0"/>
              <a:t> and nuclear</a:t>
            </a:r>
            <a:br>
              <a:rPr lang="en-US" sz="2000" dirty="0"/>
            </a:br>
            <a:r>
              <a:rPr lang="en-US" sz="2000" dirty="0"/>
              <a:t>fusion reactions for widening the</a:t>
            </a:r>
            <a:br>
              <a:rPr lang="en-US" sz="2000" dirty="0"/>
            </a:br>
            <a:r>
              <a:rPr lang="en-US" sz="2000" dirty="0" err="1"/>
              <a:t>proTOntherapy</a:t>
            </a:r>
            <a:r>
              <a:rPr lang="en-US" sz="2000" dirty="0"/>
              <a:t> therapeutic INDEX</a:t>
            </a:r>
            <a:endParaRPr lang="it-IT" sz="2000" dirty="0"/>
          </a:p>
        </p:txBody>
      </p:sp>
      <p:pic>
        <p:nvPicPr>
          <p:cNvPr id="12" name="Immagine 11">
            <a:extLst>
              <a:ext uri="{FF2B5EF4-FFF2-40B4-BE49-F238E27FC236}">
                <a16:creationId xmlns:a16="http://schemas.microsoft.com/office/drawing/2014/main" id="{49D6D21F-1CAC-6A9E-36AD-05F4EBD998D8}"/>
              </a:ext>
            </a:extLst>
          </p:cNvPr>
          <p:cNvPicPr>
            <a:picLocks noChangeAspect="1"/>
          </p:cNvPicPr>
          <p:nvPr/>
        </p:nvPicPr>
        <p:blipFill>
          <a:blip r:embed="rId3"/>
          <a:stretch>
            <a:fillRect/>
          </a:stretch>
        </p:blipFill>
        <p:spPr>
          <a:xfrm>
            <a:off x="7246162" y="867320"/>
            <a:ext cx="1578575" cy="796528"/>
          </a:xfrm>
          <a:prstGeom prst="rect">
            <a:avLst/>
          </a:prstGeom>
        </p:spPr>
      </p:pic>
      <p:grpSp>
        <p:nvGrpSpPr>
          <p:cNvPr id="22" name="Gruppo 21">
            <a:extLst>
              <a:ext uri="{FF2B5EF4-FFF2-40B4-BE49-F238E27FC236}">
                <a16:creationId xmlns:a16="http://schemas.microsoft.com/office/drawing/2014/main" id="{005C5BC6-CF9E-E9F5-20E0-8249318F01B5}"/>
              </a:ext>
            </a:extLst>
          </p:cNvPr>
          <p:cNvGrpSpPr/>
          <p:nvPr/>
        </p:nvGrpSpPr>
        <p:grpSpPr>
          <a:xfrm>
            <a:off x="775315" y="1663848"/>
            <a:ext cx="7559636" cy="5264341"/>
            <a:chOff x="1221495" y="2117290"/>
            <a:chExt cx="6720332" cy="4691942"/>
          </a:xfrm>
        </p:grpSpPr>
        <p:pic>
          <p:nvPicPr>
            <p:cNvPr id="16" name="Immagine 15">
              <a:extLst>
                <a:ext uri="{FF2B5EF4-FFF2-40B4-BE49-F238E27FC236}">
                  <a16:creationId xmlns:a16="http://schemas.microsoft.com/office/drawing/2014/main" id="{7E1F2F01-9998-100B-C641-617E75B02AEC}"/>
                </a:ext>
              </a:extLst>
            </p:cNvPr>
            <p:cNvPicPr>
              <a:picLocks noChangeAspect="1"/>
            </p:cNvPicPr>
            <p:nvPr/>
          </p:nvPicPr>
          <p:blipFill>
            <a:blip r:embed="rId4"/>
            <a:stretch>
              <a:fillRect/>
            </a:stretch>
          </p:blipFill>
          <p:spPr>
            <a:xfrm>
              <a:off x="1957960" y="2117290"/>
              <a:ext cx="4859079" cy="3544880"/>
            </a:xfrm>
            <a:prstGeom prst="rect">
              <a:avLst/>
            </a:prstGeom>
          </p:spPr>
        </p:pic>
        <p:sp>
          <p:nvSpPr>
            <p:cNvPr id="20" name="CasellaDiTesto 19">
              <a:extLst>
                <a:ext uri="{FF2B5EF4-FFF2-40B4-BE49-F238E27FC236}">
                  <a16:creationId xmlns:a16="http://schemas.microsoft.com/office/drawing/2014/main" id="{18A7CDA4-E6EC-D770-17BF-3612B6DC4AF3}"/>
                </a:ext>
              </a:extLst>
            </p:cNvPr>
            <p:cNvSpPr txBox="1"/>
            <p:nvPr/>
          </p:nvSpPr>
          <p:spPr>
            <a:xfrm>
              <a:off x="1221495" y="5701236"/>
              <a:ext cx="6720332" cy="1107996"/>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Modest increment in cell lethality mediated by BPA-assisted PBCT in A549 lung cancer cells  following laser-driven proton irradiation at ELIMAIA-ELIMED (courtesy of Dr. P. Blaha)</a:t>
              </a:r>
            </a:p>
            <a:p>
              <a:endParaRPr lang="it-IT" dirty="0"/>
            </a:p>
          </p:txBody>
        </p:sp>
      </p:grpSp>
    </p:spTree>
    <p:extLst>
      <p:ext uri="{BB962C8B-B14F-4D97-AF65-F5344CB8AC3E}">
        <p14:creationId xmlns:p14="http://schemas.microsoft.com/office/powerpoint/2010/main" val="331210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C6858B-E6A1-793D-A317-DCE1E446AD5F}"/>
              </a:ext>
            </a:extLst>
          </p:cNvPr>
          <p:cNvSpPr>
            <a:spLocks noGrp="1"/>
          </p:cNvSpPr>
          <p:nvPr>
            <p:ph type="title"/>
          </p:nvPr>
        </p:nvSpPr>
        <p:spPr/>
        <p:txBody>
          <a:bodyPr/>
          <a:lstStyle/>
          <a:p>
            <a:r>
              <a:rPr lang="it-IT" dirty="0"/>
              <a:t>Protontherapy</a:t>
            </a:r>
          </a:p>
        </p:txBody>
      </p:sp>
      <p:pic>
        <p:nvPicPr>
          <p:cNvPr id="4" name="Segnaposto contenuto 3">
            <a:extLst>
              <a:ext uri="{FF2B5EF4-FFF2-40B4-BE49-F238E27FC236}">
                <a16:creationId xmlns:a16="http://schemas.microsoft.com/office/drawing/2014/main" id="{3772C290-4CCA-6654-6F45-29563DCC4D30}"/>
              </a:ext>
            </a:extLst>
          </p:cNvPr>
          <p:cNvPicPr>
            <a:picLocks noGrp="1" noChangeAspect="1"/>
          </p:cNvPicPr>
          <p:nvPr>
            <p:ph idx="1"/>
          </p:nvPr>
        </p:nvPicPr>
        <p:blipFill>
          <a:blip r:embed="rId3"/>
          <a:stretch>
            <a:fillRect/>
          </a:stretch>
        </p:blipFill>
        <p:spPr>
          <a:xfrm>
            <a:off x="970992" y="1276724"/>
            <a:ext cx="7202012" cy="4749050"/>
          </a:xfrm>
          <a:prstGeom prst="rect">
            <a:avLst/>
          </a:prstGeom>
        </p:spPr>
      </p:pic>
      <p:pic>
        <p:nvPicPr>
          <p:cNvPr id="5" name="Immagine 4">
            <a:extLst>
              <a:ext uri="{FF2B5EF4-FFF2-40B4-BE49-F238E27FC236}">
                <a16:creationId xmlns:a16="http://schemas.microsoft.com/office/drawing/2014/main" id="{6293AEAE-DF01-23FD-1FBC-5C8D633825DB}"/>
              </a:ext>
            </a:extLst>
          </p:cNvPr>
          <p:cNvPicPr>
            <a:picLocks noChangeAspect="1"/>
          </p:cNvPicPr>
          <p:nvPr/>
        </p:nvPicPr>
        <p:blipFill>
          <a:blip r:embed="rId4"/>
          <a:stretch>
            <a:fillRect/>
          </a:stretch>
        </p:blipFill>
        <p:spPr>
          <a:xfrm>
            <a:off x="345091" y="1493028"/>
            <a:ext cx="8453817" cy="4316442"/>
          </a:xfrm>
          <a:prstGeom prst="rect">
            <a:avLst/>
          </a:prstGeom>
        </p:spPr>
      </p:pic>
      <p:pic>
        <p:nvPicPr>
          <p:cNvPr id="6" name="Immagine 5">
            <a:extLst>
              <a:ext uri="{FF2B5EF4-FFF2-40B4-BE49-F238E27FC236}">
                <a16:creationId xmlns:a16="http://schemas.microsoft.com/office/drawing/2014/main" id="{788FC3B7-9A92-BA5A-CED9-2C2EBE9B3C47}"/>
              </a:ext>
            </a:extLst>
          </p:cNvPr>
          <p:cNvPicPr>
            <a:picLocks noChangeAspect="1"/>
          </p:cNvPicPr>
          <p:nvPr/>
        </p:nvPicPr>
        <p:blipFill>
          <a:blip r:embed="rId5"/>
          <a:stretch>
            <a:fillRect/>
          </a:stretch>
        </p:blipFill>
        <p:spPr>
          <a:xfrm>
            <a:off x="970992" y="1075466"/>
            <a:ext cx="7126842" cy="5151566"/>
          </a:xfrm>
          <a:prstGeom prst="rect">
            <a:avLst/>
          </a:prstGeom>
        </p:spPr>
      </p:pic>
    </p:spTree>
    <p:extLst>
      <p:ext uri="{BB962C8B-B14F-4D97-AF65-F5344CB8AC3E}">
        <p14:creationId xmlns:p14="http://schemas.microsoft.com/office/powerpoint/2010/main" val="267559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75767A97-7400-D871-F956-CDB6B761BECA}"/>
              </a:ext>
            </a:extLst>
          </p:cNvPr>
          <p:cNvPicPr>
            <a:picLocks noChangeAspect="1"/>
          </p:cNvPicPr>
          <p:nvPr/>
        </p:nvPicPr>
        <p:blipFill>
          <a:blip r:embed="rId2"/>
          <a:stretch>
            <a:fillRect/>
          </a:stretch>
        </p:blipFill>
        <p:spPr>
          <a:xfrm>
            <a:off x="1220274" y="1116418"/>
            <a:ext cx="6990530" cy="3932296"/>
          </a:xfrm>
          <a:prstGeom prst="rect">
            <a:avLst/>
          </a:prstGeom>
        </p:spPr>
      </p:pic>
      <p:sp>
        <p:nvSpPr>
          <p:cNvPr id="2" name="Titolo 1">
            <a:extLst>
              <a:ext uri="{FF2B5EF4-FFF2-40B4-BE49-F238E27FC236}">
                <a16:creationId xmlns:a16="http://schemas.microsoft.com/office/drawing/2014/main" id="{0D209EF0-8605-580D-42AB-32A009AE8295}"/>
              </a:ext>
            </a:extLst>
          </p:cNvPr>
          <p:cNvSpPr>
            <a:spLocks noGrp="1"/>
          </p:cNvSpPr>
          <p:nvPr>
            <p:ph type="title"/>
          </p:nvPr>
        </p:nvSpPr>
        <p:spPr>
          <a:xfrm>
            <a:off x="212651" y="16472"/>
            <a:ext cx="9005777" cy="1017012"/>
          </a:xfrm>
        </p:spPr>
        <p:txBody>
          <a:bodyPr/>
          <a:lstStyle/>
          <a:p>
            <a:r>
              <a:rPr lang="it-IT" dirty="0"/>
              <a:t>Laser-</a:t>
            </a:r>
            <a:r>
              <a:rPr lang="it-IT" dirty="0" err="1"/>
              <a:t>driven</a:t>
            </a:r>
            <a:r>
              <a:rPr lang="it-IT" dirty="0"/>
              <a:t> PBCT and FLASH in                </a:t>
            </a:r>
            <a:r>
              <a:rPr lang="it-IT" dirty="0" err="1"/>
              <a:t>Breast</a:t>
            </a:r>
            <a:r>
              <a:rPr lang="it-IT" dirty="0"/>
              <a:t> Cancer</a:t>
            </a:r>
          </a:p>
        </p:txBody>
      </p:sp>
      <p:pic>
        <p:nvPicPr>
          <p:cNvPr id="4" name="Segnaposto contenuto 3">
            <a:extLst>
              <a:ext uri="{FF2B5EF4-FFF2-40B4-BE49-F238E27FC236}">
                <a16:creationId xmlns:a16="http://schemas.microsoft.com/office/drawing/2014/main" id="{1BA5AB18-07E8-6087-15C7-DF5088FF5C1C}"/>
              </a:ext>
            </a:extLst>
          </p:cNvPr>
          <p:cNvPicPr>
            <a:picLocks noGrp="1" noChangeAspect="1"/>
          </p:cNvPicPr>
          <p:nvPr>
            <p:ph idx="1"/>
          </p:nvPr>
        </p:nvPicPr>
        <p:blipFill>
          <a:blip r:embed="rId3"/>
          <a:stretch>
            <a:fillRect/>
          </a:stretch>
        </p:blipFill>
        <p:spPr>
          <a:xfrm>
            <a:off x="218652" y="1184455"/>
            <a:ext cx="3987209" cy="4630061"/>
          </a:xfrm>
          <a:prstGeom prst="rect">
            <a:avLst/>
          </a:prstGeom>
        </p:spPr>
      </p:pic>
      <p:pic>
        <p:nvPicPr>
          <p:cNvPr id="5" name="Immagine 4">
            <a:extLst>
              <a:ext uri="{FF2B5EF4-FFF2-40B4-BE49-F238E27FC236}">
                <a16:creationId xmlns:a16="http://schemas.microsoft.com/office/drawing/2014/main" id="{D3A868FF-F345-846C-F828-AAF871C9AFF0}"/>
              </a:ext>
            </a:extLst>
          </p:cNvPr>
          <p:cNvPicPr>
            <a:picLocks noChangeAspect="1"/>
          </p:cNvPicPr>
          <p:nvPr/>
        </p:nvPicPr>
        <p:blipFill>
          <a:blip r:embed="rId4"/>
          <a:stretch>
            <a:fillRect/>
          </a:stretch>
        </p:blipFill>
        <p:spPr>
          <a:xfrm>
            <a:off x="4368501" y="1893454"/>
            <a:ext cx="4775499" cy="2769354"/>
          </a:xfrm>
          <a:prstGeom prst="rect">
            <a:avLst/>
          </a:prstGeom>
        </p:spPr>
      </p:pic>
      <p:pic>
        <p:nvPicPr>
          <p:cNvPr id="6" name="Immagine 5">
            <a:extLst>
              <a:ext uri="{FF2B5EF4-FFF2-40B4-BE49-F238E27FC236}">
                <a16:creationId xmlns:a16="http://schemas.microsoft.com/office/drawing/2014/main" id="{392116E5-81ED-F2C6-0E79-420169655D82}"/>
              </a:ext>
            </a:extLst>
          </p:cNvPr>
          <p:cNvPicPr>
            <a:picLocks noChangeAspect="1"/>
          </p:cNvPicPr>
          <p:nvPr/>
        </p:nvPicPr>
        <p:blipFill>
          <a:blip r:embed="rId5"/>
          <a:stretch>
            <a:fillRect/>
          </a:stretch>
        </p:blipFill>
        <p:spPr>
          <a:xfrm>
            <a:off x="2569750" y="4508632"/>
            <a:ext cx="4405210" cy="2071686"/>
          </a:xfrm>
          <a:prstGeom prst="rect">
            <a:avLst/>
          </a:prstGeom>
        </p:spPr>
      </p:pic>
    </p:spTree>
    <p:extLst>
      <p:ext uri="{BB962C8B-B14F-4D97-AF65-F5344CB8AC3E}">
        <p14:creationId xmlns:p14="http://schemas.microsoft.com/office/powerpoint/2010/main" val="43080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FC4941-E45B-B99C-3176-52BA38F199B0}"/>
              </a:ext>
            </a:extLst>
          </p:cNvPr>
          <p:cNvSpPr>
            <a:spLocks noGrp="1"/>
          </p:cNvSpPr>
          <p:nvPr>
            <p:ph type="title"/>
          </p:nvPr>
        </p:nvSpPr>
        <p:spPr/>
        <p:txBody>
          <a:bodyPr/>
          <a:lstStyle/>
          <a:p>
            <a:r>
              <a:rPr lang="it-IT" dirty="0"/>
              <a:t>PROTOINDEX </a:t>
            </a:r>
            <a:r>
              <a:rPr lang="it-IT" dirty="0" err="1"/>
              <a:t>at</a:t>
            </a:r>
            <a:r>
              <a:rPr lang="it-IT" dirty="0"/>
              <a:t> ELIMAIA</a:t>
            </a:r>
          </a:p>
        </p:txBody>
      </p:sp>
      <p:sp>
        <p:nvSpPr>
          <p:cNvPr id="3" name="Segnaposto contenuto 2">
            <a:extLst>
              <a:ext uri="{FF2B5EF4-FFF2-40B4-BE49-F238E27FC236}">
                <a16:creationId xmlns:a16="http://schemas.microsoft.com/office/drawing/2014/main" id="{4D3A8F0E-6CC7-583F-ABC9-87BFAC38B490}"/>
              </a:ext>
            </a:extLst>
          </p:cNvPr>
          <p:cNvSpPr>
            <a:spLocks noGrp="1"/>
          </p:cNvSpPr>
          <p:nvPr>
            <p:ph idx="1"/>
          </p:nvPr>
        </p:nvSpPr>
        <p:spPr>
          <a:xfrm>
            <a:off x="737754" y="1498344"/>
            <a:ext cx="7929212" cy="4668539"/>
          </a:xfrm>
        </p:spPr>
        <p:txBody>
          <a:bodyPr/>
          <a:lstStyle/>
          <a:p>
            <a:pPr algn="just"/>
            <a:r>
              <a:rPr lang="en-US" sz="2400" dirty="0"/>
              <a:t>The main objective of this proposal is the in-vitro study       PBCT to enhance BC PT coupled with FLASH effects due   to the UHDR protons at the ELIBEAM-ELIMAIA beamline</a:t>
            </a:r>
          </a:p>
          <a:p>
            <a:pPr algn="just"/>
            <a:r>
              <a:rPr lang="en-US" sz="2400" dirty="0"/>
              <a:t>Increase effectiveness at cancer cell killing while further      increasing the already proton </a:t>
            </a:r>
            <a:r>
              <a:rPr lang="en-US" sz="2400" dirty="0" err="1"/>
              <a:t>favourable</a:t>
            </a:r>
            <a:r>
              <a:rPr lang="en-US" sz="2400" dirty="0"/>
              <a:t> sparing of cardiac normal cells in the entrance channel. </a:t>
            </a:r>
          </a:p>
          <a:p>
            <a:pPr algn="just"/>
            <a:r>
              <a:rPr lang="en-US" sz="2400" dirty="0"/>
              <a:t>Two established cell lines will be used: aggressive               MDA-MB-231 breast cancer cells and normal Human           Cardiac Microvascular Endothelial Cells (HMVEC-C). </a:t>
            </a:r>
          </a:p>
          <a:p>
            <a:pPr algn="just"/>
            <a:r>
              <a:rPr lang="en-US" sz="2400" dirty="0"/>
              <a:t>The methodology employed for these experiments envisages dosimetry and radiobiology measurements both in 2D and   3D.</a:t>
            </a:r>
            <a:endParaRPr lang="it-IT" sz="2400" dirty="0"/>
          </a:p>
        </p:txBody>
      </p:sp>
      <p:pic>
        <p:nvPicPr>
          <p:cNvPr id="6" name="Immagine 5">
            <a:extLst>
              <a:ext uri="{FF2B5EF4-FFF2-40B4-BE49-F238E27FC236}">
                <a16:creationId xmlns:a16="http://schemas.microsoft.com/office/drawing/2014/main" id="{0A3BA8D9-4DDA-B70C-F835-CA78E3E66BCE}"/>
              </a:ext>
            </a:extLst>
          </p:cNvPr>
          <p:cNvPicPr>
            <a:picLocks noChangeAspect="1"/>
          </p:cNvPicPr>
          <p:nvPr/>
        </p:nvPicPr>
        <p:blipFill>
          <a:blip r:embed="rId4"/>
          <a:stretch>
            <a:fillRect/>
          </a:stretch>
        </p:blipFill>
        <p:spPr>
          <a:xfrm>
            <a:off x="4949046" y="1010980"/>
            <a:ext cx="3148856" cy="2969009"/>
          </a:xfrm>
          <a:prstGeom prst="rect">
            <a:avLst/>
          </a:prstGeom>
        </p:spPr>
      </p:pic>
      <p:pic>
        <p:nvPicPr>
          <p:cNvPr id="4" name="0mda_H8_1">
            <a:hlinkClick r:id="" action="ppaction://media"/>
            <a:extLst>
              <a:ext uri="{FF2B5EF4-FFF2-40B4-BE49-F238E27FC236}">
                <a16:creationId xmlns:a16="http://schemas.microsoft.com/office/drawing/2014/main" id="{2AD650FF-D91D-E0C7-E81B-F18887885BD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39038" t="11787"/>
          <a:stretch>
            <a:fillRect/>
          </a:stretch>
        </p:blipFill>
        <p:spPr>
          <a:xfrm>
            <a:off x="1636026" y="1010980"/>
            <a:ext cx="2655591" cy="2882020"/>
          </a:xfrm>
          <a:prstGeom prst="rect">
            <a:avLst/>
          </a:prstGeom>
        </p:spPr>
      </p:pic>
      <p:sp>
        <p:nvSpPr>
          <p:cNvPr id="5" name="CasellaDiTesto 4">
            <a:extLst>
              <a:ext uri="{FF2B5EF4-FFF2-40B4-BE49-F238E27FC236}">
                <a16:creationId xmlns:a16="http://schemas.microsoft.com/office/drawing/2014/main" id="{050F61DF-1AEC-3A3A-A75E-59CADFB71A80}"/>
              </a:ext>
            </a:extLst>
          </p:cNvPr>
          <p:cNvSpPr txBox="1"/>
          <p:nvPr/>
        </p:nvSpPr>
        <p:spPr>
          <a:xfrm>
            <a:off x="1913855" y="1362239"/>
            <a:ext cx="2099934" cy="369332"/>
          </a:xfrm>
          <a:prstGeom prst="rect">
            <a:avLst/>
          </a:prstGeom>
          <a:noFill/>
        </p:spPr>
        <p:txBody>
          <a:bodyPr wrap="none" rtlCol="0">
            <a:spAutoFit/>
          </a:bodyPr>
          <a:lstStyle/>
          <a:p>
            <a:r>
              <a:rPr lang="it-IT" b="1" dirty="0" err="1">
                <a:solidFill>
                  <a:schemeClr val="bg1"/>
                </a:solidFill>
                <a:latin typeface="Times New Roman" panose="02020603050405020304" pitchFamily="18" charset="0"/>
                <a:cs typeface="Times New Roman" panose="02020603050405020304" pitchFamily="18" charset="0"/>
              </a:rPr>
              <a:t>Courtesy</a:t>
            </a:r>
            <a:r>
              <a:rPr lang="it-IT" b="1" dirty="0">
                <a:solidFill>
                  <a:schemeClr val="bg1"/>
                </a:solidFill>
                <a:latin typeface="Times New Roman" panose="02020603050405020304" pitchFamily="18" charset="0"/>
                <a:cs typeface="Times New Roman" panose="02020603050405020304" pitchFamily="18" charset="0"/>
              </a:rPr>
              <a:t> of F. Fede</a:t>
            </a:r>
          </a:p>
        </p:txBody>
      </p:sp>
    </p:spTree>
    <p:extLst>
      <p:ext uri="{BB962C8B-B14F-4D97-AF65-F5344CB8AC3E}">
        <p14:creationId xmlns:p14="http://schemas.microsoft.com/office/powerpoint/2010/main" val="409308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90498D8C-BF4B-85A8-B901-B79CE4063F9B}"/>
              </a:ext>
            </a:extLst>
          </p:cNvPr>
          <p:cNvPicPr>
            <a:picLocks noChangeAspect="1"/>
          </p:cNvPicPr>
          <p:nvPr/>
        </p:nvPicPr>
        <p:blipFill>
          <a:blip r:embed="rId2"/>
          <a:stretch>
            <a:fillRect/>
          </a:stretch>
        </p:blipFill>
        <p:spPr>
          <a:xfrm>
            <a:off x="7332833" y="720370"/>
            <a:ext cx="1383113" cy="768933"/>
          </a:xfrm>
          <a:prstGeom prst="rect">
            <a:avLst/>
          </a:prstGeom>
        </p:spPr>
      </p:pic>
      <p:sp>
        <p:nvSpPr>
          <p:cNvPr id="2" name="Titolo 1"/>
          <p:cNvSpPr>
            <a:spLocks noGrp="1"/>
          </p:cNvSpPr>
          <p:nvPr>
            <p:ph type="title"/>
          </p:nvPr>
        </p:nvSpPr>
        <p:spPr>
          <a:xfrm>
            <a:off x="1142106" y="80757"/>
            <a:ext cx="6859787" cy="211121"/>
          </a:xfrm>
        </p:spPr>
        <p:txBody>
          <a:bodyPr>
            <a:normAutofit fontScale="90000"/>
          </a:bodyPr>
          <a:lstStyle/>
          <a:p>
            <a:r>
              <a:rPr lang="en-US" dirty="0"/>
              <a:t>Acknowledgments</a:t>
            </a:r>
          </a:p>
        </p:txBody>
      </p:sp>
      <p:sp>
        <p:nvSpPr>
          <p:cNvPr id="3" name="Segnaposto contenuto 2"/>
          <p:cNvSpPr>
            <a:spLocks noGrp="1"/>
          </p:cNvSpPr>
          <p:nvPr>
            <p:ph idx="1"/>
          </p:nvPr>
        </p:nvSpPr>
        <p:spPr>
          <a:xfrm>
            <a:off x="221685" y="161213"/>
            <a:ext cx="8922315" cy="4627755"/>
          </a:xfrm>
        </p:spPr>
        <p:txBody>
          <a:bodyPr/>
          <a:lstStyle/>
          <a:p>
            <a:pPr marL="0" indent="0">
              <a:buNone/>
            </a:pPr>
            <a:endParaRPr lang="en-US" dirty="0"/>
          </a:p>
          <a:p>
            <a:pPr marL="0" indent="0">
              <a:buNone/>
            </a:pPr>
            <a:r>
              <a:rPr lang="en-US" sz="1800" i="1" dirty="0"/>
              <a:t>Radiation Biophysics Laboratory, UNINA, Naples</a:t>
            </a:r>
          </a:p>
          <a:p>
            <a:pPr marL="0" indent="0">
              <a:buNone/>
            </a:pPr>
            <a:r>
              <a:rPr lang="en-US" sz="1800" dirty="0"/>
              <a:t>P. Blaha, F. Fede, C. Feoli, V. Ricciardi,                                                                                        E. </a:t>
            </a:r>
            <a:r>
              <a:rPr lang="en-US" sz="1800" dirty="0" err="1"/>
              <a:t>Formicola,V.C</a:t>
            </a:r>
            <a:r>
              <a:rPr lang="en-US" sz="1800" dirty="0"/>
              <a:t>. Elia</a:t>
            </a:r>
          </a:p>
          <a:p>
            <a:pPr marL="0" indent="0">
              <a:buNone/>
            </a:pPr>
            <a:endParaRPr lang="en-US" sz="1800" i="1" dirty="0"/>
          </a:p>
          <a:p>
            <a:pPr marL="0" indent="0">
              <a:buNone/>
            </a:pPr>
            <a:r>
              <a:rPr lang="en-US" sz="1800" i="1" dirty="0"/>
              <a:t>Medical Physics group, INFN-LNS, Catania</a:t>
            </a:r>
          </a:p>
          <a:p>
            <a:pPr marL="0" indent="0">
              <a:spcBef>
                <a:spcPts val="0"/>
              </a:spcBef>
              <a:buNone/>
            </a:pPr>
            <a:r>
              <a:rPr lang="en-US" sz="1800" dirty="0"/>
              <a:t>G. Cuttone, G.A.P. Cirrone, Giada </a:t>
            </a:r>
            <a:r>
              <a:rPr lang="en-US" sz="1800" dirty="0" err="1"/>
              <a:t>Petringa</a:t>
            </a:r>
            <a:endParaRPr lang="en-US" sz="1800" dirty="0"/>
          </a:p>
          <a:p>
            <a:pPr marL="0" indent="0">
              <a:spcBef>
                <a:spcPts val="0"/>
              </a:spcBef>
              <a:buNone/>
            </a:pPr>
            <a:endParaRPr lang="en-US" sz="2000" dirty="0"/>
          </a:p>
          <a:p>
            <a:pPr marL="0" indent="0">
              <a:buNone/>
            </a:pPr>
            <a:r>
              <a:rPr lang="en-US" sz="1800" i="1" dirty="0"/>
              <a:t>Dept. of Ion Acceleration and Applications of High-Energy Particles</a:t>
            </a:r>
            <a:endParaRPr lang="en-US" sz="1800" dirty="0"/>
          </a:p>
          <a:p>
            <a:pPr marL="0" indent="0">
              <a:buNone/>
            </a:pPr>
            <a:r>
              <a:rPr lang="en-US" sz="1800" dirty="0"/>
              <a:t>D. </a:t>
            </a:r>
            <a:r>
              <a:rPr lang="en-US" sz="1800" dirty="0" err="1"/>
              <a:t>Margarone</a:t>
            </a:r>
            <a:r>
              <a:rPr lang="en-US" sz="1800" dirty="0"/>
              <a:t>, L. Giuffrida, F. Schillaci</a:t>
            </a:r>
          </a:p>
          <a:p>
            <a:pPr marL="0" indent="0">
              <a:buNone/>
            </a:pPr>
            <a:endParaRPr lang="en-US" sz="1800" dirty="0"/>
          </a:p>
          <a:p>
            <a:pPr marL="0" indent="0">
              <a:buNone/>
            </a:pPr>
            <a:r>
              <a:rPr lang="en-US" sz="1800" i="1" dirty="0"/>
              <a:t>Medical Physics and Radiobiology Unit ,CNAO, Pavia</a:t>
            </a:r>
          </a:p>
          <a:p>
            <a:pPr marL="0" indent="0">
              <a:spcBef>
                <a:spcPts val="0"/>
              </a:spcBef>
              <a:buNone/>
            </a:pPr>
            <a:r>
              <a:rPr lang="en-US" sz="1800" dirty="0"/>
              <a:t>M. Ciocca, </a:t>
            </a:r>
            <a:r>
              <a:rPr lang="en-US" sz="1800" dirty="0" err="1"/>
              <a:t>M.Pullia</a:t>
            </a:r>
            <a:r>
              <a:rPr lang="en-US" sz="1800" dirty="0"/>
              <a:t>, A. </a:t>
            </a:r>
            <a:r>
              <a:rPr lang="en-US" sz="1800" dirty="0" err="1"/>
              <a:t>Facoetti</a:t>
            </a:r>
            <a:r>
              <a:rPr lang="en-US" sz="1800" dirty="0"/>
              <a:t>, </a:t>
            </a:r>
          </a:p>
          <a:p>
            <a:pPr marL="0" indent="0">
              <a:spcBef>
                <a:spcPts val="0"/>
              </a:spcBef>
              <a:buNone/>
            </a:pPr>
            <a:endParaRPr lang="en-US" sz="2000" dirty="0"/>
          </a:p>
          <a:p>
            <a:pPr marL="0" indent="0">
              <a:buNone/>
            </a:pPr>
            <a:r>
              <a:rPr lang="en-US" sz="1800" i="1" dirty="0"/>
              <a:t>CIRCE laboratory, UNICAMPANIA, Caserta</a:t>
            </a:r>
          </a:p>
          <a:p>
            <a:pPr marL="0" indent="0">
              <a:buNone/>
            </a:pPr>
            <a:r>
              <a:rPr lang="en-US" sz="1800" dirty="0"/>
              <a:t>L. Gialanella, R. </a:t>
            </a:r>
            <a:r>
              <a:rPr lang="en-US" sz="1800" dirty="0" err="1"/>
              <a:t>Buompane</a:t>
            </a:r>
            <a:r>
              <a:rPr lang="en-US" sz="1800" dirty="0"/>
              <a:t>, G. Porzio</a:t>
            </a:r>
          </a:p>
          <a:p>
            <a:pPr marL="0" indent="0">
              <a:buNone/>
            </a:pPr>
            <a:r>
              <a:rPr lang="en-US" sz="1800" b="1" dirty="0"/>
              <a:t>Call Gr. V INFN NEPTUNE: </a:t>
            </a:r>
            <a:r>
              <a:rPr lang="en-US" sz="1800" dirty="0"/>
              <a:t>Nuclear process-driven Enhancement of </a:t>
            </a:r>
          </a:p>
          <a:p>
            <a:pPr marL="0" indent="0">
              <a:buNone/>
            </a:pPr>
            <a:r>
              <a:rPr lang="en-US" sz="1800" dirty="0"/>
              <a:t>Proton Therapy  </a:t>
            </a:r>
            <a:r>
              <a:rPr lang="en-US" sz="1800" dirty="0" err="1"/>
              <a:t>UNravEled</a:t>
            </a:r>
            <a:r>
              <a:rPr lang="en-US" sz="1800" dirty="0"/>
              <a:t>. (2019-22); </a:t>
            </a:r>
            <a:r>
              <a:rPr lang="en-US" sz="1800" b="1" dirty="0"/>
              <a:t>MIUR PRIN: PBCT </a:t>
            </a:r>
            <a:r>
              <a:rPr lang="en-US" sz="1800" dirty="0"/>
              <a:t>(2019-22)</a:t>
            </a:r>
          </a:p>
          <a:p>
            <a:pPr marL="0" indent="0">
              <a:buNone/>
            </a:pPr>
            <a:endParaRPr lang="en-US" sz="2000" dirty="0"/>
          </a:p>
          <a:p>
            <a:pPr marL="0" indent="0">
              <a:buNone/>
            </a:pPr>
            <a:endParaRPr lang="en-US" sz="1800" dirty="0"/>
          </a:p>
          <a:p>
            <a:pPr marL="0" indent="0">
              <a:buNone/>
            </a:pPr>
            <a:endParaRPr lang="en-US" sz="1800" dirty="0"/>
          </a:p>
        </p:txBody>
      </p:sp>
      <p:pic>
        <p:nvPicPr>
          <p:cNvPr id="5" name="Picture 4"/>
          <p:cNvPicPr>
            <a:picLocks noChangeAspect="1"/>
          </p:cNvPicPr>
          <p:nvPr/>
        </p:nvPicPr>
        <p:blipFill>
          <a:blip r:embed="rId3"/>
          <a:stretch>
            <a:fillRect/>
          </a:stretch>
        </p:blipFill>
        <p:spPr>
          <a:xfrm>
            <a:off x="6782282" y="1708298"/>
            <a:ext cx="1415972" cy="905870"/>
          </a:xfrm>
          <a:prstGeom prst="rect">
            <a:avLst/>
          </a:prstGeom>
        </p:spPr>
      </p:pic>
      <p:pic>
        <p:nvPicPr>
          <p:cNvPr id="6" name="Picture 5"/>
          <p:cNvPicPr>
            <a:picLocks noChangeAspect="1"/>
          </p:cNvPicPr>
          <p:nvPr/>
        </p:nvPicPr>
        <p:blipFill>
          <a:blip r:embed="rId4"/>
          <a:stretch>
            <a:fillRect/>
          </a:stretch>
        </p:blipFill>
        <p:spPr>
          <a:xfrm>
            <a:off x="7686944" y="5428370"/>
            <a:ext cx="674889" cy="674889"/>
          </a:xfrm>
          <a:prstGeom prst="rect">
            <a:avLst/>
          </a:prstGeom>
        </p:spPr>
      </p:pic>
      <p:pic>
        <p:nvPicPr>
          <p:cNvPr id="11" name="Picture 10"/>
          <p:cNvPicPr>
            <a:picLocks noChangeAspect="1"/>
          </p:cNvPicPr>
          <p:nvPr/>
        </p:nvPicPr>
        <p:blipFill rotWithShape="1">
          <a:blip r:embed="rId5"/>
          <a:srcRect l="1433" t="33164" r="-1433" b="28627"/>
          <a:stretch/>
        </p:blipFill>
        <p:spPr>
          <a:xfrm>
            <a:off x="6782282" y="3694188"/>
            <a:ext cx="1752664" cy="669675"/>
          </a:xfrm>
          <a:prstGeom prst="rect">
            <a:avLst/>
          </a:prstGeom>
        </p:spPr>
      </p:pic>
      <p:pic>
        <p:nvPicPr>
          <p:cNvPr id="10" name="Immagine 9">
            <a:extLst>
              <a:ext uri="{FF2B5EF4-FFF2-40B4-BE49-F238E27FC236}">
                <a16:creationId xmlns:a16="http://schemas.microsoft.com/office/drawing/2014/main" id="{63EFEECE-68EF-15AC-6340-1D7D4CFF15EA}"/>
              </a:ext>
            </a:extLst>
          </p:cNvPr>
          <p:cNvPicPr>
            <a:picLocks noChangeAspect="1"/>
          </p:cNvPicPr>
          <p:nvPr/>
        </p:nvPicPr>
        <p:blipFill>
          <a:blip r:embed="rId6"/>
          <a:stretch>
            <a:fillRect/>
          </a:stretch>
        </p:blipFill>
        <p:spPr>
          <a:xfrm>
            <a:off x="6782282" y="2716297"/>
            <a:ext cx="1466850" cy="696754"/>
          </a:xfrm>
          <a:prstGeom prst="rect">
            <a:avLst/>
          </a:prstGeom>
        </p:spPr>
      </p:pic>
      <p:pic>
        <p:nvPicPr>
          <p:cNvPr id="12" name="Immagine 11">
            <a:extLst>
              <a:ext uri="{FF2B5EF4-FFF2-40B4-BE49-F238E27FC236}">
                <a16:creationId xmlns:a16="http://schemas.microsoft.com/office/drawing/2014/main" id="{E9B98CBC-0962-3BC5-9D4F-F2714EB1F36D}"/>
              </a:ext>
            </a:extLst>
          </p:cNvPr>
          <p:cNvPicPr>
            <a:picLocks noChangeAspect="1"/>
          </p:cNvPicPr>
          <p:nvPr/>
        </p:nvPicPr>
        <p:blipFill>
          <a:blip r:embed="rId7"/>
          <a:stretch>
            <a:fillRect/>
          </a:stretch>
        </p:blipFill>
        <p:spPr>
          <a:xfrm>
            <a:off x="6782282" y="4465068"/>
            <a:ext cx="1752664" cy="684634"/>
          </a:xfrm>
          <a:prstGeom prst="rect">
            <a:avLst/>
          </a:prstGeom>
        </p:spPr>
      </p:pic>
      <p:pic>
        <p:nvPicPr>
          <p:cNvPr id="4" name="Immagine 3">
            <a:extLst>
              <a:ext uri="{FF2B5EF4-FFF2-40B4-BE49-F238E27FC236}">
                <a16:creationId xmlns:a16="http://schemas.microsoft.com/office/drawing/2014/main" id="{9974499B-85A2-8F83-17CA-0559693293CF}"/>
              </a:ext>
            </a:extLst>
          </p:cNvPr>
          <p:cNvPicPr>
            <a:picLocks noChangeAspect="1"/>
          </p:cNvPicPr>
          <p:nvPr/>
        </p:nvPicPr>
        <p:blipFill>
          <a:blip r:embed="rId8"/>
          <a:stretch>
            <a:fillRect/>
          </a:stretch>
        </p:blipFill>
        <p:spPr>
          <a:xfrm>
            <a:off x="5616310" y="566618"/>
            <a:ext cx="1536276" cy="1076439"/>
          </a:xfrm>
          <a:prstGeom prst="rect">
            <a:avLst/>
          </a:prstGeom>
        </p:spPr>
      </p:pic>
      <p:pic>
        <p:nvPicPr>
          <p:cNvPr id="13" name="Immagine 12">
            <a:extLst>
              <a:ext uri="{FF2B5EF4-FFF2-40B4-BE49-F238E27FC236}">
                <a16:creationId xmlns:a16="http://schemas.microsoft.com/office/drawing/2014/main" id="{190999AC-D6F4-A2B2-E827-84EAAFB7D7BB}"/>
              </a:ext>
            </a:extLst>
          </p:cNvPr>
          <p:cNvPicPr>
            <a:picLocks noChangeAspect="1"/>
          </p:cNvPicPr>
          <p:nvPr/>
        </p:nvPicPr>
        <p:blipFill>
          <a:blip r:embed="rId9"/>
          <a:stretch>
            <a:fillRect/>
          </a:stretch>
        </p:blipFill>
        <p:spPr>
          <a:xfrm>
            <a:off x="5319787" y="6021265"/>
            <a:ext cx="801057" cy="801745"/>
          </a:xfrm>
          <a:prstGeom prst="rect">
            <a:avLst/>
          </a:prstGeom>
        </p:spPr>
      </p:pic>
      <p:sp>
        <p:nvSpPr>
          <p:cNvPr id="15" name="CasellaDiTesto 14">
            <a:extLst>
              <a:ext uri="{FF2B5EF4-FFF2-40B4-BE49-F238E27FC236}">
                <a16:creationId xmlns:a16="http://schemas.microsoft.com/office/drawing/2014/main" id="{0DF66B35-0E15-8D28-6723-24D553743DD0}"/>
              </a:ext>
            </a:extLst>
          </p:cNvPr>
          <p:cNvSpPr txBox="1"/>
          <p:nvPr/>
        </p:nvSpPr>
        <p:spPr>
          <a:xfrm>
            <a:off x="2881423" y="6270117"/>
            <a:ext cx="2838893" cy="369332"/>
          </a:xfrm>
          <a:prstGeom prst="rect">
            <a:avLst/>
          </a:prstGeom>
          <a:noFill/>
        </p:spPr>
        <p:txBody>
          <a:bodyPr wrap="square" rtlCol="0">
            <a:spAutoFit/>
          </a:bodyPr>
          <a:lstStyle/>
          <a:p>
            <a:r>
              <a:rPr lang="it-IT" b="1" dirty="0">
                <a:latin typeface="Times New Roman" panose="02020603050405020304" pitchFamily="18" charset="0"/>
                <a:cs typeface="Times New Roman" panose="02020603050405020304" pitchFamily="18" charset="0"/>
              </a:rPr>
              <a:t>CA21128 PROBONO</a:t>
            </a:r>
          </a:p>
        </p:txBody>
      </p:sp>
    </p:spTree>
    <p:extLst>
      <p:ext uri="{BB962C8B-B14F-4D97-AF65-F5344CB8AC3E}">
        <p14:creationId xmlns:p14="http://schemas.microsoft.com/office/powerpoint/2010/main" val="309955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8F619A-B3C6-C411-CDB5-42873534396B}"/>
              </a:ext>
            </a:extLst>
          </p:cNvPr>
          <p:cNvSpPr>
            <a:spLocks noGrp="1"/>
          </p:cNvSpPr>
          <p:nvPr>
            <p:ph type="title"/>
          </p:nvPr>
        </p:nvSpPr>
        <p:spPr>
          <a:xfrm>
            <a:off x="562091" y="2920494"/>
            <a:ext cx="8189935" cy="1017012"/>
          </a:xfrm>
        </p:spPr>
        <p:txBody>
          <a:bodyPr/>
          <a:lstStyle/>
          <a:p>
            <a:r>
              <a:rPr lang="it-IT" dirty="0"/>
              <a:t>Backup slides</a:t>
            </a:r>
          </a:p>
        </p:txBody>
      </p:sp>
    </p:spTree>
    <p:extLst>
      <p:ext uri="{BB962C8B-B14F-4D97-AF65-F5344CB8AC3E}">
        <p14:creationId xmlns:p14="http://schemas.microsoft.com/office/powerpoint/2010/main" val="581564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FE69A7-3914-A1AD-A86F-608F7107D123}"/>
              </a:ext>
            </a:extLst>
          </p:cNvPr>
          <p:cNvSpPr>
            <a:spLocks noGrp="1"/>
          </p:cNvSpPr>
          <p:nvPr>
            <p:ph type="title"/>
          </p:nvPr>
        </p:nvSpPr>
        <p:spPr/>
        <p:txBody>
          <a:bodyPr/>
          <a:lstStyle/>
          <a:p>
            <a:r>
              <a:rPr lang="it-IT" dirty="0"/>
              <a:t>The </a:t>
            </a:r>
            <a:r>
              <a:rPr lang="it-IT" dirty="0" err="1"/>
              <a:t>clonogenic</a:t>
            </a:r>
            <a:r>
              <a:rPr lang="it-IT" dirty="0"/>
              <a:t> </a:t>
            </a:r>
            <a:r>
              <a:rPr lang="it-IT" dirty="0" err="1"/>
              <a:t>assay</a:t>
            </a:r>
            <a:endParaRPr lang="it-IT" dirty="0"/>
          </a:p>
        </p:txBody>
      </p:sp>
      <p:pic>
        <p:nvPicPr>
          <p:cNvPr id="4" name="Segnaposto contenuto 3">
            <a:extLst>
              <a:ext uri="{FF2B5EF4-FFF2-40B4-BE49-F238E27FC236}">
                <a16:creationId xmlns:a16="http://schemas.microsoft.com/office/drawing/2014/main" id="{97E3DE8F-39BA-B3C7-4E52-66909DE377FA}"/>
              </a:ext>
            </a:extLst>
          </p:cNvPr>
          <p:cNvPicPr>
            <a:picLocks noGrp="1" noChangeAspect="1"/>
          </p:cNvPicPr>
          <p:nvPr>
            <p:ph idx="1"/>
          </p:nvPr>
        </p:nvPicPr>
        <p:blipFill>
          <a:blip r:embed="rId2"/>
          <a:stretch>
            <a:fillRect/>
          </a:stretch>
        </p:blipFill>
        <p:spPr>
          <a:xfrm>
            <a:off x="1569460" y="2056341"/>
            <a:ext cx="6005080" cy="3920068"/>
          </a:xfrm>
          <a:prstGeom prst="rect">
            <a:avLst/>
          </a:prstGeom>
        </p:spPr>
      </p:pic>
    </p:spTree>
    <p:extLst>
      <p:ext uri="{BB962C8B-B14F-4D97-AF65-F5344CB8AC3E}">
        <p14:creationId xmlns:p14="http://schemas.microsoft.com/office/powerpoint/2010/main" val="1033022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939B1E-DA87-BA8A-1391-AAE19A7B83D9}"/>
              </a:ext>
            </a:extLst>
          </p:cNvPr>
          <p:cNvSpPr>
            <a:spLocks noGrp="1"/>
          </p:cNvSpPr>
          <p:nvPr>
            <p:ph type="title"/>
          </p:nvPr>
        </p:nvSpPr>
        <p:spPr/>
        <p:txBody>
          <a:bodyPr/>
          <a:lstStyle/>
          <a:p>
            <a:r>
              <a:rPr lang="it-IT" dirty="0"/>
              <a:t>More on the dose rate </a:t>
            </a:r>
            <a:r>
              <a:rPr lang="it-IT" dirty="0" err="1"/>
              <a:t>effect</a:t>
            </a:r>
            <a:endParaRPr lang="it-IT" dirty="0"/>
          </a:p>
        </p:txBody>
      </p:sp>
      <p:pic>
        <p:nvPicPr>
          <p:cNvPr id="4" name="Segnaposto contenuto 3">
            <a:extLst>
              <a:ext uri="{FF2B5EF4-FFF2-40B4-BE49-F238E27FC236}">
                <a16:creationId xmlns:a16="http://schemas.microsoft.com/office/drawing/2014/main" id="{3684D7C1-63DE-76BF-6DFA-0A9F7AA87CDE}"/>
              </a:ext>
            </a:extLst>
          </p:cNvPr>
          <p:cNvPicPr>
            <a:picLocks noGrp="1" noChangeAspect="1"/>
          </p:cNvPicPr>
          <p:nvPr>
            <p:ph idx="1"/>
          </p:nvPr>
        </p:nvPicPr>
        <p:blipFill>
          <a:blip r:embed="rId2"/>
          <a:stretch>
            <a:fillRect/>
          </a:stretch>
        </p:blipFill>
        <p:spPr>
          <a:xfrm>
            <a:off x="1690467" y="1766888"/>
            <a:ext cx="5763067" cy="4498975"/>
          </a:xfrm>
          <a:prstGeom prst="rect">
            <a:avLst/>
          </a:prstGeom>
        </p:spPr>
      </p:pic>
    </p:spTree>
    <p:extLst>
      <p:ext uri="{BB962C8B-B14F-4D97-AF65-F5344CB8AC3E}">
        <p14:creationId xmlns:p14="http://schemas.microsoft.com/office/powerpoint/2010/main" val="2832408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3BE3F79-4698-AFD2-6538-1B53920288AF}"/>
            </a:ext>
          </a:extLst>
        </p:cNvPr>
        <p:cNvGrpSpPr/>
        <p:nvPr/>
      </p:nvGrpSpPr>
      <p:grpSpPr>
        <a:xfrm>
          <a:off x="0" y="0"/>
          <a:ext cx="0" cy="0"/>
          <a:chOff x="0" y="0"/>
          <a:chExt cx="0" cy="0"/>
        </a:xfrm>
      </p:grpSpPr>
      <p:sp>
        <p:nvSpPr>
          <p:cNvPr id="6" name="CasellaDiTesto 4">
            <a:extLst>
              <a:ext uri="{FF2B5EF4-FFF2-40B4-BE49-F238E27FC236}">
                <a16:creationId xmlns:a16="http://schemas.microsoft.com/office/drawing/2014/main" id="{3F3A6D57-7747-2CFF-F2A5-CFC730B04020}"/>
              </a:ext>
            </a:extLst>
          </p:cNvPr>
          <p:cNvSpPr txBox="1"/>
          <p:nvPr/>
        </p:nvSpPr>
        <p:spPr>
          <a:xfrm>
            <a:off x="1" y="890623"/>
            <a:ext cx="5178829" cy="39395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it-IT" sz="1000">
                <a:solidFill>
                  <a:srgbClr val="1A1A1A"/>
                </a:solidFill>
                <a:latin typeface="Avenir Light" panose="020B0402020203020204" pitchFamily="34" charset="77"/>
              </a:rPr>
              <a:t>Do-Kun Yoon, </a:t>
            </a:r>
            <a:r>
              <a:rPr lang="it-IT" sz="1000" err="1">
                <a:solidFill>
                  <a:srgbClr val="1A1A1A"/>
                </a:solidFill>
                <a:latin typeface="Avenir Light" panose="020B0402020203020204" pitchFamily="34" charset="77"/>
              </a:rPr>
              <a:t>Joo</a:t>
            </a:r>
            <a:r>
              <a:rPr lang="it-IT" sz="1000">
                <a:solidFill>
                  <a:srgbClr val="1A1A1A"/>
                </a:solidFill>
                <a:latin typeface="Avenir Light" panose="020B0402020203020204" pitchFamily="34" charset="77"/>
              </a:rPr>
              <a:t>-Young Jung, Tae Suk </a:t>
            </a:r>
            <a:r>
              <a:rPr lang="it-IT" sz="1000" err="1">
                <a:solidFill>
                  <a:srgbClr val="1A1A1A"/>
                </a:solidFill>
                <a:latin typeface="Avenir Light" panose="020B0402020203020204" pitchFamily="34" charset="77"/>
              </a:rPr>
              <a:t>Suh</a:t>
            </a:r>
            <a:r>
              <a:rPr lang="it-IT" sz="1000">
                <a:solidFill>
                  <a:srgbClr val="1A1A1A"/>
                </a:solidFill>
                <a:latin typeface="Avenir Light" panose="020B0402020203020204" pitchFamily="34" charset="77"/>
              </a:rPr>
              <a:t>; </a:t>
            </a:r>
            <a:br>
              <a:rPr lang="it-IT" sz="1000">
                <a:solidFill>
                  <a:srgbClr val="1A1A1A"/>
                </a:solidFill>
                <a:latin typeface="Avenir Light" panose="020B0402020203020204" pitchFamily="34" charset="77"/>
              </a:rPr>
            </a:br>
            <a:r>
              <a:rPr lang="it-IT" sz="1000" i="1">
                <a:solidFill>
                  <a:schemeClr val="accent2">
                    <a:lumMod val="50000"/>
                  </a:schemeClr>
                </a:solidFill>
                <a:latin typeface="Avenir Light" panose="020B0402020203020204" pitchFamily="34" charset="77"/>
              </a:rPr>
              <a:t>Application of </a:t>
            </a:r>
            <a:r>
              <a:rPr lang="it-IT" sz="1000" i="1" err="1">
                <a:solidFill>
                  <a:schemeClr val="accent2">
                    <a:lumMod val="50000"/>
                  </a:schemeClr>
                </a:solidFill>
                <a:latin typeface="Avenir Light" panose="020B0402020203020204" pitchFamily="34" charset="77"/>
              </a:rPr>
              <a:t>proton</a:t>
            </a:r>
            <a:r>
              <a:rPr lang="it-IT" sz="1000" i="1">
                <a:solidFill>
                  <a:schemeClr val="accent2">
                    <a:lumMod val="50000"/>
                  </a:schemeClr>
                </a:solidFill>
                <a:latin typeface="Avenir Light" panose="020B0402020203020204" pitchFamily="34" charset="77"/>
              </a:rPr>
              <a:t> </a:t>
            </a:r>
            <a:r>
              <a:rPr lang="it-IT" sz="1000" i="1" err="1">
                <a:solidFill>
                  <a:schemeClr val="accent2">
                    <a:lumMod val="50000"/>
                  </a:schemeClr>
                </a:solidFill>
                <a:latin typeface="Avenir Light" panose="020B0402020203020204" pitchFamily="34" charset="77"/>
              </a:rPr>
              <a:t>boron</a:t>
            </a:r>
            <a:r>
              <a:rPr lang="it-IT" sz="1000" i="1">
                <a:solidFill>
                  <a:schemeClr val="accent2">
                    <a:lumMod val="50000"/>
                  </a:schemeClr>
                </a:solidFill>
                <a:latin typeface="Avenir Light" panose="020B0402020203020204" pitchFamily="34" charset="77"/>
              </a:rPr>
              <a:t> fusion reaction to </a:t>
            </a:r>
            <a:r>
              <a:rPr lang="it-IT" sz="1000" i="1" err="1">
                <a:solidFill>
                  <a:schemeClr val="accent2">
                    <a:lumMod val="50000"/>
                  </a:schemeClr>
                </a:solidFill>
                <a:latin typeface="Avenir Light" panose="020B0402020203020204" pitchFamily="34" charset="77"/>
              </a:rPr>
              <a:t>radiation</a:t>
            </a:r>
            <a:r>
              <a:rPr lang="it-IT" sz="1000" i="1">
                <a:solidFill>
                  <a:schemeClr val="accent2">
                    <a:lumMod val="50000"/>
                  </a:schemeClr>
                </a:solidFill>
                <a:latin typeface="Avenir Light" panose="020B0402020203020204" pitchFamily="34" charset="77"/>
              </a:rPr>
              <a:t> therapy: A Monte Carlo </a:t>
            </a:r>
            <a:r>
              <a:rPr lang="it-IT" sz="1000" i="1" err="1">
                <a:solidFill>
                  <a:schemeClr val="accent2">
                    <a:lumMod val="50000"/>
                  </a:schemeClr>
                </a:solidFill>
                <a:latin typeface="Avenir Light" panose="020B0402020203020204" pitchFamily="34" charset="77"/>
              </a:rPr>
              <a:t>simulation</a:t>
            </a:r>
            <a:r>
              <a:rPr lang="it-IT" sz="1000" i="1">
                <a:solidFill>
                  <a:schemeClr val="accent2">
                    <a:lumMod val="50000"/>
                  </a:schemeClr>
                </a:solidFill>
                <a:latin typeface="Avenir Light" panose="020B0402020203020204" pitchFamily="34" charset="77"/>
              </a:rPr>
              <a:t> study. </a:t>
            </a:r>
            <a:br>
              <a:rPr lang="it-IT" sz="1000">
                <a:solidFill>
                  <a:srgbClr val="1A1A1A"/>
                </a:solidFill>
                <a:latin typeface="Avenir Light" panose="020B0402020203020204" pitchFamily="34" charset="77"/>
              </a:rPr>
            </a:br>
            <a:r>
              <a:rPr lang="it-IT" sz="1000" err="1">
                <a:solidFill>
                  <a:srgbClr val="1A1A1A"/>
                </a:solidFill>
                <a:latin typeface="Avenir Light" panose="020B0402020203020204" pitchFamily="34" charset="77"/>
              </a:rPr>
              <a:t>Appl</a:t>
            </a:r>
            <a:r>
              <a:rPr lang="it-IT" sz="1000">
                <a:solidFill>
                  <a:srgbClr val="1A1A1A"/>
                </a:solidFill>
                <a:latin typeface="Avenir Light" panose="020B0402020203020204" pitchFamily="34" charset="77"/>
              </a:rPr>
              <a:t>. </a:t>
            </a:r>
            <a:r>
              <a:rPr lang="it-IT" sz="1000" err="1">
                <a:solidFill>
                  <a:srgbClr val="1A1A1A"/>
                </a:solidFill>
                <a:latin typeface="Avenir Light" panose="020B0402020203020204" pitchFamily="34" charset="77"/>
              </a:rPr>
              <a:t>Phys</a:t>
            </a:r>
            <a:r>
              <a:rPr lang="it-IT" sz="1000">
                <a:solidFill>
                  <a:srgbClr val="1A1A1A"/>
                </a:solidFill>
                <a:latin typeface="Avenir Light" panose="020B0402020203020204" pitchFamily="34" charset="77"/>
              </a:rPr>
              <a:t>. Lett. 1 </a:t>
            </a:r>
            <a:r>
              <a:rPr lang="it-IT" sz="1000" err="1">
                <a:solidFill>
                  <a:srgbClr val="1A1A1A"/>
                </a:solidFill>
                <a:latin typeface="Avenir Light" panose="020B0402020203020204" pitchFamily="34" charset="77"/>
              </a:rPr>
              <a:t>December</a:t>
            </a:r>
            <a:r>
              <a:rPr lang="it-IT" sz="1000">
                <a:solidFill>
                  <a:srgbClr val="1A1A1A"/>
                </a:solidFill>
                <a:latin typeface="Avenir Light" panose="020B0402020203020204" pitchFamily="34" charset="77"/>
              </a:rPr>
              <a:t> 2014; 105 (22): 223507. </a:t>
            </a:r>
            <a:r>
              <a:rPr lang="it-IT" sz="1000">
                <a:solidFill>
                  <a:srgbClr val="0066CC"/>
                </a:solidFill>
                <a:latin typeface="Avenir Light" panose="020B0402020203020204" pitchFamily="34" charset="77"/>
                <a:hlinkClick r:id="rId2"/>
              </a:rPr>
              <a:t>https://doi.org/10.1063/1.4903345</a:t>
            </a:r>
            <a:endParaRPr lang="it-IT" sz="1000">
              <a:solidFill>
                <a:srgbClr val="1B1B1B"/>
              </a:solidFill>
              <a:latin typeface="Avenir Light" panose="020B0402020203020204" pitchFamily="34" charset="77"/>
            </a:endParaRPr>
          </a:p>
          <a:p>
            <a:pPr algn="l"/>
            <a:endParaRPr lang="it-IT" sz="1000">
              <a:solidFill>
                <a:srgbClr val="1B1B1B"/>
              </a:solidFill>
              <a:latin typeface="Avenir Light" panose="020B0402020203020204" pitchFamily="34" charset="77"/>
            </a:endParaRPr>
          </a:p>
          <a:p>
            <a:pPr algn="l"/>
            <a:r>
              <a:rPr lang="it-IT" sz="1000" err="1">
                <a:solidFill>
                  <a:srgbClr val="1B1B1B"/>
                </a:solidFill>
                <a:latin typeface="Avenir Light" panose="020B0402020203020204" pitchFamily="34" charset="77"/>
              </a:rPr>
              <a:t>P.Kundràat</a:t>
            </a:r>
            <a:r>
              <a:rPr lang="it-IT" sz="1000">
                <a:solidFill>
                  <a:srgbClr val="1B1B1B"/>
                </a:solidFill>
                <a:latin typeface="Avenir Light" panose="020B0402020203020204" pitchFamily="34" charset="77"/>
              </a:rPr>
              <a:t>, </a:t>
            </a:r>
            <a:r>
              <a:rPr lang="it-IT" sz="1000" err="1">
                <a:solidFill>
                  <a:srgbClr val="1B1B1B"/>
                </a:solidFill>
                <a:latin typeface="Avenir Light" panose="020B0402020203020204" pitchFamily="34" charset="77"/>
              </a:rPr>
              <a:t>K.P.Brabcova</a:t>
            </a:r>
            <a:r>
              <a:rPr lang="it-IT" sz="1000">
                <a:solidFill>
                  <a:srgbClr val="1B1B1B"/>
                </a:solidFill>
                <a:latin typeface="Avenir Light" panose="020B0402020203020204" pitchFamily="34" charset="77"/>
              </a:rPr>
              <a:t> et al,</a:t>
            </a:r>
            <a:br>
              <a:rPr lang="it-IT" sz="1000">
                <a:solidFill>
                  <a:srgbClr val="1B1B1B"/>
                </a:solidFill>
                <a:latin typeface="Avenir Light" panose="020B0402020203020204" pitchFamily="34" charset="77"/>
              </a:rPr>
            </a:br>
            <a:r>
              <a:rPr lang="en-GB" sz="1000" i="1">
                <a:solidFill>
                  <a:schemeClr val="accent2">
                    <a:lumMod val="50000"/>
                  </a:schemeClr>
                </a:solidFill>
                <a:latin typeface="Avenir Light" panose="020B0402020203020204" pitchFamily="34" charset="77"/>
              </a:rPr>
              <a:t>BORON-ENHANCED BIOLOGICAL EFFECTIVENESS OF PROTON IRRADIATION: STRATEGY TO ASSESS THE UNDERPINNING MECHANISM</a:t>
            </a:r>
          </a:p>
          <a:p>
            <a:pPr algn="l"/>
            <a:r>
              <a:rPr lang="en-GB" sz="1000" err="1">
                <a:solidFill>
                  <a:srgbClr val="5B616B"/>
                </a:solidFill>
                <a:latin typeface="system-ui"/>
              </a:rPr>
              <a:t>R</a:t>
            </a:r>
            <a:r>
              <a:rPr lang="en-GB" sz="1000" err="1">
                <a:solidFill>
                  <a:srgbClr val="1A1A1A"/>
                </a:solidFill>
                <a:latin typeface="Avenir Light" panose="020B0402020203020204" pitchFamily="34" charset="77"/>
              </a:rPr>
              <a:t>adiat</a:t>
            </a:r>
            <a:r>
              <a:rPr lang="en-GB" sz="1000">
                <a:solidFill>
                  <a:srgbClr val="1A1A1A"/>
                </a:solidFill>
                <a:latin typeface="Avenir Light" panose="020B0402020203020204" pitchFamily="34" charset="77"/>
              </a:rPr>
              <a:t> </a:t>
            </a:r>
            <a:r>
              <a:rPr lang="en-GB" sz="1000" err="1">
                <a:solidFill>
                  <a:srgbClr val="1A1A1A"/>
                </a:solidFill>
                <a:latin typeface="Avenir Light" panose="020B0402020203020204" pitchFamily="34" charset="77"/>
              </a:rPr>
              <a:t>Prot</a:t>
            </a:r>
            <a:r>
              <a:rPr lang="en-GB" sz="1000">
                <a:solidFill>
                  <a:srgbClr val="1A1A1A"/>
                </a:solidFill>
                <a:latin typeface="Avenir Light" panose="020B0402020203020204" pitchFamily="34" charset="77"/>
              </a:rPr>
              <a:t> Dosimetry, 2022 Aug 22;198(9-11):527-531. </a:t>
            </a:r>
            <a:r>
              <a:rPr lang="en-GB" sz="1000" err="1">
                <a:solidFill>
                  <a:srgbClr val="1A1A1A"/>
                </a:solidFill>
                <a:latin typeface="Avenir Light" panose="020B0402020203020204" pitchFamily="34" charset="77"/>
              </a:rPr>
              <a:t>doi</a:t>
            </a:r>
            <a:r>
              <a:rPr lang="en-GB" sz="1000">
                <a:solidFill>
                  <a:srgbClr val="1A1A1A"/>
                </a:solidFill>
                <a:latin typeface="Avenir Light" panose="020B0402020203020204" pitchFamily="34" charset="77"/>
              </a:rPr>
              <a:t>: 10.1093/</a:t>
            </a:r>
            <a:r>
              <a:rPr lang="en-GB" sz="1000" err="1">
                <a:solidFill>
                  <a:srgbClr val="1A1A1A"/>
                </a:solidFill>
                <a:latin typeface="Avenir Light" panose="020B0402020203020204" pitchFamily="34" charset="77"/>
              </a:rPr>
              <a:t>rpd</a:t>
            </a:r>
            <a:r>
              <a:rPr lang="en-GB" sz="1000">
                <a:solidFill>
                  <a:srgbClr val="1A1A1A"/>
                </a:solidFill>
                <a:latin typeface="Avenir Light" panose="020B0402020203020204" pitchFamily="34" charset="77"/>
              </a:rPr>
              <a:t>/ncac093</a:t>
            </a:r>
          </a:p>
          <a:p>
            <a:pPr algn="l"/>
            <a:endParaRPr lang="en-GB" sz="1000">
              <a:solidFill>
                <a:srgbClr val="1A1A1A"/>
              </a:solidFill>
              <a:latin typeface="Avenir Light" panose="020B0402020203020204" pitchFamily="34" charset="77"/>
            </a:endParaRPr>
          </a:p>
          <a:p>
            <a:pPr algn="l"/>
            <a:r>
              <a:rPr lang="en-GB" sz="1000" err="1">
                <a:solidFill>
                  <a:srgbClr val="1A1A1A"/>
                </a:solidFill>
                <a:latin typeface="Avenir Light" panose="020B0402020203020204" pitchFamily="34" charset="77"/>
              </a:rPr>
              <a:t>A.J.Michaelidesova</a:t>
            </a:r>
            <a:r>
              <a:rPr lang="en-GB" sz="1000">
                <a:solidFill>
                  <a:srgbClr val="1A1A1A"/>
                </a:solidFill>
                <a:latin typeface="Avenir Light" panose="020B0402020203020204" pitchFamily="34" charset="77"/>
              </a:rPr>
              <a:t>, </a:t>
            </a:r>
            <a:r>
              <a:rPr lang="en-GB" sz="1000" err="1">
                <a:solidFill>
                  <a:srgbClr val="1A1A1A"/>
                </a:solidFill>
                <a:latin typeface="Avenir Light" panose="020B0402020203020204" pitchFamily="34" charset="77"/>
              </a:rPr>
              <a:t>P.Kundrat</a:t>
            </a:r>
            <a:r>
              <a:rPr lang="en-GB" sz="1000">
                <a:solidFill>
                  <a:srgbClr val="1A1A1A"/>
                </a:solidFill>
                <a:latin typeface="Avenir Light" panose="020B0402020203020204" pitchFamily="34" charset="77"/>
              </a:rPr>
              <a:t> et al.</a:t>
            </a:r>
            <a:br>
              <a:rPr lang="en-GB" sz="1000">
                <a:solidFill>
                  <a:srgbClr val="1A1A1A"/>
                </a:solidFill>
                <a:latin typeface="Avenir Light" panose="020B0402020203020204" pitchFamily="34" charset="77"/>
              </a:rPr>
            </a:br>
            <a:r>
              <a:rPr lang="en-GB" sz="1000" i="1">
                <a:solidFill>
                  <a:schemeClr val="accent2">
                    <a:lumMod val="50000"/>
                  </a:schemeClr>
                </a:solidFill>
                <a:latin typeface="Avenir Light" panose="020B0402020203020204" pitchFamily="34" charset="77"/>
              </a:rPr>
              <a:t>First independent validation of the proton-boron capture therapy concept</a:t>
            </a:r>
          </a:p>
          <a:p>
            <a:pPr algn="l"/>
            <a:r>
              <a:rPr lang="en-GB" sz="1000">
                <a:solidFill>
                  <a:srgbClr val="1A1A1A"/>
                </a:solidFill>
                <a:latin typeface="Avenir Light" panose="020B0402020203020204" pitchFamily="34" charset="77"/>
              </a:rPr>
              <a:t>Sci Rep. 2024 Aug 20;14(1):19264. </a:t>
            </a:r>
            <a:r>
              <a:rPr lang="en-GB" sz="1000" err="1">
                <a:solidFill>
                  <a:srgbClr val="1A1A1A"/>
                </a:solidFill>
                <a:latin typeface="Avenir Light" panose="020B0402020203020204" pitchFamily="34" charset="77"/>
              </a:rPr>
              <a:t>doi</a:t>
            </a:r>
            <a:r>
              <a:rPr lang="en-GB" sz="1000">
                <a:solidFill>
                  <a:srgbClr val="1A1A1A"/>
                </a:solidFill>
                <a:latin typeface="Avenir Light" panose="020B0402020203020204" pitchFamily="34" charset="77"/>
              </a:rPr>
              <a:t>: 10.1038/s41598-024-69370-y.</a:t>
            </a:r>
          </a:p>
          <a:p>
            <a:pPr algn="l"/>
            <a:endParaRPr lang="en-GB" sz="1000">
              <a:solidFill>
                <a:srgbClr val="1A1A1A"/>
              </a:solidFill>
              <a:latin typeface="Avenir Light" panose="020B0402020203020204" pitchFamily="34" charset="77"/>
            </a:endParaRPr>
          </a:p>
          <a:p>
            <a:pPr algn="l"/>
            <a:r>
              <a:rPr lang="en-GB" sz="1000">
                <a:solidFill>
                  <a:srgbClr val="1B1B1B"/>
                </a:solidFill>
                <a:latin typeface="Avenir Light" panose="020B0402020203020204" pitchFamily="34" charset="77"/>
              </a:rPr>
              <a:t>M </a:t>
            </a:r>
            <a:r>
              <a:rPr lang="en-GB" sz="1000" err="1">
                <a:solidFill>
                  <a:srgbClr val="1B1B1B"/>
                </a:solidFill>
                <a:latin typeface="Avenir Light" panose="020B0402020203020204" pitchFamily="34" charset="77"/>
              </a:rPr>
              <a:t>Nuez</a:t>
            </a:r>
            <a:r>
              <a:rPr lang="en-GB" sz="1000">
                <a:solidFill>
                  <a:srgbClr val="1B1B1B"/>
                </a:solidFill>
                <a:latin typeface="Avenir Light" panose="020B0402020203020204" pitchFamily="34" charset="77"/>
              </a:rPr>
              <a:t>-Martinez et al.</a:t>
            </a:r>
            <a:br>
              <a:rPr lang="en-GB" sz="1000">
                <a:solidFill>
                  <a:srgbClr val="1B1B1B"/>
                </a:solidFill>
                <a:latin typeface="Avenir Light" panose="020B0402020203020204" pitchFamily="34" charset="77"/>
              </a:rPr>
            </a:br>
            <a:r>
              <a:rPr lang="en-GB" sz="1000" i="1">
                <a:solidFill>
                  <a:schemeClr val="accent2">
                    <a:lumMod val="50000"/>
                  </a:schemeClr>
                </a:solidFill>
                <a:latin typeface="Avenir Light" panose="020B0402020203020204" pitchFamily="34" charset="77"/>
              </a:rPr>
              <a:t>Boron clusters (</a:t>
            </a:r>
            <a:r>
              <a:rPr lang="en-GB" sz="1000" i="1" err="1">
                <a:solidFill>
                  <a:schemeClr val="accent2">
                    <a:lumMod val="50000"/>
                  </a:schemeClr>
                </a:solidFill>
                <a:latin typeface="Avenir Light" panose="020B0402020203020204" pitchFamily="34" charset="77"/>
              </a:rPr>
              <a:t>ferrabisdicarbollides</a:t>
            </a:r>
            <a:r>
              <a:rPr lang="en-GB" sz="1000" i="1">
                <a:solidFill>
                  <a:schemeClr val="accent2">
                    <a:lumMod val="50000"/>
                  </a:schemeClr>
                </a:solidFill>
                <a:latin typeface="Avenir Light" panose="020B0402020203020204" pitchFamily="34" charset="77"/>
              </a:rPr>
              <a:t>) shaping the future as radiosensitizers for multimodal (chemo/radio/PBFR) therapy of glioblastoma</a:t>
            </a:r>
            <a:br>
              <a:rPr lang="en-GB" sz="1000">
                <a:solidFill>
                  <a:srgbClr val="1B1B1B"/>
                </a:solidFill>
                <a:latin typeface="Avenir Light" panose="020B0402020203020204" pitchFamily="34" charset="77"/>
              </a:rPr>
            </a:br>
            <a:r>
              <a:rPr lang="en-GB" sz="1000">
                <a:solidFill>
                  <a:srgbClr val="1B1B1B"/>
                </a:solidFill>
                <a:latin typeface="Avenir Light" panose="020B0402020203020204" pitchFamily="34" charset="77"/>
              </a:rPr>
              <a:t>J. Mater. Chem. B, 2022,10, 9794-9815</a:t>
            </a:r>
          </a:p>
          <a:p>
            <a:pPr algn="l"/>
            <a:endParaRPr lang="en-GB" sz="1000">
              <a:solidFill>
                <a:srgbClr val="1B1B1B"/>
              </a:solidFill>
              <a:latin typeface="Avenir Light" panose="020B0402020203020204" pitchFamily="34" charset="77"/>
            </a:endParaRPr>
          </a:p>
          <a:p>
            <a:pPr algn="l"/>
            <a:r>
              <a:rPr lang="en-GB" sz="1000">
                <a:solidFill>
                  <a:srgbClr val="1B1B1B"/>
                </a:solidFill>
                <a:latin typeface="Avenir Light" panose="020B0402020203020204" pitchFamily="34" charset="77"/>
              </a:rPr>
              <a:t>M. </a:t>
            </a:r>
            <a:r>
              <a:rPr lang="en-GB" sz="1000" err="1">
                <a:solidFill>
                  <a:srgbClr val="1B1B1B"/>
                </a:solidFill>
                <a:latin typeface="Avenir Light" panose="020B0402020203020204" pitchFamily="34" charset="77"/>
              </a:rPr>
              <a:t>Shahmohammadi</a:t>
            </a:r>
            <a:r>
              <a:rPr lang="en-GB" sz="1000">
                <a:solidFill>
                  <a:srgbClr val="1B1B1B"/>
                </a:solidFill>
                <a:latin typeface="Avenir Light" panose="020B0402020203020204" pitchFamily="34" charset="77"/>
              </a:rPr>
              <a:t> Beni et al. </a:t>
            </a:r>
            <a:br>
              <a:rPr lang="en-GB" sz="1000">
                <a:solidFill>
                  <a:srgbClr val="1B1B1B"/>
                </a:solidFill>
                <a:latin typeface="Avenir Light" panose="020B0402020203020204" pitchFamily="34" charset="77"/>
              </a:rPr>
            </a:br>
            <a:r>
              <a:rPr lang="en-GB" sz="1000">
                <a:solidFill>
                  <a:schemeClr val="accent2">
                    <a:lumMod val="50000"/>
                  </a:schemeClr>
                </a:solidFill>
                <a:latin typeface="Avenir Light" panose="020B0402020203020204" pitchFamily="34" charset="77"/>
              </a:rPr>
              <a:t>On the effectiveness of proton boron fusion therapy (PBFT) at cellular level</a:t>
            </a:r>
            <a:br>
              <a:rPr lang="en-GB" sz="1000">
                <a:solidFill>
                  <a:srgbClr val="1B1B1B"/>
                </a:solidFill>
                <a:latin typeface="Avenir Light" panose="020B0402020203020204" pitchFamily="34" charset="77"/>
              </a:rPr>
            </a:br>
            <a:r>
              <a:rPr lang="en-GB" sz="1000">
                <a:solidFill>
                  <a:srgbClr val="1B1B1B"/>
                </a:solidFill>
                <a:latin typeface="Avenir Light" panose="020B0402020203020204" pitchFamily="34" charset="77"/>
                <a:hlinkClick r:id="rId3">
                  <a:extLst>
                    <a:ext uri="{A12FA001-AC4F-418D-AE19-62706E023703}">
                      <ahyp:hlinkClr xmlns:ahyp="http://schemas.microsoft.com/office/drawing/2018/hyperlinkcolor" val="tx"/>
                    </a:ext>
                  </a:extLst>
                </a:hlinkClick>
              </a:rPr>
              <a:t>Scientific Reports</a:t>
            </a:r>
            <a:r>
              <a:rPr lang="en-GB" sz="1000">
                <a:solidFill>
                  <a:srgbClr val="1B1B1B"/>
                </a:solidFill>
                <a:latin typeface="Avenir Light" panose="020B0402020203020204" pitchFamily="34" charset="77"/>
              </a:rPr>
              <a:t> volume 12, Article number: 18098 (2022)</a:t>
            </a:r>
          </a:p>
          <a:p>
            <a:pPr algn="l"/>
            <a:endParaRPr lang="en-GB" sz="1000">
              <a:latin typeface="Helvetica" pitchFamily="2" charset="0"/>
            </a:endParaRPr>
          </a:p>
          <a:p>
            <a:pPr algn="l"/>
            <a:endParaRPr lang="en-GB" sz="1000">
              <a:solidFill>
                <a:srgbClr val="1B1B1B"/>
              </a:solidFill>
              <a:latin typeface="Avenir Light" panose="020B0402020203020204" pitchFamily="34" charset="77"/>
            </a:endParaRPr>
          </a:p>
          <a:p>
            <a:pPr algn="l"/>
            <a:endParaRPr lang="it-IT" sz="1000">
              <a:solidFill>
                <a:srgbClr val="1A1A1A"/>
              </a:solidFill>
              <a:latin typeface="Avenir Light" panose="020B0402020203020204" pitchFamily="34" charset="77"/>
            </a:endParaRPr>
          </a:p>
        </p:txBody>
      </p:sp>
      <p:pic>
        <p:nvPicPr>
          <p:cNvPr id="8" name="Picture 7">
            <a:extLst>
              <a:ext uri="{FF2B5EF4-FFF2-40B4-BE49-F238E27FC236}">
                <a16:creationId xmlns:a16="http://schemas.microsoft.com/office/drawing/2014/main" id="{6F9AEACF-3B97-2E81-7DF7-81948FF6CE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8539" y="962874"/>
            <a:ext cx="2954296" cy="1090566"/>
          </a:xfrm>
          <a:prstGeom prst="rect">
            <a:avLst/>
          </a:prstGeom>
          <a:ln>
            <a:solidFill>
              <a:schemeClr val="accent1"/>
            </a:solidFill>
          </a:ln>
        </p:spPr>
      </p:pic>
      <p:pic>
        <p:nvPicPr>
          <p:cNvPr id="10" name="Picture 9">
            <a:extLst>
              <a:ext uri="{FF2B5EF4-FFF2-40B4-BE49-F238E27FC236}">
                <a16:creationId xmlns:a16="http://schemas.microsoft.com/office/drawing/2014/main" id="{1736FFA3-38F1-B752-3BB7-62CF234DC9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2601" y="1963112"/>
            <a:ext cx="2975858" cy="1275813"/>
          </a:xfrm>
          <a:prstGeom prst="rect">
            <a:avLst/>
          </a:prstGeom>
          <a:ln>
            <a:solidFill>
              <a:schemeClr val="accent1"/>
            </a:solidFill>
          </a:ln>
        </p:spPr>
      </p:pic>
      <p:grpSp>
        <p:nvGrpSpPr>
          <p:cNvPr id="15" name="Group 14">
            <a:extLst>
              <a:ext uri="{FF2B5EF4-FFF2-40B4-BE49-F238E27FC236}">
                <a16:creationId xmlns:a16="http://schemas.microsoft.com/office/drawing/2014/main" id="{44BBB205-A183-ED38-7222-9D18DF1C3D40}"/>
              </a:ext>
            </a:extLst>
          </p:cNvPr>
          <p:cNvGrpSpPr/>
          <p:nvPr/>
        </p:nvGrpSpPr>
        <p:grpSpPr>
          <a:xfrm>
            <a:off x="67236" y="3416446"/>
            <a:ext cx="5815600" cy="2534992"/>
            <a:chOff x="67236" y="2559196"/>
            <a:chExt cx="5815600" cy="2534992"/>
          </a:xfrm>
        </p:grpSpPr>
        <p:pic>
          <p:nvPicPr>
            <p:cNvPr id="14" name="Picture 13">
              <a:extLst>
                <a:ext uri="{FF2B5EF4-FFF2-40B4-BE49-F238E27FC236}">
                  <a16:creationId xmlns:a16="http://schemas.microsoft.com/office/drawing/2014/main" id="{DA5637F2-4B56-ADD2-5467-02866158A0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36" y="3722109"/>
              <a:ext cx="3200399" cy="1372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744EDDFE-F402-F6BB-E6D8-A942C8B06D35}"/>
                </a:ext>
              </a:extLst>
            </p:cNvPr>
            <p:cNvSpPr txBox="1"/>
            <p:nvPr/>
          </p:nvSpPr>
          <p:spPr>
            <a:xfrm>
              <a:off x="1310836" y="3380981"/>
              <a:ext cx="4572000" cy="646331"/>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1200" i="1">
                  <a:latin typeface="Times"/>
                </a:rPr>
                <a:t>The fraction of deposited energy from alpha particles compared to incident protons is not entirely negligible,</a:t>
              </a:r>
              <a:r>
                <a:rPr lang="en-GB" sz="1200">
                  <a:latin typeface="Times"/>
                </a:rPr>
                <a:t> </a:t>
              </a:r>
              <a:r>
                <a:rPr lang="en-GB" sz="1200" i="1">
                  <a:latin typeface="Times"/>
                </a:rPr>
                <a:t>despite the previously reported results</a:t>
              </a:r>
              <a:endParaRPr lang="en-GB" sz="1200">
                <a:latin typeface="Times"/>
              </a:endParaRPr>
            </a:p>
          </p:txBody>
        </p:sp>
        <p:sp>
          <p:nvSpPr>
            <p:cNvPr id="7" name="TextBox 6">
              <a:extLst>
                <a:ext uri="{FF2B5EF4-FFF2-40B4-BE49-F238E27FC236}">
                  <a16:creationId xmlns:a16="http://schemas.microsoft.com/office/drawing/2014/main" id="{070C43A4-C0C7-629E-FE79-260A8D9B2C4D}"/>
                </a:ext>
              </a:extLst>
            </p:cNvPr>
            <p:cNvSpPr txBox="1"/>
            <p:nvPr/>
          </p:nvSpPr>
          <p:spPr>
            <a:xfrm>
              <a:off x="553335" y="2559196"/>
              <a:ext cx="4572000" cy="70788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642915" rtl="0" fontAlgn="auto" latinLnBrk="1" hangingPunct="0">
                <a:lnSpc>
                  <a:spcPct val="100000"/>
                </a:lnSpc>
                <a:spcBef>
                  <a:spcPts val="0"/>
                </a:spcBef>
                <a:spcAft>
                  <a:spcPts val="0"/>
                </a:spcAft>
                <a:buClrTx/>
                <a:buSzTx/>
                <a:buFontTx/>
                <a:buNone/>
                <a:tabLst/>
                <a:defRPr kumimoji="0" sz="1266" b="0" i="0" u="none" strike="noStrike" cap="none" spc="0" normalizeH="0" baseline="0">
                  <a:ln>
                    <a:noFill/>
                  </a:ln>
                  <a:solidFill>
                    <a:srgbClr val="000000"/>
                  </a:solidFill>
                  <a:effectLst/>
                  <a:uFillTx/>
                </a:defRPr>
              </a:defPPr>
              <a:lvl1pPr algn="l">
                <a:defRPr sz="1200" i="1">
                  <a:latin typeface="Times"/>
                </a:defRPr>
              </a:lvl1pPr>
            </a:lstStyle>
            <a:p>
              <a:r>
                <a:rPr lang="en-GB" sz="1000"/>
                <a:t>We believe that the relative biological effectiveness (RBE) weighted</a:t>
              </a:r>
            </a:p>
            <a:p>
              <a:r>
                <a:rPr lang="en-GB" sz="1000"/>
                <a:t>doses by attributing maximum potential RBEs to the dose of alphas would be incapable of explaining the significance of the biological effect observed in PBFT, therefore more investigations would be needed in this regard</a:t>
              </a:r>
            </a:p>
          </p:txBody>
        </p:sp>
      </p:grpSp>
      <p:grpSp>
        <p:nvGrpSpPr>
          <p:cNvPr id="13" name="Group 12">
            <a:extLst>
              <a:ext uri="{FF2B5EF4-FFF2-40B4-BE49-F238E27FC236}">
                <a16:creationId xmlns:a16="http://schemas.microsoft.com/office/drawing/2014/main" id="{B24E264F-C283-D121-57F6-B08BFAAF577F}"/>
              </a:ext>
            </a:extLst>
          </p:cNvPr>
          <p:cNvGrpSpPr/>
          <p:nvPr/>
        </p:nvGrpSpPr>
        <p:grpSpPr>
          <a:xfrm>
            <a:off x="4682401" y="3320099"/>
            <a:ext cx="4386059" cy="2538481"/>
            <a:chOff x="4682400" y="2462848"/>
            <a:chExt cx="4386059" cy="2538481"/>
          </a:xfrm>
        </p:grpSpPr>
        <p:pic>
          <p:nvPicPr>
            <p:cNvPr id="12" name="Picture 11">
              <a:extLst>
                <a:ext uri="{FF2B5EF4-FFF2-40B4-BE49-F238E27FC236}">
                  <a16:creationId xmlns:a16="http://schemas.microsoft.com/office/drawing/2014/main" id="{DF5746BD-CED8-A59B-9290-61502EEEB7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2836" y="2462848"/>
              <a:ext cx="2860575" cy="2538481"/>
            </a:xfrm>
            <a:prstGeom prst="rect">
              <a:avLst/>
            </a:prstGeom>
          </p:spPr>
        </p:pic>
        <p:sp>
          <p:nvSpPr>
            <p:cNvPr id="11" name="TextBox 10">
              <a:extLst>
                <a:ext uri="{FF2B5EF4-FFF2-40B4-BE49-F238E27FC236}">
                  <a16:creationId xmlns:a16="http://schemas.microsoft.com/office/drawing/2014/main" id="{65C8EF6E-5FA1-E123-04AD-44BE4AA320DA}"/>
                </a:ext>
              </a:extLst>
            </p:cNvPr>
            <p:cNvSpPr txBox="1"/>
            <p:nvPr/>
          </p:nvSpPr>
          <p:spPr>
            <a:xfrm>
              <a:off x="4682400" y="4411192"/>
              <a:ext cx="4386059" cy="553998"/>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642915" rtl="0" fontAlgn="auto" latinLnBrk="1" hangingPunct="0">
                <a:lnSpc>
                  <a:spcPct val="100000"/>
                </a:lnSpc>
                <a:spcBef>
                  <a:spcPts val="0"/>
                </a:spcBef>
                <a:spcAft>
                  <a:spcPts val="0"/>
                </a:spcAft>
                <a:buClrTx/>
                <a:buSzTx/>
                <a:buFontTx/>
                <a:buNone/>
                <a:tabLst/>
                <a:defRPr kumimoji="0" sz="1266" b="0" i="0" u="none" strike="noStrike" cap="none" spc="0" normalizeH="0" baseline="0">
                  <a:ln>
                    <a:noFill/>
                  </a:ln>
                  <a:solidFill>
                    <a:srgbClr val="000000"/>
                  </a:solidFill>
                  <a:effectLst/>
                  <a:uFillTx/>
                </a:defRPr>
              </a:defPPr>
              <a:lvl1pPr algn="l">
                <a:defRPr sz="1000" i="1">
                  <a:latin typeface="Times"/>
                </a:defRPr>
              </a:lvl1pPr>
            </a:lstStyle>
            <a:p>
              <a:r>
                <a:rPr lang="en-GB"/>
                <a:t>The results obtained for the cellular damage suggest that proton boron fusion radiation therapy, when combined with boron-rich compounds, is a promising modality to fight against resistant </a:t>
              </a:r>
              <a:r>
                <a:rPr lang="en-GB" err="1"/>
                <a:t>tumors</a:t>
              </a:r>
              <a:r>
                <a:rPr lang="en-GB"/>
                <a:t>.</a:t>
              </a:r>
            </a:p>
          </p:txBody>
        </p:sp>
      </p:grpSp>
      <p:sp>
        <p:nvSpPr>
          <p:cNvPr id="16" name="TextBox 15">
            <a:extLst>
              <a:ext uri="{FF2B5EF4-FFF2-40B4-BE49-F238E27FC236}">
                <a16:creationId xmlns:a16="http://schemas.microsoft.com/office/drawing/2014/main" id="{18B3A12A-44A9-91BF-C642-3E3765056197}"/>
              </a:ext>
            </a:extLst>
          </p:cNvPr>
          <p:cNvSpPr txBox="1"/>
          <p:nvPr/>
        </p:nvSpPr>
        <p:spPr>
          <a:xfrm rot="3071435">
            <a:off x="6032111" y="2743418"/>
            <a:ext cx="3455857" cy="34881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GB" sz="1600" dirty="0">
                <a:solidFill>
                  <a:schemeClr val="accent5">
                    <a:lumMod val="50000"/>
                  </a:schemeClr>
                </a:solidFill>
                <a:latin typeface="Avenir Light" panose="020B0402020203020204" pitchFamily="34" charset="77"/>
                <a:sym typeface="Helvetica Neue"/>
              </a:rPr>
              <a:t>p11B publication in medical applications</a:t>
            </a:r>
          </a:p>
        </p:txBody>
      </p:sp>
      <p:sp>
        <p:nvSpPr>
          <p:cNvPr id="3" name="Titolo 2">
            <a:extLst>
              <a:ext uri="{FF2B5EF4-FFF2-40B4-BE49-F238E27FC236}">
                <a16:creationId xmlns:a16="http://schemas.microsoft.com/office/drawing/2014/main" id="{EAB24245-E8DC-E0C4-EAE7-F0A137CFF6E9}"/>
              </a:ext>
            </a:extLst>
          </p:cNvPr>
          <p:cNvSpPr>
            <a:spLocks noGrp="1"/>
          </p:cNvSpPr>
          <p:nvPr>
            <p:ph type="title"/>
          </p:nvPr>
        </p:nvSpPr>
        <p:spPr>
          <a:xfrm>
            <a:off x="477031" y="141089"/>
            <a:ext cx="8189935" cy="707886"/>
          </a:xfrm>
        </p:spPr>
        <p:txBody>
          <a:bodyPr/>
          <a:lstStyle/>
          <a:p>
            <a:r>
              <a:rPr lang="it-IT" dirty="0"/>
              <a:t>Some literature on  PBCT</a:t>
            </a:r>
          </a:p>
        </p:txBody>
      </p:sp>
      <p:sp>
        <p:nvSpPr>
          <p:cNvPr id="5" name="Segnaposto contenuto 4">
            <a:extLst>
              <a:ext uri="{FF2B5EF4-FFF2-40B4-BE49-F238E27FC236}">
                <a16:creationId xmlns:a16="http://schemas.microsoft.com/office/drawing/2014/main" id="{5F72A395-4561-9E02-0795-3FE2F2AA9038}"/>
              </a:ext>
            </a:extLst>
          </p:cNvPr>
          <p:cNvSpPr>
            <a:spLocks noGrp="1"/>
          </p:cNvSpPr>
          <p:nvPr>
            <p:ph idx="1"/>
          </p:nvPr>
        </p:nvSpPr>
        <p:spPr/>
        <p:txBody>
          <a:bodyPr/>
          <a:lstStyle/>
          <a:p>
            <a:endParaRPr lang="it-IT"/>
          </a:p>
        </p:txBody>
      </p:sp>
      <p:sp>
        <p:nvSpPr>
          <p:cNvPr id="2" name="CasellaDiTesto 1">
            <a:extLst>
              <a:ext uri="{FF2B5EF4-FFF2-40B4-BE49-F238E27FC236}">
                <a16:creationId xmlns:a16="http://schemas.microsoft.com/office/drawing/2014/main" id="{25E91C69-2EAC-1119-A7DA-707D59D83FE4}"/>
              </a:ext>
            </a:extLst>
          </p:cNvPr>
          <p:cNvSpPr txBox="1"/>
          <p:nvPr/>
        </p:nvSpPr>
        <p:spPr>
          <a:xfrm>
            <a:off x="3289674" y="6309123"/>
            <a:ext cx="2888419" cy="369332"/>
          </a:xfrm>
          <a:prstGeom prst="rect">
            <a:avLst/>
          </a:prstGeom>
          <a:noFill/>
        </p:spPr>
        <p:txBody>
          <a:bodyPr wrap="none" rtlCol="0">
            <a:spAutoFit/>
          </a:bodyPr>
          <a:lstStyle/>
          <a:p>
            <a:r>
              <a:rPr lang="it-IT" dirty="0" err="1">
                <a:latin typeface="Times New Roman" panose="02020603050405020304" pitchFamily="18" charset="0"/>
                <a:cs typeface="Times New Roman" panose="02020603050405020304" pitchFamily="18" charset="0"/>
              </a:rPr>
              <a:t>Courtesy</a:t>
            </a:r>
            <a:r>
              <a:rPr lang="it-IT" dirty="0">
                <a:latin typeface="Times New Roman" panose="02020603050405020304" pitchFamily="18" charset="0"/>
                <a:cs typeface="Times New Roman" panose="02020603050405020304" pitchFamily="18" charset="0"/>
              </a:rPr>
              <a:t> of Dr. GAP </a:t>
            </a:r>
            <a:r>
              <a:rPr lang="it-IT" dirty="0" err="1">
                <a:latin typeface="Times New Roman" panose="02020603050405020304" pitchFamily="18" charset="0"/>
                <a:cs typeface="Times New Roman" panose="02020603050405020304" pitchFamily="18" charset="0"/>
              </a:rPr>
              <a:t>Cirrone</a:t>
            </a: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6264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4D2CD3-A227-79C8-C595-CDB1C3F4472E}"/>
              </a:ext>
            </a:extLst>
          </p:cNvPr>
          <p:cNvSpPr>
            <a:spLocks noGrp="1"/>
          </p:cNvSpPr>
          <p:nvPr>
            <p:ph type="title"/>
          </p:nvPr>
        </p:nvSpPr>
        <p:spPr>
          <a:xfrm>
            <a:off x="628650" y="365125"/>
            <a:ext cx="8119814" cy="540131"/>
          </a:xfrm>
        </p:spPr>
        <p:txBody>
          <a:bodyPr/>
          <a:lstStyle/>
          <a:p>
            <a:r>
              <a:rPr lang="it-IT" dirty="0"/>
              <a:t>No action of BSH per se</a:t>
            </a:r>
          </a:p>
        </p:txBody>
      </p:sp>
      <p:pic>
        <p:nvPicPr>
          <p:cNvPr id="4" name="Segnaposto contenuto 3">
            <a:extLst>
              <a:ext uri="{FF2B5EF4-FFF2-40B4-BE49-F238E27FC236}">
                <a16:creationId xmlns:a16="http://schemas.microsoft.com/office/drawing/2014/main" id="{646753D7-2DBC-247C-EB7A-53EF1BC1215C}"/>
              </a:ext>
            </a:extLst>
          </p:cNvPr>
          <p:cNvPicPr>
            <a:picLocks noGrp="1" noChangeAspect="1"/>
          </p:cNvPicPr>
          <p:nvPr>
            <p:ph idx="1"/>
          </p:nvPr>
        </p:nvPicPr>
        <p:blipFill>
          <a:blip r:embed="rId2"/>
          <a:stretch>
            <a:fillRect/>
          </a:stretch>
        </p:blipFill>
        <p:spPr>
          <a:xfrm>
            <a:off x="1730473" y="1370676"/>
            <a:ext cx="5824727" cy="4450750"/>
          </a:xfrm>
          <a:prstGeom prst="rect">
            <a:avLst/>
          </a:prstGeom>
        </p:spPr>
      </p:pic>
    </p:spTree>
    <p:extLst>
      <p:ext uri="{BB962C8B-B14F-4D97-AF65-F5344CB8AC3E}">
        <p14:creationId xmlns:p14="http://schemas.microsoft.com/office/powerpoint/2010/main" val="523069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7BE3F-F3C1-A012-19A9-C48065DE7E3D}"/>
              </a:ext>
            </a:extLst>
          </p:cNvPr>
          <p:cNvSpPr>
            <a:spLocks noGrp="1"/>
          </p:cNvSpPr>
          <p:nvPr>
            <p:ph type="title"/>
          </p:nvPr>
        </p:nvSpPr>
        <p:spPr/>
        <p:txBody>
          <a:bodyPr/>
          <a:lstStyle/>
          <a:p>
            <a:endParaRPr lang="it-IT"/>
          </a:p>
        </p:txBody>
      </p:sp>
      <p:pic>
        <p:nvPicPr>
          <p:cNvPr id="7" name="Segnaposto contenuto 6">
            <a:extLst>
              <a:ext uri="{FF2B5EF4-FFF2-40B4-BE49-F238E27FC236}">
                <a16:creationId xmlns:a16="http://schemas.microsoft.com/office/drawing/2014/main" id="{824634DA-8C17-E9B9-1790-EC7C4252833B}"/>
              </a:ext>
            </a:extLst>
          </p:cNvPr>
          <p:cNvPicPr>
            <a:picLocks noGrp="1" noChangeAspect="1"/>
          </p:cNvPicPr>
          <p:nvPr>
            <p:ph idx="1"/>
          </p:nvPr>
        </p:nvPicPr>
        <p:blipFill>
          <a:blip r:embed="rId2"/>
          <a:stretch>
            <a:fillRect/>
          </a:stretch>
        </p:blipFill>
        <p:spPr>
          <a:xfrm>
            <a:off x="0" y="1449889"/>
            <a:ext cx="3481118" cy="2670279"/>
          </a:xfrm>
          <a:prstGeom prst="rect">
            <a:avLst/>
          </a:prstGeom>
        </p:spPr>
      </p:pic>
      <p:pic>
        <p:nvPicPr>
          <p:cNvPr id="8" name="Immagine 7">
            <a:extLst>
              <a:ext uri="{FF2B5EF4-FFF2-40B4-BE49-F238E27FC236}">
                <a16:creationId xmlns:a16="http://schemas.microsoft.com/office/drawing/2014/main" id="{F21088B2-AD95-E589-F586-6AD9A4512FE5}"/>
              </a:ext>
            </a:extLst>
          </p:cNvPr>
          <p:cNvPicPr>
            <a:picLocks noChangeAspect="1"/>
          </p:cNvPicPr>
          <p:nvPr/>
        </p:nvPicPr>
        <p:blipFill>
          <a:blip r:embed="rId3"/>
          <a:stretch>
            <a:fillRect/>
          </a:stretch>
        </p:blipFill>
        <p:spPr>
          <a:xfrm>
            <a:off x="3556437" y="4373008"/>
            <a:ext cx="5267401" cy="2267909"/>
          </a:xfrm>
          <a:prstGeom prst="rect">
            <a:avLst/>
          </a:prstGeom>
        </p:spPr>
      </p:pic>
      <p:pic>
        <p:nvPicPr>
          <p:cNvPr id="10" name="Immagine 9">
            <a:extLst>
              <a:ext uri="{FF2B5EF4-FFF2-40B4-BE49-F238E27FC236}">
                <a16:creationId xmlns:a16="http://schemas.microsoft.com/office/drawing/2014/main" id="{31958688-E574-8931-5F83-D84CB77E4762}"/>
              </a:ext>
            </a:extLst>
          </p:cNvPr>
          <p:cNvPicPr>
            <a:picLocks noChangeAspect="1"/>
          </p:cNvPicPr>
          <p:nvPr/>
        </p:nvPicPr>
        <p:blipFill>
          <a:blip r:embed="rId4"/>
          <a:stretch>
            <a:fillRect/>
          </a:stretch>
        </p:blipFill>
        <p:spPr>
          <a:xfrm>
            <a:off x="4367275" y="1165070"/>
            <a:ext cx="3841060" cy="3083125"/>
          </a:xfrm>
          <a:prstGeom prst="rect">
            <a:avLst/>
          </a:prstGeom>
        </p:spPr>
      </p:pic>
      <p:cxnSp>
        <p:nvCxnSpPr>
          <p:cNvPr id="4" name="Connettore 2 3">
            <a:extLst>
              <a:ext uri="{FF2B5EF4-FFF2-40B4-BE49-F238E27FC236}">
                <a16:creationId xmlns:a16="http://schemas.microsoft.com/office/drawing/2014/main" id="{5FE2582B-A389-BED8-54B8-A0FB67E47D19}"/>
              </a:ext>
            </a:extLst>
          </p:cNvPr>
          <p:cNvCxnSpPr>
            <a:cxnSpLocks/>
          </p:cNvCxnSpPr>
          <p:nvPr/>
        </p:nvCxnSpPr>
        <p:spPr>
          <a:xfrm>
            <a:off x="5624623" y="2073348"/>
            <a:ext cx="1746739" cy="8399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385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6AC4649-2FDA-726B-40BF-024E176FDE7D}"/>
              </a:ext>
            </a:extLst>
          </p:cNvPr>
          <p:cNvSpPr>
            <a:spLocks noGrp="1"/>
          </p:cNvSpPr>
          <p:nvPr>
            <p:ph type="body" idx="1"/>
          </p:nvPr>
        </p:nvSpPr>
        <p:spPr>
          <a:xfrm>
            <a:off x="619707" y="1831820"/>
            <a:ext cx="4137021" cy="3972404"/>
          </a:xfrm>
        </p:spPr>
        <p:txBody>
          <a:bodyPr>
            <a:noAutofit/>
          </a:bodyPr>
          <a:lstStyle/>
          <a:p>
            <a:pPr>
              <a:spcBef>
                <a:spcPts val="0"/>
              </a:spcBef>
              <a:spcAft>
                <a:spcPts val="1000"/>
              </a:spcAft>
            </a:pPr>
            <a:r>
              <a:rPr lang="it-IT" sz="500" dirty="0" err="1">
                <a:solidFill>
                  <a:schemeClr val="tx1"/>
                </a:solidFill>
                <a:latin typeface="Arial"/>
                <a:cs typeface="Arial"/>
              </a:rPr>
              <a:t>Milluzzo</a:t>
            </a:r>
            <a:r>
              <a:rPr lang="it-IT" sz="500" dirty="0">
                <a:solidFill>
                  <a:schemeClr val="tx1"/>
                </a:solidFill>
                <a:latin typeface="Arial"/>
                <a:cs typeface="Arial"/>
              </a:rPr>
              <a:t>, G. et al </a:t>
            </a:r>
            <a:br>
              <a:rPr lang="it-IT" sz="500" dirty="0">
                <a:solidFill>
                  <a:schemeClr val="tx1"/>
                </a:solidFill>
                <a:latin typeface="Arial"/>
                <a:cs typeface="Arial"/>
              </a:rPr>
            </a:br>
            <a:r>
              <a:rPr lang="it-IT" sz="500" dirty="0">
                <a:solidFill>
                  <a:schemeClr val="accent3">
                    <a:lumMod val="50000"/>
                  </a:schemeClr>
                </a:solidFill>
                <a:latin typeface="Arial"/>
              </a:rPr>
              <a:t>Extended </a:t>
            </a:r>
            <a:r>
              <a:rPr lang="it-IT" sz="500" dirty="0" err="1">
                <a:solidFill>
                  <a:schemeClr val="accent3">
                    <a:lumMod val="50000"/>
                  </a:schemeClr>
                </a:solidFill>
                <a:latin typeface="Arial"/>
              </a:rPr>
              <a:t>characterization</a:t>
            </a:r>
            <a:r>
              <a:rPr lang="it-IT" sz="500" dirty="0">
                <a:solidFill>
                  <a:schemeClr val="accent3">
                    <a:lumMod val="50000"/>
                  </a:schemeClr>
                </a:solidFill>
                <a:latin typeface="Arial"/>
              </a:rPr>
              <a:t> of alpha </a:t>
            </a:r>
            <a:r>
              <a:rPr lang="it-IT" sz="500" dirty="0" err="1">
                <a:solidFill>
                  <a:schemeClr val="accent3">
                    <a:lumMod val="50000"/>
                  </a:schemeClr>
                </a:solidFill>
                <a:latin typeface="Arial"/>
              </a:rPr>
              <a:t>particles</a:t>
            </a:r>
            <a:r>
              <a:rPr lang="it-IT" sz="500" dirty="0">
                <a:solidFill>
                  <a:schemeClr val="accent3">
                    <a:lumMod val="50000"/>
                  </a:schemeClr>
                </a:solidFill>
                <a:latin typeface="Arial"/>
              </a:rPr>
              <a:t> via laser-</a:t>
            </a:r>
            <a:r>
              <a:rPr lang="it-IT" sz="500" dirty="0" err="1">
                <a:solidFill>
                  <a:schemeClr val="accent3">
                    <a:lumMod val="50000"/>
                  </a:schemeClr>
                </a:solidFill>
                <a:latin typeface="Arial"/>
              </a:rPr>
              <a:t>induced</a:t>
            </a:r>
            <a:r>
              <a:rPr lang="it-IT" sz="500" dirty="0">
                <a:solidFill>
                  <a:schemeClr val="accent3">
                    <a:lumMod val="50000"/>
                  </a:schemeClr>
                </a:solidFill>
                <a:latin typeface="Arial"/>
              </a:rPr>
              <a:t> p-11B fusion reaction in silicon </a:t>
            </a:r>
            <a:r>
              <a:rPr lang="it-IT" sz="500" dirty="0" err="1">
                <a:solidFill>
                  <a:schemeClr val="accent3">
                    <a:lumMod val="50000"/>
                  </a:schemeClr>
                </a:solidFill>
                <a:latin typeface="Arial"/>
              </a:rPr>
              <a:t>hydrogenated</a:t>
            </a:r>
            <a:r>
              <a:rPr lang="it-IT" sz="500" dirty="0">
                <a:solidFill>
                  <a:schemeClr val="accent3">
                    <a:lumMod val="50000"/>
                  </a:schemeClr>
                </a:solidFill>
                <a:latin typeface="Arial"/>
              </a:rPr>
              <a:t> </a:t>
            </a:r>
            <a:r>
              <a:rPr lang="it-IT" sz="500" dirty="0" err="1">
                <a:solidFill>
                  <a:schemeClr val="accent3">
                    <a:lumMod val="50000"/>
                  </a:schemeClr>
                </a:solidFill>
                <a:latin typeface="Arial"/>
              </a:rPr>
              <a:t>boron-doped</a:t>
            </a:r>
            <a:r>
              <a:rPr lang="it-IT" sz="500" dirty="0">
                <a:solidFill>
                  <a:schemeClr val="accent3">
                    <a:lumMod val="50000"/>
                  </a:schemeClr>
                </a:solidFill>
                <a:latin typeface="Arial"/>
              </a:rPr>
              <a:t> </a:t>
            </a:r>
            <a:r>
              <a:rPr lang="it-IT" sz="500" dirty="0" err="1">
                <a:solidFill>
                  <a:schemeClr val="accent3">
                    <a:lumMod val="50000"/>
                  </a:schemeClr>
                </a:solidFill>
                <a:latin typeface="Arial"/>
              </a:rPr>
              <a:t>thin</a:t>
            </a:r>
            <a:r>
              <a:rPr lang="it-IT" sz="500" dirty="0">
                <a:solidFill>
                  <a:schemeClr val="accent3">
                    <a:lumMod val="50000"/>
                  </a:schemeClr>
                </a:solidFill>
                <a:latin typeface="Arial"/>
              </a:rPr>
              <a:t> targets  </a:t>
            </a:r>
            <a:br>
              <a:rPr lang="it-IT" sz="500" dirty="0">
                <a:latin typeface="Arial"/>
              </a:rPr>
            </a:br>
            <a:r>
              <a:rPr lang="it-IT" sz="500" dirty="0">
                <a:solidFill>
                  <a:schemeClr val="tx1"/>
                </a:solidFill>
                <a:latin typeface="Arial"/>
              </a:rPr>
              <a:t>Journal of </a:t>
            </a:r>
            <a:r>
              <a:rPr lang="it-IT" sz="500" dirty="0" err="1">
                <a:solidFill>
                  <a:schemeClr val="tx1"/>
                </a:solidFill>
                <a:latin typeface="Arial"/>
              </a:rPr>
              <a:t>Instrumentation</a:t>
            </a:r>
            <a:r>
              <a:rPr lang="it-IT" sz="500" dirty="0">
                <a:solidFill>
                  <a:schemeClr val="tx1"/>
                </a:solidFill>
                <a:latin typeface="Arial"/>
              </a:rPr>
              <a:t>, 2023, 18(7), C07022</a:t>
            </a:r>
          </a:p>
          <a:p>
            <a:pPr>
              <a:spcBef>
                <a:spcPts val="0"/>
              </a:spcBef>
              <a:spcAft>
                <a:spcPts val="1000"/>
              </a:spcAft>
            </a:pPr>
            <a:r>
              <a:rPr lang="it-IT" sz="500" dirty="0">
                <a:solidFill>
                  <a:schemeClr val="tx1"/>
                </a:solidFill>
                <a:latin typeface="Arial"/>
                <a:cs typeface="Times New Roman"/>
              </a:rPr>
              <a:t>M. Tosca et al, </a:t>
            </a:r>
            <a:br>
              <a:rPr lang="it-IT" sz="500" dirty="0">
                <a:solidFill>
                  <a:schemeClr val="tx1"/>
                </a:solidFill>
                <a:latin typeface="Arial"/>
                <a:cs typeface="Times New Roman"/>
              </a:rPr>
            </a:br>
            <a:r>
              <a:rPr lang="it-IT" sz="500" dirty="0">
                <a:solidFill>
                  <a:schemeClr val="accent3">
                    <a:lumMod val="50000"/>
                  </a:schemeClr>
                </a:solidFill>
                <a:latin typeface="Arial"/>
                <a:cs typeface="Times New Roman"/>
              </a:rPr>
              <a:t>Plasma </a:t>
            </a:r>
            <a:r>
              <a:rPr lang="it-IT" sz="500" dirty="0" err="1">
                <a:solidFill>
                  <a:schemeClr val="accent3">
                    <a:lumMod val="50000"/>
                  </a:schemeClr>
                </a:solidFill>
                <a:latin typeface="Arial"/>
                <a:cs typeface="Times New Roman"/>
              </a:rPr>
              <a:t>polymers</a:t>
            </a:r>
            <a:r>
              <a:rPr lang="it-IT" sz="500" dirty="0">
                <a:solidFill>
                  <a:schemeClr val="accent3">
                    <a:lumMod val="50000"/>
                  </a:schemeClr>
                </a:solidFill>
                <a:latin typeface="Arial"/>
                <a:cs typeface="Times New Roman"/>
              </a:rPr>
              <a:t> </a:t>
            </a:r>
            <a:r>
              <a:rPr lang="it-IT" sz="500" dirty="0" err="1">
                <a:solidFill>
                  <a:schemeClr val="accent3">
                    <a:lumMod val="50000"/>
                  </a:schemeClr>
                </a:solidFill>
                <a:latin typeface="Arial"/>
                <a:cs typeface="Times New Roman"/>
              </a:rPr>
              <a:t>as</a:t>
            </a:r>
            <a:r>
              <a:rPr lang="it-IT" sz="500" dirty="0">
                <a:solidFill>
                  <a:schemeClr val="accent3">
                    <a:lumMod val="50000"/>
                  </a:schemeClr>
                </a:solidFill>
                <a:latin typeface="Arial"/>
                <a:cs typeface="Times New Roman"/>
              </a:rPr>
              <a:t> targets for laser-</a:t>
            </a:r>
            <a:r>
              <a:rPr lang="it-IT" sz="500" dirty="0" err="1">
                <a:solidFill>
                  <a:schemeClr val="accent3">
                    <a:lumMod val="50000"/>
                  </a:schemeClr>
                </a:solidFill>
                <a:latin typeface="Arial"/>
                <a:cs typeface="Times New Roman"/>
              </a:rPr>
              <a:t>driven</a:t>
            </a:r>
            <a:r>
              <a:rPr lang="it-IT" sz="500" dirty="0">
                <a:solidFill>
                  <a:schemeClr val="accent3">
                    <a:lumMod val="50000"/>
                  </a:schemeClr>
                </a:solidFill>
                <a:latin typeface="Arial"/>
                <a:cs typeface="Times New Roman"/>
              </a:rPr>
              <a:t> </a:t>
            </a:r>
            <a:r>
              <a:rPr lang="it-IT" sz="500" dirty="0" err="1">
                <a:solidFill>
                  <a:schemeClr val="accent3">
                    <a:lumMod val="50000"/>
                  </a:schemeClr>
                </a:solidFill>
                <a:latin typeface="Arial"/>
                <a:cs typeface="Times New Roman"/>
              </a:rPr>
              <a:t>proton-boron</a:t>
            </a:r>
            <a:r>
              <a:rPr lang="it-IT" sz="500" dirty="0">
                <a:solidFill>
                  <a:schemeClr val="accent3">
                    <a:lumMod val="50000"/>
                  </a:schemeClr>
                </a:solidFill>
                <a:latin typeface="Arial"/>
                <a:cs typeface="Times New Roman"/>
              </a:rPr>
              <a:t> fusion </a:t>
            </a:r>
            <a:br>
              <a:rPr lang="it-IT" sz="500" dirty="0">
                <a:solidFill>
                  <a:schemeClr val="accent3">
                    <a:lumMod val="76000"/>
                  </a:schemeClr>
                </a:solidFill>
                <a:latin typeface="Arial"/>
                <a:cs typeface="Times New Roman"/>
              </a:rPr>
            </a:br>
            <a:r>
              <a:rPr lang="it-IT" sz="500" dirty="0" err="1">
                <a:solidFill>
                  <a:schemeClr val="tx1"/>
                </a:solidFill>
                <a:latin typeface="Arial"/>
                <a:cs typeface="Times New Roman"/>
              </a:rPr>
              <a:t>Frontiers</a:t>
            </a:r>
            <a:r>
              <a:rPr lang="it-IT" sz="500" dirty="0">
                <a:solidFill>
                  <a:schemeClr val="tx1"/>
                </a:solidFill>
                <a:latin typeface="Arial"/>
                <a:cs typeface="Times New Roman"/>
              </a:rPr>
              <a:t> in </a:t>
            </a:r>
            <a:r>
              <a:rPr lang="it-IT" sz="500" dirty="0" err="1">
                <a:solidFill>
                  <a:schemeClr val="tx1"/>
                </a:solidFill>
                <a:latin typeface="Arial"/>
                <a:cs typeface="Times New Roman"/>
              </a:rPr>
              <a:t>Physics</a:t>
            </a:r>
            <a:r>
              <a:rPr lang="it-IT" sz="500" dirty="0">
                <a:solidFill>
                  <a:schemeClr val="tx1"/>
                </a:solidFill>
                <a:latin typeface="Arial"/>
                <a:cs typeface="Times New Roman"/>
              </a:rPr>
              <a:t>, 2023, 11, 1227140</a:t>
            </a:r>
            <a:endParaRPr lang="it-IT" sz="500" dirty="0">
              <a:solidFill>
                <a:schemeClr val="tx1"/>
              </a:solidFill>
              <a:latin typeface="Arial"/>
            </a:endParaRPr>
          </a:p>
          <a:p>
            <a:pPr>
              <a:spcBef>
                <a:spcPts val="0"/>
              </a:spcBef>
              <a:spcAft>
                <a:spcPts val="1000"/>
              </a:spcAft>
            </a:pPr>
            <a:r>
              <a:rPr lang="en-US" sz="500" dirty="0" err="1">
                <a:solidFill>
                  <a:schemeClr val="tx1"/>
                </a:solidFill>
                <a:latin typeface="Arial"/>
              </a:rPr>
              <a:t>Kantarelou</a:t>
            </a:r>
            <a:r>
              <a:rPr lang="en-US" sz="500" dirty="0">
                <a:solidFill>
                  <a:schemeClr val="tx1"/>
                </a:solidFill>
                <a:latin typeface="Arial"/>
              </a:rPr>
              <a:t> V et al, </a:t>
            </a:r>
            <a:br>
              <a:rPr lang="en-US" sz="500" dirty="0">
                <a:solidFill>
                  <a:schemeClr val="tx1"/>
                </a:solidFill>
                <a:latin typeface="Arial"/>
              </a:rPr>
            </a:br>
            <a:r>
              <a:rPr lang="en-US" sz="500" dirty="0">
                <a:solidFill>
                  <a:schemeClr val="accent3">
                    <a:lumMod val="50000"/>
                  </a:schemeClr>
                </a:solidFill>
                <a:latin typeface="Arial"/>
              </a:rPr>
              <a:t>A Methodology for the Discrimination of Alpha Particles from Other Ions in Laser-Driven Proton-Boron Reactions Using CR-39 Detectors Coupled in a Thomson Parabola Spectrometer </a:t>
            </a:r>
            <a:br>
              <a:rPr lang="en-US" sz="500" dirty="0">
                <a:solidFill>
                  <a:schemeClr val="tx1"/>
                </a:solidFill>
                <a:latin typeface="Arial"/>
              </a:rPr>
            </a:br>
            <a:r>
              <a:rPr lang="en-US" sz="500" dirty="0">
                <a:solidFill>
                  <a:schemeClr val="tx1"/>
                </a:solidFill>
                <a:latin typeface="Arial"/>
              </a:rPr>
              <a:t>Laser and Particle Beams, 2023, 2023, 3125787</a:t>
            </a:r>
          </a:p>
          <a:p>
            <a:pPr>
              <a:spcBef>
                <a:spcPts val="0"/>
              </a:spcBef>
              <a:spcAft>
                <a:spcPts val="1000"/>
              </a:spcAft>
            </a:pPr>
            <a:r>
              <a:rPr lang="en-US" sz="500" dirty="0" err="1">
                <a:solidFill>
                  <a:schemeClr val="tx1"/>
                </a:solidFill>
                <a:latin typeface="Arial"/>
                <a:cs typeface="Arial"/>
              </a:rPr>
              <a:t>Margarone</a:t>
            </a:r>
            <a:r>
              <a:rPr lang="en-US" sz="500" dirty="0">
                <a:solidFill>
                  <a:schemeClr val="tx1"/>
                </a:solidFill>
                <a:latin typeface="Arial"/>
                <a:cs typeface="Arial"/>
              </a:rPr>
              <a:t> D, et al  </a:t>
            </a:r>
            <a:br>
              <a:rPr lang="en-US" sz="500" dirty="0">
                <a:solidFill>
                  <a:schemeClr val="tx1"/>
                </a:solidFill>
                <a:latin typeface="Arial"/>
                <a:cs typeface="Arial"/>
              </a:rPr>
            </a:br>
            <a:r>
              <a:rPr lang="en-US" sz="500" dirty="0">
                <a:solidFill>
                  <a:schemeClr val="accent3">
                    <a:lumMod val="50000"/>
                  </a:schemeClr>
                </a:solidFill>
                <a:latin typeface="Arial"/>
                <a:cs typeface="Arial"/>
              </a:rPr>
              <a:t>In-Target Proton–Boron Nuclear Fusion Using a PW-Class Laser </a:t>
            </a:r>
            <a:br>
              <a:rPr lang="en-US" sz="500" dirty="0">
                <a:solidFill>
                  <a:schemeClr val="tx1"/>
                </a:solidFill>
                <a:latin typeface="Arial"/>
                <a:cs typeface="Arial"/>
              </a:rPr>
            </a:br>
            <a:r>
              <a:rPr lang="en-US" sz="500" dirty="0">
                <a:solidFill>
                  <a:schemeClr val="tx1"/>
                </a:solidFill>
                <a:latin typeface="Arial"/>
                <a:cs typeface="Arial"/>
              </a:rPr>
              <a:t>Applied Sciences (Switzerland), 2022, 12(3), 1444</a:t>
            </a:r>
            <a:endParaRPr lang="en-US" sz="500" dirty="0">
              <a:solidFill>
                <a:schemeClr val="tx1"/>
              </a:solidFill>
              <a:latin typeface="Arial"/>
            </a:endParaRPr>
          </a:p>
          <a:p>
            <a:pPr>
              <a:spcBef>
                <a:spcPts val="0"/>
              </a:spcBef>
              <a:spcAft>
                <a:spcPts val="1000"/>
              </a:spcAft>
            </a:pPr>
            <a:r>
              <a:rPr lang="en-US" sz="500" dirty="0" err="1">
                <a:solidFill>
                  <a:schemeClr val="tx1"/>
                </a:solidFill>
                <a:latin typeface="Arial"/>
                <a:cs typeface="Arial"/>
              </a:rPr>
              <a:t>Bonvalet</a:t>
            </a:r>
            <a:r>
              <a:rPr lang="en-US" sz="500" dirty="0">
                <a:solidFill>
                  <a:schemeClr val="tx1"/>
                </a:solidFill>
                <a:latin typeface="Arial"/>
                <a:cs typeface="Arial"/>
              </a:rPr>
              <a:t> J, et al </a:t>
            </a:r>
            <a:br>
              <a:rPr lang="en-US" sz="500" dirty="0">
                <a:solidFill>
                  <a:schemeClr val="tx1"/>
                </a:solidFill>
                <a:latin typeface="Arial"/>
                <a:cs typeface="Arial"/>
              </a:rPr>
            </a:br>
            <a:r>
              <a:rPr lang="en-US" sz="500" dirty="0">
                <a:solidFill>
                  <a:schemeClr val="accent3">
                    <a:lumMod val="50000"/>
                  </a:schemeClr>
                </a:solidFill>
                <a:latin typeface="Arial"/>
                <a:cs typeface="Arial"/>
              </a:rPr>
              <a:t>Energetic α -particle sources produced through proton-boron reactions by high-energy high-intensity laser beams  </a:t>
            </a:r>
            <a:br>
              <a:rPr lang="en-US" sz="500" dirty="0">
                <a:solidFill>
                  <a:schemeClr val="accent3">
                    <a:lumMod val="76000"/>
                  </a:schemeClr>
                </a:solidFill>
                <a:latin typeface="Arial"/>
                <a:cs typeface="Arial"/>
              </a:rPr>
            </a:br>
            <a:r>
              <a:rPr lang="en-US" sz="500" dirty="0">
                <a:solidFill>
                  <a:schemeClr val="tx1"/>
                </a:solidFill>
                <a:latin typeface="Arial"/>
                <a:cs typeface="Arial"/>
              </a:rPr>
              <a:t>Physical Review E, 2021,103(5), 053202</a:t>
            </a:r>
            <a:endParaRPr lang="en-US" sz="500" dirty="0">
              <a:solidFill>
                <a:schemeClr val="tx1"/>
              </a:solidFill>
              <a:latin typeface="Arial"/>
            </a:endParaRPr>
          </a:p>
          <a:p>
            <a:pPr>
              <a:spcBef>
                <a:spcPts val="0"/>
              </a:spcBef>
              <a:spcAft>
                <a:spcPts val="1000"/>
              </a:spcAft>
            </a:pPr>
            <a:r>
              <a:rPr lang="en-US" sz="500" dirty="0" err="1">
                <a:solidFill>
                  <a:schemeClr val="tx1"/>
                </a:solidFill>
                <a:latin typeface="Arial"/>
                <a:cs typeface="Arial"/>
              </a:rPr>
              <a:t>Margarone</a:t>
            </a:r>
            <a:r>
              <a:rPr lang="en-US" sz="500" dirty="0">
                <a:solidFill>
                  <a:schemeClr val="tx1"/>
                </a:solidFill>
                <a:latin typeface="Arial"/>
                <a:cs typeface="Arial"/>
              </a:rPr>
              <a:t> D, et al </a:t>
            </a:r>
            <a:br>
              <a:rPr lang="en-US" sz="500" dirty="0">
                <a:solidFill>
                  <a:schemeClr val="tx1"/>
                </a:solidFill>
                <a:latin typeface="Arial"/>
                <a:cs typeface="Arial"/>
              </a:rPr>
            </a:br>
            <a:r>
              <a:rPr lang="en-US" sz="500" dirty="0">
                <a:solidFill>
                  <a:schemeClr val="accent3">
                    <a:lumMod val="50000"/>
                  </a:schemeClr>
                </a:solidFill>
                <a:latin typeface="Arial"/>
                <a:cs typeface="Arial"/>
              </a:rPr>
              <a:t>Generation of alpha particle beams with a multi-kJ, Peta Watt Class Laser System </a:t>
            </a:r>
            <a:br>
              <a:rPr lang="en-US" sz="500" dirty="0">
                <a:solidFill>
                  <a:schemeClr val="tx1"/>
                </a:solidFill>
                <a:latin typeface="Arial"/>
                <a:cs typeface="Arial"/>
              </a:rPr>
            </a:br>
            <a:r>
              <a:rPr lang="en-US" sz="500" dirty="0">
                <a:solidFill>
                  <a:schemeClr val="tx1"/>
                </a:solidFill>
                <a:latin typeface="Arial"/>
                <a:cs typeface="Arial"/>
              </a:rPr>
              <a:t>Frontiers in Physics </a:t>
            </a:r>
            <a:r>
              <a:rPr lang="en-US" sz="500" dirty="0">
                <a:solidFill>
                  <a:schemeClr val="tx1"/>
                </a:solidFill>
                <a:latin typeface="Arial"/>
                <a:cs typeface="Times New Roman"/>
              </a:rPr>
              <a:t>2020, 8, 343</a:t>
            </a:r>
            <a:br>
              <a:rPr lang="en-US" sz="500" dirty="0"/>
            </a:br>
            <a:br>
              <a:rPr lang="en-US" sz="500" dirty="0"/>
            </a:br>
            <a:r>
              <a:rPr lang="en-US" sz="500" dirty="0">
                <a:solidFill>
                  <a:schemeClr val="tx1"/>
                </a:solidFill>
                <a:latin typeface="Arial"/>
                <a:cs typeface="Times New Roman"/>
              </a:rPr>
              <a:t>Giuffrida, L et al, </a:t>
            </a:r>
            <a:br>
              <a:rPr lang="en-US" sz="500" dirty="0">
                <a:solidFill>
                  <a:schemeClr val="tx1"/>
                </a:solidFill>
                <a:latin typeface="Arial"/>
                <a:cs typeface="Times New Roman"/>
              </a:rPr>
            </a:br>
            <a:r>
              <a:rPr lang="en-US" sz="500" dirty="0">
                <a:solidFill>
                  <a:schemeClr val="accent3">
                    <a:lumMod val="50000"/>
                  </a:schemeClr>
                </a:solidFill>
                <a:latin typeface="Arial"/>
                <a:cs typeface="Times New Roman"/>
              </a:rPr>
              <a:t>High-current stream of energetic alpha particles from laser-driven proton-boron fusion </a:t>
            </a:r>
            <a:br>
              <a:rPr lang="en-US" sz="500" dirty="0">
                <a:solidFill>
                  <a:schemeClr val="accent3">
                    <a:lumMod val="76000"/>
                  </a:schemeClr>
                </a:solidFill>
                <a:latin typeface="Arial"/>
                <a:cs typeface="Times New Roman"/>
              </a:rPr>
            </a:br>
            <a:r>
              <a:rPr lang="en-US" sz="500" dirty="0">
                <a:solidFill>
                  <a:schemeClr val="tx1"/>
                </a:solidFill>
                <a:latin typeface="Arial"/>
                <a:cs typeface="Times New Roman"/>
              </a:rPr>
              <a:t>Physical Review E, 2020, 10(1), 013204</a:t>
            </a:r>
          </a:p>
          <a:p>
            <a:pPr>
              <a:spcBef>
                <a:spcPts val="0"/>
              </a:spcBef>
            </a:pPr>
            <a:r>
              <a:rPr lang="en-US" sz="500" dirty="0">
                <a:solidFill>
                  <a:schemeClr val="tx1"/>
                </a:solidFill>
                <a:latin typeface="Arial"/>
              </a:rPr>
              <a:t>Belloni. F, et al </a:t>
            </a:r>
          </a:p>
          <a:p>
            <a:pPr>
              <a:spcBef>
                <a:spcPts val="0"/>
              </a:spcBef>
            </a:pPr>
            <a:r>
              <a:rPr lang="en-US" sz="500" dirty="0">
                <a:solidFill>
                  <a:schemeClr val="accent3">
                    <a:lumMod val="50000"/>
                  </a:schemeClr>
                </a:solidFill>
                <a:latin typeface="Arial"/>
              </a:rPr>
              <a:t>On the enhancement of p-11B fusion reaction rate in laser-driven plasma by alpha – proton collisional energy transfer </a:t>
            </a:r>
          </a:p>
          <a:p>
            <a:pPr>
              <a:spcBef>
                <a:spcPts val="0"/>
              </a:spcBef>
            </a:pPr>
            <a:r>
              <a:rPr lang="en-US" sz="500" dirty="0">
                <a:solidFill>
                  <a:schemeClr val="tx1"/>
                </a:solidFill>
                <a:latin typeface="Arial"/>
              </a:rPr>
              <a:t>Physics of Plasmas, 2018, 25(2), 020701</a:t>
            </a:r>
            <a:br>
              <a:rPr lang="en-US" sz="500" dirty="0">
                <a:solidFill>
                  <a:schemeClr val="tx1"/>
                </a:solidFill>
                <a:latin typeface="Arial"/>
              </a:rPr>
            </a:br>
            <a:endParaRPr lang="en-US" sz="500" dirty="0">
              <a:solidFill>
                <a:schemeClr val="tx1"/>
              </a:solidFill>
              <a:latin typeface="Arial"/>
            </a:endParaRPr>
          </a:p>
          <a:p>
            <a:pPr>
              <a:spcBef>
                <a:spcPts val="0"/>
              </a:spcBef>
            </a:pPr>
            <a:r>
              <a:rPr lang="en-US" sz="500" dirty="0">
                <a:solidFill>
                  <a:schemeClr val="tx1"/>
                </a:solidFill>
                <a:latin typeface="Arial"/>
              </a:rPr>
              <a:t>Picciotto, A et al </a:t>
            </a:r>
          </a:p>
          <a:p>
            <a:pPr>
              <a:spcBef>
                <a:spcPts val="0"/>
              </a:spcBef>
            </a:pPr>
            <a:r>
              <a:rPr lang="en-US" sz="500" dirty="0">
                <a:solidFill>
                  <a:schemeClr val="accent3">
                    <a:lumMod val="50000"/>
                  </a:schemeClr>
                </a:solidFill>
                <a:latin typeface="Arial"/>
              </a:rPr>
              <a:t>Fabrication of advanced targets for laser driven nuclear fusion reactions through standard microelectronics technology approaches</a:t>
            </a:r>
            <a:endParaRPr lang="en-US" sz="500" dirty="0">
              <a:solidFill>
                <a:schemeClr val="accent3">
                  <a:lumMod val="50000"/>
                </a:schemeClr>
              </a:solidFill>
            </a:endParaRPr>
          </a:p>
          <a:p>
            <a:pPr>
              <a:spcBef>
                <a:spcPts val="0"/>
              </a:spcBef>
            </a:pPr>
            <a:r>
              <a:rPr lang="en-US" sz="500" dirty="0">
                <a:solidFill>
                  <a:schemeClr val="tx1"/>
                </a:solidFill>
                <a:latin typeface="Arial"/>
              </a:rPr>
              <a:t>Journal of Instrumentation 2017, 12(10),P10001</a:t>
            </a:r>
          </a:p>
          <a:p>
            <a:pPr>
              <a:spcBef>
                <a:spcPts val="0"/>
              </a:spcBef>
            </a:pPr>
            <a:endParaRPr lang="en-US" sz="500" dirty="0">
              <a:solidFill>
                <a:schemeClr val="tx1"/>
              </a:solidFill>
              <a:latin typeface="Arial"/>
            </a:endParaRPr>
          </a:p>
          <a:p>
            <a:pPr>
              <a:spcBef>
                <a:spcPts val="0"/>
              </a:spcBef>
            </a:pPr>
            <a:r>
              <a:rPr lang="en-GB" sz="500" dirty="0">
                <a:solidFill>
                  <a:schemeClr val="tx1"/>
                </a:solidFill>
                <a:latin typeface="Arial"/>
              </a:rPr>
              <a:t>A Picciotto et al., </a:t>
            </a:r>
            <a:br>
              <a:rPr lang="en-GB" sz="500" dirty="0">
                <a:solidFill>
                  <a:schemeClr val="tx1"/>
                </a:solidFill>
                <a:latin typeface="Arial"/>
              </a:rPr>
            </a:br>
            <a:r>
              <a:rPr lang="en-GB" sz="500" dirty="0">
                <a:solidFill>
                  <a:schemeClr val="accent3">
                    <a:lumMod val="50000"/>
                  </a:schemeClr>
                </a:solidFill>
                <a:latin typeface="Arial"/>
              </a:rPr>
              <a:t>Boron-Proton Nuclear-Fusion Enhancement Induced in Boron-Doped Silicon Targets by Low-Contrast Pulsed Laser” </a:t>
            </a:r>
            <a:br>
              <a:rPr lang="en-GB" sz="500" dirty="0">
                <a:solidFill>
                  <a:schemeClr val="tx1"/>
                </a:solidFill>
                <a:latin typeface="Arial"/>
              </a:rPr>
            </a:br>
            <a:r>
              <a:rPr lang="en-GB" sz="500" dirty="0">
                <a:solidFill>
                  <a:schemeClr val="tx1"/>
                </a:solidFill>
                <a:latin typeface="Arial"/>
              </a:rPr>
              <a:t>Phys. Rev. X 4, 031030 (2014)</a:t>
            </a:r>
          </a:p>
          <a:p>
            <a:pPr>
              <a:spcBef>
                <a:spcPts val="0"/>
              </a:spcBef>
            </a:pPr>
            <a:endParaRPr lang="en-GB" sz="500" dirty="0">
              <a:solidFill>
                <a:schemeClr val="tx1"/>
              </a:solidFill>
              <a:latin typeface="Arial"/>
            </a:endParaRPr>
          </a:p>
          <a:p>
            <a:pPr>
              <a:spcBef>
                <a:spcPts val="0"/>
              </a:spcBef>
            </a:pPr>
            <a:r>
              <a:rPr lang="en-GB" sz="500" dirty="0">
                <a:solidFill>
                  <a:schemeClr val="tx1"/>
                </a:solidFill>
                <a:latin typeface="Arial"/>
              </a:rPr>
              <a:t>A .Picciotto et al. </a:t>
            </a:r>
            <a:r>
              <a:rPr lang="en-GB" sz="500" dirty="0">
                <a:solidFill>
                  <a:schemeClr val="accent3">
                    <a:lumMod val="50000"/>
                  </a:schemeClr>
                </a:solidFill>
                <a:latin typeface="Arial"/>
              </a:rPr>
              <a:t>Ammonia borane-based targets for new developments in laser-driven proton boron fusion </a:t>
            </a:r>
            <a:br>
              <a:rPr lang="en-GB" sz="500" dirty="0">
                <a:solidFill>
                  <a:schemeClr val="accent3">
                    <a:lumMod val="50000"/>
                  </a:schemeClr>
                </a:solidFill>
                <a:latin typeface="Arial"/>
              </a:rPr>
            </a:br>
            <a:r>
              <a:rPr lang="en-GB" sz="500" dirty="0">
                <a:solidFill>
                  <a:schemeClr val="tx1"/>
                </a:solidFill>
                <a:latin typeface="Arial"/>
              </a:rPr>
              <a:t>Applied Surface Science 672, 01/11/2024,  160797</a:t>
            </a:r>
            <a:br>
              <a:rPr lang="en-GB" sz="500" dirty="0">
                <a:solidFill>
                  <a:schemeClr val="tx1"/>
                </a:solidFill>
                <a:latin typeface="Arial"/>
              </a:rPr>
            </a:br>
            <a:br>
              <a:rPr lang="en-GB" sz="500" dirty="0">
                <a:solidFill>
                  <a:schemeClr val="tx1"/>
                </a:solidFill>
                <a:latin typeface="Arial"/>
              </a:rPr>
            </a:br>
            <a:br>
              <a:rPr lang="en-GB" sz="500" dirty="0">
                <a:solidFill>
                  <a:schemeClr val="tx1"/>
                </a:solidFill>
                <a:latin typeface="Arial"/>
              </a:rPr>
            </a:br>
            <a:r>
              <a:rPr lang="en-GB" sz="500" dirty="0">
                <a:solidFill>
                  <a:schemeClr val="tx1"/>
                </a:solidFill>
                <a:latin typeface="Arial"/>
              </a:rPr>
              <a:t>I.C.E </a:t>
            </a:r>
            <a:r>
              <a:rPr lang="en-GB" sz="500" dirty="0" err="1">
                <a:solidFill>
                  <a:schemeClr val="tx1"/>
                </a:solidFill>
                <a:latin typeface="Arial"/>
              </a:rPr>
              <a:t>Turcu</a:t>
            </a:r>
            <a:r>
              <a:rPr lang="en-GB" sz="500" dirty="0">
                <a:solidFill>
                  <a:schemeClr val="tx1"/>
                </a:solidFill>
                <a:latin typeface="Arial"/>
              </a:rPr>
              <a:t> et al,  Borane (B𝒎H𝒏), </a:t>
            </a:r>
            <a:r>
              <a:rPr lang="en-GB" sz="500" dirty="0">
                <a:solidFill>
                  <a:schemeClr val="accent3">
                    <a:lumMod val="50000"/>
                  </a:schemeClr>
                </a:solidFill>
                <a:latin typeface="Arial"/>
              </a:rPr>
              <a:t>Hydrogen rich, Proton Boron fusion fuel materials for high yield laser-driven Alpha sources</a:t>
            </a:r>
            <a:r>
              <a:rPr lang="en-GB" sz="500" dirty="0">
                <a:solidFill>
                  <a:schemeClr val="tx1"/>
                </a:solidFill>
                <a:latin typeface="Arial"/>
              </a:rPr>
              <a:t>, </a:t>
            </a:r>
            <a:br>
              <a:rPr lang="en-GB" sz="500" dirty="0">
                <a:solidFill>
                  <a:schemeClr val="tx1"/>
                </a:solidFill>
                <a:latin typeface="Arial"/>
              </a:rPr>
            </a:br>
            <a:r>
              <a:rPr lang="en-GB" sz="500" dirty="0">
                <a:solidFill>
                  <a:schemeClr val="tx1"/>
                </a:solidFill>
                <a:latin typeface="Arial"/>
              </a:rPr>
              <a:t>Journal of Instrumentation, 2nd International Workshop on Proton-Boron Fusion, Catania, Italy 5–8 September 2022, published 2024.</a:t>
            </a:r>
            <a:endParaRPr lang="en-US" sz="500" dirty="0"/>
          </a:p>
        </p:txBody>
      </p:sp>
      <p:sp>
        <p:nvSpPr>
          <p:cNvPr id="3" name="Segnaposto testo 2">
            <a:extLst>
              <a:ext uri="{FF2B5EF4-FFF2-40B4-BE49-F238E27FC236}">
                <a16:creationId xmlns:a16="http://schemas.microsoft.com/office/drawing/2014/main" id="{5A45D53B-4AD6-54FF-1914-9925B108CEA3}"/>
              </a:ext>
            </a:extLst>
          </p:cNvPr>
          <p:cNvSpPr>
            <a:spLocks noGrp="1"/>
          </p:cNvSpPr>
          <p:nvPr>
            <p:ph type="body" sz="quarter" idx="21"/>
          </p:nvPr>
        </p:nvSpPr>
        <p:spPr/>
        <p:txBody>
          <a:bodyPr>
            <a:normAutofit/>
          </a:bodyPr>
          <a:lstStyle/>
          <a:p>
            <a:r>
              <a:rPr lang="en-GB" sz="2400"/>
              <a:t>Long standing collaboration beyond the clinical applications</a:t>
            </a:r>
          </a:p>
        </p:txBody>
      </p:sp>
      <p:sp>
        <p:nvSpPr>
          <p:cNvPr id="4" name="Segnaposto numero diapositiva 3">
            <a:extLst>
              <a:ext uri="{FF2B5EF4-FFF2-40B4-BE49-F238E27FC236}">
                <a16:creationId xmlns:a16="http://schemas.microsoft.com/office/drawing/2014/main" id="{504B2EEB-2E36-326E-C32E-E644F7BA1C86}"/>
              </a:ext>
            </a:extLst>
          </p:cNvPr>
          <p:cNvSpPr>
            <a:spLocks noGrp="1"/>
          </p:cNvSpPr>
          <p:nvPr>
            <p:ph type="sldNum" sz="quarter" idx="12"/>
          </p:nvPr>
        </p:nvSpPr>
        <p:spPr>
          <a:xfrm>
            <a:off x="634935" y="1796914"/>
            <a:ext cx="224420" cy="232500"/>
          </a:xfrm>
        </p:spPr>
        <p:txBody>
          <a:bodyPr/>
          <a:lstStyle/>
          <a:p>
            <a:pPr algn="ctr" defTabSz="410751" hangingPunct="0"/>
            <a:fld id="{91C529CD-B45C-EB4D-9C10-F89117E23F01}" type="slidenum">
              <a:rPr lang="en-GB" kern="0">
                <a:solidFill>
                  <a:srgbClr val="FFFFFF"/>
                </a:solidFill>
              </a:rPr>
              <a:pPr algn="ctr" defTabSz="410751" hangingPunct="0"/>
              <a:t>49</a:t>
            </a:fld>
            <a:endParaRPr lang="en-GB" kern="0">
              <a:solidFill>
                <a:srgbClr val="FFFFFF"/>
              </a:solidFill>
            </a:endParaRPr>
          </a:p>
        </p:txBody>
      </p:sp>
      <p:sp>
        <p:nvSpPr>
          <p:cNvPr id="5" name="Segnaposto testo 1">
            <a:extLst>
              <a:ext uri="{FF2B5EF4-FFF2-40B4-BE49-F238E27FC236}">
                <a16:creationId xmlns:a16="http://schemas.microsoft.com/office/drawing/2014/main" id="{68ADC0B7-B08E-ECBF-E7F7-B0D3DB9728C5}"/>
              </a:ext>
            </a:extLst>
          </p:cNvPr>
          <p:cNvSpPr txBox="1">
            <a:spLocks/>
          </p:cNvSpPr>
          <p:nvPr/>
        </p:nvSpPr>
        <p:spPr>
          <a:xfrm>
            <a:off x="5344758" y="1343929"/>
            <a:ext cx="3653542" cy="46568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Autofit/>
          </a:bodyPr>
          <a:lstStyle>
            <a:lvl1pPr marL="0" marR="0" indent="0" algn="l" defTabSz="308063" rtl="0" latinLnBrk="0">
              <a:lnSpc>
                <a:spcPct val="100000"/>
              </a:lnSpc>
              <a:spcBef>
                <a:spcPts val="2215"/>
              </a:spcBef>
              <a:spcAft>
                <a:spcPts val="0"/>
              </a:spcAft>
              <a:buClrTx/>
              <a:buSzTx/>
              <a:buFontTx/>
              <a:buNone/>
              <a:tabLst/>
              <a:defRPr sz="2109" b="0" i="0" u="none" strike="noStrike" cap="none" spc="0" baseline="0">
                <a:solidFill>
                  <a:schemeClr val="accent5">
                    <a:lumOff val="-29866"/>
                  </a:schemeClr>
                </a:solidFill>
                <a:uFillTx/>
                <a:latin typeface="Avenir Light" panose="020B0402020203020204" pitchFamily="34" charset="77"/>
                <a:ea typeface="Avenir Light" panose="020B0402020203020204" pitchFamily="34" charset="77"/>
                <a:cs typeface="Calibri"/>
                <a:sym typeface="Calibri"/>
              </a:defRPr>
            </a:lvl1pPr>
            <a:lvl2pPr marL="0" marR="0" indent="234396" algn="l" defTabSz="308063" rtl="0" latinLnBrk="0">
              <a:lnSpc>
                <a:spcPct val="100000"/>
              </a:lnSpc>
              <a:spcBef>
                <a:spcPts val="1055"/>
              </a:spcBef>
              <a:spcAft>
                <a:spcPts val="0"/>
              </a:spcAft>
              <a:buClrTx/>
              <a:buSzTx/>
              <a:buFontTx/>
              <a:buNone/>
              <a:tabLst/>
              <a:defRPr sz="1688" b="0" i="0" u="none" strike="noStrike" cap="none" spc="0" baseline="0">
                <a:solidFill>
                  <a:srgbClr val="000000"/>
                </a:solidFill>
                <a:uFillTx/>
                <a:latin typeface="Avenir Light" panose="020B0402020203020204" pitchFamily="34" charset="77"/>
                <a:ea typeface="Avenir Light" panose="020B0402020203020204" pitchFamily="34" charset="77"/>
                <a:cs typeface="Calibri"/>
                <a:sym typeface="Calibri"/>
              </a:defRPr>
            </a:lvl2pPr>
            <a:lvl3pPr marL="843826" marR="0" indent="-234396" algn="l" defTabSz="308063" rtl="0" latinLnBrk="0">
              <a:lnSpc>
                <a:spcPct val="100000"/>
              </a:lnSpc>
              <a:spcBef>
                <a:spcPts val="1055"/>
              </a:spcBef>
              <a:spcAft>
                <a:spcPts val="0"/>
              </a:spcAft>
              <a:buClrTx/>
              <a:buSzPct val="94000"/>
              <a:buFontTx/>
              <a:buChar char="•"/>
              <a:tabLst/>
              <a:defRPr sz="1688" b="0" i="0" u="none" strike="noStrike" cap="none" spc="0" baseline="0">
                <a:solidFill>
                  <a:srgbClr val="000000"/>
                </a:solidFill>
                <a:uFillTx/>
                <a:latin typeface="Avenir Light" panose="020B0402020203020204" pitchFamily="34" charset="77"/>
                <a:ea typeface="Avenir Light" panose="020B0402020203020204" pitchFamily="34" charset="77"/>
                <a:cs typeface="Calibri"/>
                <a:sym typeface="Calibri"/>
              </a:defRPr>
            </a:lvl3pPr>
            <a:lvl4pPr marL="937584" marR="0" indent="-234396" algn="l" defTabSz="308063" rtl="0" latinLnBrk="0">
              <a:lnSpc>
                <a:spcPct val="100000"/>
              </a:lnSpc>
              <a:spcBef>
                <a:spcPts val="1055"/>
              </a:spcBef>
              <a:spcAft>
                <a:spcPts val="0"/>
              </a:spcAft>
              <a:buClrTx/>
              <a:buSzPct val="145000"/>
              <a:buFontTx/>
              <a:buChar char="•"/>
              <a:tabLst/>
              <a:defRPr sz="1688" b="0" i="0" u="none" strike="noStrike" cap="none" spc="0" baseline="0">
                <a:solidFill>
                  <a:srgbClr val="000000"/>
                </a:solidFill>
                <a:uFillTx/>
                <a:latin typeface="Avenir Light" panose="020B0402020203020204" pitchFamily="34" charset="77"/>
                <a:ea typeface="Avenir Light" panose="020B0402020203020204" pitchFamily="34" charset="77"/>
                <a:cs typeface="Calibri"/>
                <a:sym typeface="Calibri"/>
              </a:defRPr>
            </a:lvl4pPr>
            <a:lvl5pPr marL="1171980" marR="0" indent="-234396" algn="l" defTabSz="308063" rtl="0" latinLnBrk="0">
              <a:lnSpc>
                <a:spcPct val="100000"/>
              </a:lnSpc>
              <a:spcBef>
                <a:spcPts val="1055"/>
              </a:spcBef>
              <a:spcAft>
                <a:spcPts val="0"/>
              </a:spcAft>
              <a:buClrTx/>
              <a:buSzPct val="145000"/>
              <a:buFontTx/>
              <a:buChar char="•"/>
              <a:tabLst/>
              <a:defRPr sz="1688" b="0" i="0" u="none" strike="noStrike" cap="none" spc="0" baseline="0">
                <a:solidFill>
                  <a:srgbClr val="000000"/>
                </a:solidFill>
                <a:uFillTx/>
                <a:latin typeface="Avenir Light" panose="020B0402020203020204" pitchFamily="34" charset="77"/>
                <a:ea typeface="Avenir Light" panose="020B0402020203020204" pitchFamily="34" charset="77"/>
                <a:cs typeface="Calibri"/>
                <a:sym typeface="Calibri"/>
              </a:defRPr>
            </a:lvl5pPr>
            <a:lvl6pPr marL="1406376"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6pPr>
            <a:lvl7pPr marL="1640772"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7pPr>
            <a:lvl8pPr marL="1875168"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8pPr>
            <a:lvl9pPr marL="2109564" marR="0" indent="-234396" algn="l" defTabSz="308063" rtl="0" latinLnBrk="0">
              <a:lnSpc>
                <a:spcPct val="100000"/>
              </a:lnSpc>
              <a:spcBef>
                <a:spcPts val="2215"/>
              </a:spcBef>
              <a:spcAft>
                <a:spcPts val="0"/>
              </a:spcAft>
              <a:buClrTx/>
              <a:buSzPct val="145000"/>
              <a:buFontTx/>
              <a:buChar char="•"/>
              <a:tabLst/>
              <a:defRPr sz="1688" b="0" i="0" u="none" strike="noStrike" cap="none" spc="0" baseline="0">
                <a:solidFill>
                  <a:srgbClr val="000000"/>
                </a:solidFill>
                <a:uFillTx/>
                <a:latin typeface="Helvetica Neue"/>
                <a:ea typeface="Helvetica Neue"/>
                <a:cs typeface="Helvetica Neue"/>
                <a:sym typeface="Helvetica Neue"/>
              </a:defRPr>
            </a:lvl9pPr>
          </a:lstStyle>
          <a:p>
            <a:pPr hangingPunct="0">
              <a:spcBef>
                <a:spcPts val="0"/>
              </a:spcBef>
              <a:spcAft>
                <a:spcPts val="1000"/>
              </a:spcAft>
            </a:pPr>
            <a:r>
              <a:rPr lang="en-GB" sz="500" kern="0" dirty="0" err="1">
                <a:solidFill>
                  <a:srgbClr val="000000"/>
                </a:solidFill>
                <a:latin typeface="Arial"/>
              </a:rPr>
              <a:t>Istokskaia</a:t>
            </a:r>
            <a:r>
              <a:rPr lang="en-GB" sz="500" kern="0" dirty="0">
                <a:solidFill>
                  <a:srgbClr val="000000"/>
                </a:solidFill>
                <a:latin typeface="Arial"/>
              </a:rPr>
              <a:t>, V et al. </a:t>
            </a:r>
            <a:r>
              <a:rPr lang="en-GB" sz="500" kern="0" dirty="0">
                <a:solidFill>
                  <a:srgbClr val="61D836">
                    <a:lumMod val="50000"/>
                  </a:srgbClr>
                </a:solidFill>
                <a:latin typeface="Arial"/>
              </a:rPr>
              <a:t>A multi-MeV alpha particle source via proton-boron fusion driven by a 10-GW tabletop laser </a:t>
            </a:r>
            <a:br>
              <a:rPr lang="en-GB" sz="500" kern="0" dirty="0">
                <a:solidFill>
                  <a:srgbClr val="61D836">
                    <a:lumMod val="50000"/>
                  </a:srgbClr>
                </a:solidFill>
                <a:latin typeface="Arial"/>
              </a:rPr>
            </a:br>
            <a:r>
              <a:rPr lang="en-GB" sz="500" kern="0" dirty="0">
                <a:solidFill>
                  <a:srgbClr val="000000"/>
                </a:solidFill>
                <a:latin typeface="Arial"/>
              </a:rPr>
              <a:t>Communications Physics, 2023, 6(1), 27</a:t>
            </a:r>
          </a:p>
          <a:p>
            <a:pPr hangingPunct="0">
              <a:spcBef>
                <a:spcPts val="0"/>
              </a:spcBef>
              <a:spcAft>
                <a:spcPts val="1000"/>
              </a:spcAft>
            </a:pPr>
            <a:r>
              <a:rPr lang="it-IT" sz="500" kern="0" dirty="0" err="1">
                <a:solidFill>
                  <a:srgbClr val="000000"/>
                </a:solidFill>
                <a:latin typeface="Arial"/>
                <a:cs typeface="Arial"/>
              </a:rPr>
              <a:t>Milluzzo</a:t>
            </a:r>
            <a:r>
              <a:rPr lang="it-IT" sz="500" kern="0" dirty="0">
                <a:solidFill>
                  <a:srgbClr val="000000"/>
                </a:solidFill>
                <a:latin typeface="Arial"/>
                <a:cs typeface="Arial"/>
              </a:rPr>
              <a:t>, G. et al </a:t>
            </a:r>
            <a:br>
              <a:rPr lang="it-IT" sz="500" kern="0" dirty="0">
                <a:solidFill>
                  <a:srgbClr val="000000"/>
                </a:solidFill>
                <a:latin typeface="Arial"/>
                <a:cs typeface="Arial"/>
              </a:rPr>
            </a:br>
            <a:r>
              <a:rPr lang="it-IT" sz="500" kern="0" dirty="0">
                <a:solidFill>
                  <a:srgbClr val="61D836">
                    <a:lumMod val="50000"/>
                  </a:srgbClr>
                </a:solidFill>
                <a:latin typeface="Arial"/>
              </a:rPr>
              <a:t>Extended </a:t>
            </a:r>
            <a:r>
              <a:rPr lang="it-IT" sz="500" kern="0" dirty="0" err="1">
                <a:solidFill>
                  <a:srgbClr val="61D836">
                    <a:lumMod val="50000"/>
                  </a:srgbClr>
                </a:solidFill>
                <a:latin typeface="Arial"/>
              </a:rPr>
              <a:t>characterization</a:t>
            </a:r>
            <a:r>
              <a:rPr lang="it-IT" sz="500" kern="0" dirty="0">
                <a:solidFill>
                  <a:srgbClr val="61D836">
                    <a:lumMod val="50000"/>
                  </a:srgbClr>
                </a:solidFill>
                <a:latin typeface="Arial"/>
              </a:rPr>
              <a:t> of alpha </a:t>
            </a:r>
            <a:r>
              <a:rPr lang="it-IT" sz="500" kern="0" dirty="0" err="1">
                <a:solidFill>
                  <a:srgbClr val="61D836">
                    <a:lumMod val="50000"/>
                  </a:srgbClr>
                </a:solidFill>
                <a:latin typeface="Arial"/>
              </a:rPr>
              <a:t>particles</a:t>
            </a:r>
            <a:r>
              <a:rPr lang="it-IT" sz="500" kern="0" dirty="0">
                <a:solidFill>
                  <a:srgbClr val="61D836">
                    <a:lumMod val="50000"/>
                  </a:srgbClr>
                </a:solidFill>
                <a:latin typeface="Arial"/>
              </a:rPr>
              <a:t> via laser-</a:t>
            </a:r>
            <a:r>
              <a:rPr lang="it-IT" sz="500" kern="0" dirty="0" err="1">
                <a:solidFill>
                  <a:srgbClr val="61D836">
                    <a:lumMod val="50000"/>
                  </a:srgbClr>
                </a:solidFill>
                <a:latin typeface="Arial"/>
              </a:rPr>
              <a:t>induced</a:t>
            </a:r>
            <a:r>
              <a:rPr lang="it-IT" sz="500" kern="0" dirty="0">
                <a:solidFill>
                  <a:srgbClr val="61D836">
                    <a:lumMod val="50000"/>
                  </a:srgbClr>
                </a:solidFill>
                <a:latin typeface="Arial"/>
              </a:rPr>
              <a:t> p-11B fusion reaction in silicon </a:t>
            </a:r>
            <a:r>
              <a:rPr lang="it-IT" sz="500" kern="0" dirty="0" err="1">
                <a:solidFill>
                  <a:srgbClr val="61D836">
                    <a:lumMod val="50000"/>
                  </a:srgbClr>
                </a:solidFill>
                <a:latin typeface="Arial"/>
              </a:rPr>
              <a:t>hydrogenated</a:t>
            </a:r>
            <a:r>
              <a:rPr lang="it-IT" sz="500" kern="0" dirty="0">
                <a:solidFill>
                  <a:srgbClr val="61D836">
                    <a:lumMod val="50000"/>
                  </a:srgbClr>
                </a:solidFill>
                <a:latin typeface="Arial"/>
              </a:rPr>
              <a:t> </a:t>
            </a:r>
            <a:r>
              <a:rPr lang="it-IT" sz="500" kern="0" dirty="0" err="1">
                <a:solidFill>
                  <a:srgbClr val="61D836">
                    <a:lumMod val="50000"/>
                  </a:srgbClr>
                </a:solidFill>
                <a:latin typeface="Arial"/>
              </a:rPr>
              <a:t>boron-doped</a:t>
            </a:r>
            <a:r>
              <a:rPr lang="it-IT" sz="500" kern="0" dirty="0">
                <a:solidFill>
                  <a:srgbClr val="61D836">
                    <a:lumMod val="50000"/>
                  </a:srgbClr>
                </a:solidFill>
                <a:latin typeface="Arial"/>
              </a:rPr>
              <a:t> </a:t>
            </a:r>
            <a:r>
              <a:rPr lang="it-IT" sz="500" kern="0" dirty="0" err="1">
                <a:solidFill>
                  <a:srgbClr val="61D836">
                    <a:lumMod val="50000"/>
                  </a:srgbClr>
                </a:solidFill>
                <a:latin typeface="Arial"/>
              </a:rPr>
              <a:t>thin</a:t>
            </a:r>
            <a:r>
              <a:rPr lang="it-IT" sz="500" kern="0" dirty="0">
                <a:solidFill>
                  <a:srgbClr val="61D836">
                    <a:lumMod val="50000"/>
                  </a:srgbClr>
                </a:solidFill>
                <a:latin typeface="Arial"/>
              </a:rPr>
              <a:t> targets  </a:t>
            </a:r>
            <a:br>
              <a:rPr lang="it-IT" sz="500" kern="0" dirty="0">
                <a:solidFill>
                  <a:srgbClr val="FF644E">
                    <a:lumOff val="-29866"/>
                  </a:srgbClr>
                </a:solidFill>
                <a:latin typeface="Arial"/>
              </a:rPr>
            </a:br>
            <a:r>
              <a:rPr lang="it-IT" sz="500" kern="0" dirty="0">
                <a:solidFill>
                  <a:srgbClr val="000000"/>
                </a:solidFill>
                <a:latin typeface="Arial"/>
              </a:rPr>
              <a:t>Journal of </a:t>
            </a:r>
            <a:r>
              <a:rPr lang="it-IT" sz="500" kern="0" dirty="0" err="1">
                <a:solidFill>
                  <a:srgbClr val="000000"/>
                </a:solidFill>
                <a:latin typeface="Arial"/>
              </a:rPr>
              <a:t>Instrumentation</a:t>
            </a:r>
            <a:r>
              <a:rPr lang="it-IT" sz="500" kern="0" dirty="0">
                <a:solidFill>
                  <a:srgbClr val="000000"/>
                </a:solidFill>
                <a:latin typeface="Arial"/>
              </a:rPr>
              <a:t>, 2023, 18(7), C07022</a:t>
            </a:r>
          </a:p>
          <a:p>
            <a:pPr hangingPunct="0">
              <a:spcBef>
                <a:spcPts val="0"/>
              </a:spcBef>
              <a:spcAft>
                <a:spcPts val="1000"/>
              </a:spcAft>
            </a:pPr>
            <a:r>
              <a:rPr lang="it-IT" sz="500" kern="0" dirty="0">
                <a:solidFill>
                  <a:srgbClr val="000000"/>
                </a:solidFill>
                <a:latin typeface="Arial"/>
                <a:cs typeface="Times New Roman"/>
              </a:rPr>
              <a:t>M. Tosca et al, </a:t>
            </a:r>
            <a:br>
              <a:rPr lang="it-IT" sz="500" kern="0" dirty="0">
                <a:solidFill>
                  <a:srgbClr val="000000"/>
                </a:solidFill>
                <a:latin typeface="Arial"/>
                <a:cs typeface="Times New Roman"/>
              </a:rPr>
            </a:br>
            <a:r>
              <a:rPr lang="it-IT" sz="500" kern="0" dirty="0">
                <a:solidFill>
                  <a:srgbClr val="61D836">
                    <a:lumMod val="50000"/>
                  </a:srgbClr>
                </a:solidFill>
                <a:latin typeface="Arial"/>
                <a:cs typeface="Times New Roman"/>
              </a:rPr>
              <a:t>Plasma </a:t>
            </a:r>
            <a:r>
              <a:rPr lang="it-IT" sz="500" kern="0" dirty="0" err="1">
                <a:solidFill>
                  <a:srgbClr val="61D836">
                    <a:lumMod val="50000"/>
                  </a:srgbClr>
                </a:solidFill>
                <a:latin typeface="Arial"/>
                <a:cs typeface="Times New Roman"/>
              </a:rPr>
              <a:t>polymers</a:t>
            </a:r>
            <a:r>
              <a:rPr lang="it-IT" sz="500" kern="0" dirty="0">
                <a:solidFill>
                  <a:srgbClr val="61D836">
                    <a:lumMod val="50000"/>
                  </a:srgbClr>
                </a:solidFill>
                <a:latin typeface="Arial"/>
                <a:cs typeface="Times New Roman"/>
              </a:rPr>
              <a:t> </a:t>
            </a:r>
            <a:r>
              <a:rPr lang="it-IT" sz="500" kern="0" dirty="0" err="1">
                <a:solidFill>
                  <a:srgbClr val="61D836">
                    <a:lumMod val="50000"/>
                  </a:srgbClr>
                </a:solidFill>
                <a:latin typeface="Arial"/>
                <a:cs typeface="Times New Roman"/>
              </a:rPr>
              <a:t>as</a:t>
            </a:r>
            <a:r>
              <a:rPr lang="it-IT" sz="500" kern="0" dirty="0">
                <a:solidFill>
                  <a:srgbClr val="61D836">
                    <a:lumMod val="50000"/>
                  </a:srgbClr>
                </a:solidFill>
                <a:latin typeface="Arial"/>
                <a:cs typeface="Times New Roman"/>
              </a:rPr>
              <a:t> targets for laser-</a:t>
            </a:r>
            <a:r>
              <a:rPr lang="it-IT" sz="500" kern="0" dirty="0" err="1">
                <a:solidFill>
                  <a:srgbClr val="61D836">
                    <a:lumMod val="50000"/>
                  </a:srgbClr>
                </a:solidFill>
                <a:latin typeface="Arial"/>
                <a:cs typeface="Times New Roman"/>
              </a:rPr>
              <a:t>driven</a:t>
            </a:r>
            <a:r>
              <a:rPr lang="it-IT" sz="500" kern="0" dirty="0">
                <a:solidFill>
                  <a:srgbClr val="61D836">
                    <a:lumMod val="50000"/>
                  </a:srgbClr>
                </a:solidFill>
                <a:latin typeface="Arial"/>
                <a:cs typeface="Times New Roman"/>
              </a:rPr>
              <a:t> </a:t>
            </a:r>
            <a:r>
              <a:rPr lang="it-IT" sz="500" kern="0" dirty="0" err="1">
                <a:solidFill>
                  <a:srgbClr val="61D836">
                    <a:lumMod val="50000"/>
                  </a:srgbClr>
                </a:solidFill>
                <a:latin typeface="Arial"/>
                <a:cs typeface="Times New Roman"/>
              </a:rPr>
              <a:t>proton-boron</a:t>
            </a:r>
            <a:r>
              <a:rPr lang="it-IT" sz="500" kern="0" dirty="0">
                <a:solidFill>
                  <a:srgbClr val="61D836">
                    <a:lumMod val="50000"/>
                  </a:srgbClr>
                </a:solidFill>
                <a:latin typeface="Arial"/>
                <a:cs typeface="Times New Roman"/>
              </a:rPr>
              <a:t> fusion </a:t>
            </a:r>
            <a:br>
              <a:rPr lang="it-IT" sz="500" kern="0" dirty="0">
                <a:solidFill>
                  <a:srgbClr val="61D836">
                    <a:lumMod val="76000"/>
                  </a:srgbClr>
                </a:solidFill>
                <a:latin typeface="Arial"/>
                <a:cs typeface="Times New Roman"/>
              </a:rPr>
            </a:br>
            <a:r>
              <a:rPr lang="it-IT" sz="500" kern="0" dirty="0" err="1">
                <a:solidFill>
                  <a:srgbClr val="000000"/>
                </a:solidFill>
                <a:latin typeface="Arial"/>
                <a:cs typeface="Times New Roman"/>
              </a:rPr>
              <a:t>Frontiers</a:t>
            </a:r>
            <a:r>
              <a:rPr lang="it-IT" sz="500" kern="0" dirty="0">
                <a:solidFill>
                  <a:srgbClr val="000000"/>
                </a:solidFill>
                <a:latin typeface="Arial"/>
                <a:cs typeface="Times New Roman"/>
              </a:rPr>
              <a:t> in </a:t>
            </a:r>
            <a:r>
              <a:rPr lang="it-IT" sz="500" kern="0" dirty="0" err="1">
                <a:solidFill>
                  <a:srgbClr val="000000"/>
                </a:solidFill>
                <a:latin typeface="Arial"/>
                <a:cs typeface="Times New Roman"/>
              </a:rPr>
              <a:t>Physics</a:t>
            </a:r>
            <a:r>
              <a:rPr lang="it-IT" sz="500" kern="0" dirty="0">
                <a:solidFill>
                  <a:srgbClr val="000000"/>
                </a:solidFill>
                <a:latin typeface="Arial"/>
                <a:cs typeface="Times New Roman"/>
              </a:rPr>
              <a:t>, 2023, 11, 1227140</a:t>
            </a:r>
            <a:endParaRPr lang="it-IT" sz="500" kern="0" dirty="0">
              <a:solidFill>
                <a:srgbClr val="000000"/>
              </a:solidFill>
              <a:latin typeface="Arial"/>
            </a:endParaRPr>
          </a:p>
          <a:p>
            <a:pPr hangingPunct="0">
              <a:spcBef>
                <a:spcPts val="0"/>
              </a:spcBef>
              <a:spcAft>
                <a:spcPts val="1000"/>
              </a:spcAft>
            </a:pPr>
            <a:r>
              <a:rPr lang="en-US" sz="500" kern="0" dirty="0" err="1">
                <a:solidFill>
                  <a:srgbClr val="000000"/>
                </a:solidFill>
                <a:latin typeface="Arial"/>
              </a:rPr>
              <a:t>Kantarelou</a:t>
            </a:r>
            <a:r>
              <a:rPr lang="en-US" sz="500" kern="0" dirty="0">
                <a:solidFill>
                  <a:srgbClr val="000000"/>
                </a:solidFill>
                <a:latin typeface="Arial"/>
              </a:rPr>
              <a:t> V et al, </a:t>
            </a:r>
            <a:br>
              <a:rPr lang="en-US" sz="500" kern="0" dirty="0">
                <a:solidFill>
                  <a:srgbClr val="000000"/>
                </a:solidFill>
                <a:latin typeface="Arial"/>
              </a:rPr>
            </a:br>
            <a:r>
              <a:rPr lang="en-US" sz="500" kern="0" dirty="0">
                <a:solidFill>
                  <a:srgbClr val="61D836">
                    <a:lumMod val="50000"/>
                  </a:srgbClr>
                </a:solidFill>
                <a:latin typeface="Arial"/>
              </a:rPr>
              <a:t>A Methodology for the Discrimination of Alpha Particles from Other Ions in Laser-Driven Proton-Boron Reactions Using CR-39 Detectors Coupled in a Thomson Parabola Spectrometer </a:t>
            </a:r>
            <a:br>
              <a:rPr lang="en-US" sz="500" kern="0" dirty="0">
                <a:solidFill>
                  <a:srgbClr val="000000"/>
                </a:solidFill>
                <a:latin typeface="Arial"/>
              </a:rPr>
            </a:br>
            <a:r>
              <a:rPr lang="en-US" sz="500" kern="0" dirty="0">
                <a:solidFill>
                  <a:srgbClr val="000000"/>
                </a:solidFill>
                <a:latin typeface="Arial"/>
              </a:rPr>
              <a:t>Laser and Particle Beams, 2023, 2023, 3125787</a:t>
            </a:r>
          </a:p>
          <a:p>
            <a:pPr hangingPunct="0">
              <a:spcBef>
                <a:spcPts val="0"/>
              </a:spcBef>
              <a:spcAft>
                <a:spcPts val="1000"/>
              </a:spcAft>
            </a:pPr>
            <a:r>
              <a:rPr lang="en-US" sz="500" kern="0" dirty="0" err="1">
                <a:solidFill>
                  <a:srgbClr val="000000"/>
                </a:solidFill>
                <a:latin typeface="Arial"/>
                <a:cs typeface="Arial"/>
              </a:rPr>
              <a:t>Margarone</a:t>
            </a:r>
            <a:r>
              <a:rPr lang="en-US" sz="500" kern="0" dirty="0">
                <a:solidFill>
                  <a:srgbClr val="000000"/>
                </a:solidFill>
                <a:latin typeface="Arial"/>
                <a:cs typeface="Arial"/>
              </a:rPr>
              <a:t> D, et al  </a:t>
            </a:r>
            <a:br>
              <a:rPr lang="en-US" sz="500" kern="0" dirty="0">
                <a:solidFill>
                  <a:srgbClr val="000000"/>
                </a:solidFill>
                <a:latin typeface="Arial"/>
                <a:cs typeface="Arial"/>
              </a:rPr>
            </a:br>
            <a:r>
              <a:rPr lang="en-US" sz="500" kern="0" dirty="0">
                <a:solidFill>
                  <a:srgbClr val="61D836">
                    <a:lumMod val="50000"/>
                  </a:srgbClr>
                </a:solidFill>
                <a:latin typeface="Arial"/>
                <a:cs typeface="Arial"/>
              </a:rPr>
              <a:t>In-Target Proton–Boron Nuclear Fusion Using a PW-Class Laser </a:t>
            </a:r>
            <a:br>
              <a:rPr lang="en-US" sz="500" kern="0" dirty="0">
                <a:solidFill>
                  <a:srgbClr val="000000"/>
                </a:solidFill>
                <a:latin typeface="Arial"/>
                <a:cs typeface="Arial"/>
              </a:rPr>
            </a:br>
            <a:r>
              <a:rPr lang="en-US" sz="500" kern="0" dirty="0">
                <a:solidFill>
                  <a:srgbClr val="000000"/>
                </a:solidFill>
                <a:latin typeface="Arial"/>
                <a:cs typeface="Arial"/>
              </a:rPr>
              <a:t>Applied Sciences (Switzerland), 2022, 12(3), 1444</a:t>
            </a:r>
            <a:endParaRPr lang="en-US" sz="500" kern="0" dirty="0">
              <a:solidFill>
                <a:srgbClr val="000000"/>
              </a:solidFill>
              <a:latin typeface="Arial"/>
            </a:endParaRPr>
          </a:p>
          <a:p>
            <a:pPr hangingPunct="0">
              <a:spcBef>
                <a:spcPts val="0"/>
              </a:spcBef>
              <a:spcAft>
                <a:spcPts val="1000"/>
              </a:spcAft>
            </a:pPr>
            <a:r>
              <a:rPr lang="en-US" sz="500" kern="0" dirty="0" err="1">
                <a:solidFill>
                  <a:srgbClr val="000000"/>
                </a:solidFill>
                <a:latin typeface="Arial"/>
                <a:cs typeface="Arial"/>
              </a:rPr>
              <a:t>Bonvalet</a:t>
            </a:r>
            <a:r>
              <a:rPr lang="en-US" sz="500" kern="0" dirty="0">
                <a:solidFill>
                  <a:srgbClr val="000000"/>
                </a:solidFill>
                <a:latin typeface="Arial"/>
                <a:cs typeface="Arial"/>
              </a:rPr>
              <a:t> J, et al </a:t>
            </a:r>
            <a:br>
              <a:rPr lang="en-US" sz="500" kern="0" dirty="0">
                <a:solidFill>
                  <a:srgbClr val="000000"/>
                </a:solidFill>
                <a:latin typeface="Arial"/>
                <a:cs typeface="Arial"/>
              </a:rPr>
            </a:br>
            <a:r>
              <a:rPr lang="en-US" sz="500" kern="0" dirty="0">
                <a:solidFill>
                  <a:srgbClr val="61D836">
                    <a:lumMod val="50000"/>
                  </a:srgbClr>
                </a:solidFill>
                <a:latin typeface="Arial"/>
                <a:cs typeface="Arial"/>
              </a:rPr>
              <a:t>Energetic α -particle sources produced through proton-boron reactions by high-energy high-intensity laser beams  </a:t>
            </a:r>
            <a:br>
              <a:rPr lang="en-US" sz="500" kern="0" dirty="0">
                <a:solidFill>
                  <a:srgbClr val="61D836">
                    <a:lumMod val="76000"/>
                  </a:srgbClr>
                </a:solidFill>
                <a:latin typeface="Arial"/>
                <a:cs typeface="Arial"/>
              </a:rPr>
            </a:br>
            <a:r>
              <a:rPr lang="en-US" sz="500" kern="0" dirty="0">
                <a:solidFill>
                  <a:srgbClr val="000000"/>
                </a:solidFill>
                <a:latin typeface="Arial"/>
                <a:cs typeface="Arial"/>
              </a:rPr>
              <a:t>Physical Review E, 2021,103(5), 053202</a:t>
            </a:r>
            <a:endParaRPr lang="en-US" sz="500" kern="0" dirty="0">
              <a:solidFill>
                <a:srgbClr val="000000"/>
              </a:solidFill>
              <a:latin typeface="Arial"/>
            </a:endParaRPr>
          </a:p>
          <a:p>
            <a:pPr hangingPunct="0">
              <a:spcBef>
                <a:spcPts val="0"/>
              </a:spcBef>
              <a:spcAft>
                <a:spcPts val="1000"/>
              </a:spcAft>
            </a:pPr>
            <a:r>
              <a:rPr lang="en-US" sz="500" kern="0" dirty="0" err="1">
                <a:solidFill>
                  <a:srgbClr val="000000"/>
                </a:solidFill>
                <a:latin typeface="Arial"/>
                <a:cs typeface="Arial"/>
              </a:rPr>
              <a:t>Margarone</a:t>
            </a:r>
            <a:r>
              <a:rPr lang="en-US" sz="500" kern="0" dirty="0">
                <a:solidFill>
                  <a:srgbClr val="000000"/>
                </a:solidFill>
                <a:latin typeface="Arial"/>
                <a:cs typeface="Arial"/>
              </a:rPr>
              <a:t> D, et al </a:t>
            </a:r>
            <a:br>
              <a:rPr lang="en-US" sz="500" kern="0" dirty="0">
                <a:solidFill>
                  <a:srgbClr val="000000"/>
                </a:solidFill>
                <a:latin typeface="Arial"/>
                <a:cs typeface="Arial"/>
              </a:rPr>
            </a:br>
            <a:r>
              <a:rPr lang="en-US" sz="500" kern="0" dirty="0">
                <a:solidFill>
                  <a:srgbClr val="61D836">
                    <a:lumMod val="50000"/>
                  </a:srgbClr>
                </a:solidFill>
                <a:latin typeface="Arial"/>
                <a:cs typeface="Arial"/>
              </a:rPr>
              <a:t>Generation of alpha particle beams with a multi-kJ, Peta Watt Class Laser System </a:t>
            </a:r>
            <a:br>
              <a:rPr lang="en-US" sz="500" kern="0" dirty="0">
                <a:solidFill>
                  <a:srgbClr val="000000"/>
                </a:solidFill>
                <a:latin typeface="Arial"/>
                <a:cs typeface="Arial"/>
              </a:rPr>
            </a:br>
            <a:r>
              <a:rPr lang="en-US" sz="500" kern="0" dirty="0">
                <a:solidFill>
                  <a:srgbClr val="000000"/>
                </a:solidFill>
                <a:latin typeface="Arial"/>
                <a:cs typeface="Arial"/>
              </a:rPr>
              <a:t>Frontiers in Physics </a:t>
            </a:r>
            <a:r>
              <a:rPr lang="en-US" sz="500" kern="0" dirty="0">
                <a:solidFill>
                  <a:srgbClr val="000000"/>
                </a:solidFill>
                <a:latin typeface="Arial"/>
                <a:cs typeface="Times New Roman"/>
              </a:rPr>
              <a:t>2020, 8, 343</a:t>
            </a:r>
            <a:endParaRPr lang="en-US" sz="500" kern="0" dirty="0">
              <a:solidFill>
                <a:srgbClr val="000000"/>
              </a:solidFill>
              <a:latin typeface="Arial"/>
            </a:endParaRPr>
          </a:p>
          <a:p>
            <a:pPr hangingPunct="0">
              <a:spcBef>
                <a:spcPts val="0"/>
              </a:spcBef>
              <a:spcAft>
                <a:spcPts val="1000"/>
              </a:spcAft>
            </a:pPr>
            <a:r>
              <a:rPr lang="en-US" sz="500" kern="0" dirty="0">
                <a:solidFill>
                  <a:srgbClr val="000000"/>
                </a:solidFill>
                <a:latin typeface="Arial"/>
                <a:cs typeface="Times New Roman"/>
              </a:rPr>
              <a:t>Giuffrida, L et al, </a:t>
            </a:r>
            <a:br>
              <a:rPr lang="en-US" sz="500" kern="0" dirty="0">
                <a:solidFill>
                  <a:srgbClr val="000000"/>
                </a:solidFill>
                <a:latin typeface="Arial"/>
                <a:cs typeface="Times New Roman"/>
              </a:rPr>
            </a:br>
            <a:r>
              <a:rPr lang="en-US" sz="500" kern="0" dirty="0">
                <a:solidFill>
                  <a:srgbClr val="61D836">
                    <a:lumMod val="50000"/>
                  </a:srgbClr>
                </a:solidFill>
                <a:latin typeface="Arial"/>
                <a:cs typeface="Times New Roman"/>
              </a:rPr>
              <a:t>High-current stream of energetic alpha particles from laser-driven proton-boron fusion </a:t>
            </a:r>
            <a:br>
              <a:rPr lang="en-US" sz="500" kern="0" dirty="0">
                <a:solidFill>
                  <a:srgbClr val="61D836">
                    <a:lumMod val="76000"/>
                  </a:srgbClr>
                </a:solidFill>
                <a:latin typeface="Arial"/>
                <a:cs typeface="Times New Roman"/>
              </a:rPr>
            </a:br>
            <a:r>
              <a:rPr lang="en-US" sz="500" kern="0" dirty="0">
                <a:solidFill>
                  <a:srgbClr val="000000"/>
                </a:solidFill>
                <a:latin typeface="Arial"/>
                <a:cs typeface="Times New Roman"/>
              </a:rPr>
              <a:t>Physical Review E, 2020, 10(1), 013204</a:t>
            </a:r>
          </a:p>
          <a:p>
            <a:pPr hangingPunct="0">
              <a:spcBef>
                <a:spcPts val="0"/>
              </a:spcBef>
            </a:pPr>
            <a:r>
              <a:rPr lang="en-US" sz="500" kern="0" dirty="0">
                <a:solidFill>
                  <a:srgbClr val="000000"/>
                </a:solidFill>
                <a:latin typeface="Arial"/>
              </a:rPr>
              <a:t>Belloni. F, et al </a:t>
            </a:r>
          </a:p>
          <a:p>
            <a:pPr hangingPunct="0">
              <a:spcBef>
                <a:spcPts val="0"/>
              </a:spcBef>
            </a:pPr>
            <a:r>
              <a:rPr lang="en-US" sz="500" kern="0" dirty="0">
                <a:solidFill>
                  <a:srgbClr val="61D836">
                    <a:lumMod val="50000"/>
                  </a:srgbClr>
                </a:solidFill>
                <a:latin typeface="Arial"/>
              </a:rPr>
              <a:t>On the enhancement of p-11B fusion reaction rate in laser-driven plasma by alpha – proton collisional energy transfer </a:t>
            </a:r>
          </a:p>
          <a:p>
            <a:pPr hangingPunct="0">
              <a:spcBef>
                <a:spcPts val="0"/>
              </a:spcBef>
            </a:pPr>
            <a:r>
              <a:rPr lang="en-US" sz="500" kern="0" dirty="0">
                <a:solidFill>
                  <a:srgbClr val="000000"/>
                </a:solidFill>
                <a:latin typeface="Arial"/>
              </a:rPr>
              <a:t>Physics of Plasmas, 2018, 25(2), 020701</a:t>
            </a:r>
            <a:br>
              <a:rPr lang="en-US" sz="500" kern="0" dirty="0">
                <a:solidFill>
                  <a:srgbClr val="000000"/>
                </a:solidFill>
                <a:latin typeface="Arial"/>
              </a:rPr>
            </a:br>
            <a:endParaRPr lang="en-US" sz="500" kern="0" dirty="0">
              <a:solidFill>
                <a:srgbClr val="000000"/>
              </a:solidFill>
              <a:latin typeface="Arial"/>
            </a:endParaRPr>
          </a:p>
          <a:p>
            <a:pPr hangingPunct="0">
              <a:spcBef>
                <a:spcPts val="0"/>
              </a:spcBef>
            </a:pPr>
            <a:r>
              <a:rPr lang="en-US" sz="500" kern="0" dirty="0">
                <a:solidFill>
                  <a:srgbClr val="000000"/>
                </a:solidFill>
                <a:latin typeface="Arial"/>
              </a:rPr>
              <a:t>Picciotto, A et al </a:t>
            </a:r>
          </a:p>
          <a:p>
            <a:pPr hangingPunct="0">
              <a:spcBef>
                <a:spcPts val="0"/>
              </a:spcBef>
            </a:pPr>
            <a:r>
              <a:rPr lang="en-US" sz="500" kern="0" dirty="0">
                <a:solidFill>
                  <a:srgbClr val="61D836">
                    <a:lumMod val="50000"/>
                  </a:srgbClr>
                </a:solidFill>
                <a:latin typeface="Arial"/>
              </a:rPr>
              <a:t>Fabrication of advanced targets for laser driven nuclear fusion reactions through standard microelectronics technology approaches</a:t>
            </a:r>
            <a:endParaRPr lang="en-US" sz="500" kern="0" dirty="0">
              <a:solidFill>
                <a:srgbClr val="61D836">
                  <a:lumMod val="50000"/>
                </a:srgbClr>
              </a:solidFill>
            </a:endParaRPr>
          </a:p>
          <a:p>
            <a:pPr hangingPunct="0">
              <a:spcBef>
                <a:spcPts val="0"/>
              </a:spcBef>
            </a:pPr>
            <a:r>
              <a:rPr lang="en-US" sz="500" kern="0" dirty="0">
                <a:solidFill>
                  <a:srgbClr val="000000"/>
                </a:solidFill>
                <a:latin typeface="Arial"/>
              </a:rPr>
              <a:t>Journal of Instrumentation 2017, 12(10),P10001</a:t>
            </a:r>
          </a:p>
          <a:p>
            <a:pPr hangingPunct="0">
              <a:spcBef>
                <a:spcPts val="0"/>
              </a:spcBef>
            </a:pPr>
            <a:endParaRPr lang="en-US" sz="500" kern="0" dirty="0">
              <a:solidFill>
                <a:srgbClr val="000000"/>
              </a:solidFill>
              <a:latin typeface="Arial"/>
            </a:endParaRPr>
          </a:p>
          <a:p>
            <a:pPr hangingPunct="0">
              <a:spcBef>
                <a:spcPts val="0"/>
              </a:spcBef>
            </a:pPr>
            <a:r>
              <a:rPr lang="en-GB" sz="500" kern="0" dirty="0">
                <a:solidFill>
                  <a:srgbClr val="000000"/>
                </a:solidFill>
                <a:latin typeface="Arial"/>
              </a:rPr>
              <a:t>A Picciotto et al., </a:t>
            </a:r>
            <a:br>
              <a:rPr lang="en-GB" sz="500" kern="0" dirty="0">
                <a:solidFill>
                  <a:srgbClr val="000000"/>
                </a:solidFill>
                <a:latin typeface="Arial"/>
              </a:rPr>
            </a:br>
            <a:r>
              <a:rPr lang="en-GB" sz="500" kern="0" dirty="0">
                <a:solidFill>
                  <a:srgbClr val="61D836">
                    <a:lumMod val="50000"/>
                  </a:srgbClr>
                </a:solidFill>
                <a:latin typeface="Arial"/>
              </a:rPr>
              <a:t>Boron-Proton Nuclear-Fusion Enhancement Induced in Boron-Doped Silicon Targets by Low-Contrast Pulsed Laser” </a:t>
            </a:r>
            <a:br>
              <a:rPr lang="en-GB" sz="500" kern="0" dirty="0">
                <a:solidFill>
                  <a:srgbClr val="000000"/>
                </a:solidFill>
                <a:latin typeface="Arial"/>
              </a:rPr>
            </a:br>
            <a:r>
              <a:rPr lang="en-GB" sz="500" kern="0" dirty="0">
                <a:solidFill>
                  <a:srgbClr val="000000"/>
                </a:solidFill>
                <a:latin typeface="Arial"/>
              </a:rPr>
              <a:t>Phys. Rev. X 4, 031030 (2014)</a:t>
            </a:r>
            <a:br>
              <a:rPr lang="en-GB" sz="500" kern="0" dirty="0">
                <a:solidFill>
                  <a:srgbClr val="000000"/>
                </a:solidFill>
                <a:latin typeface="Arial"/>
              </a:rPr>
            </a:br>
            <a:br>
              <a:rPr lang="en-GB" sz="500" kern="0" dirty="0">
                <a:solidFill>
                  <a:srgbClr val="000000"/>
                </a:solidFill>
                <a:latin typeface="Arial"/>
              </a:rPr>
            </a:br>
            <a:r>
              <a:rPr lang="en-GB" sz="500" kern="0" dirty="0">
                <a:solidFill>
                  <a:srgbClr val="000000"/>
                </a:solidFill>
                <a:latin typeface="Arial"/>
              </a:rPr>
              <a:t>A .Picciotto et al. </a:t>
            </a:r>
            <a:r>
              <a:rPr lang="en-GB" sz="500" kern="0" dirty="0">
                <a:solidFill>
                  <a:srgbClr val="61D836">
                    <a:lumMod val="50000"/>
                  </a:srgbClr>
                </a:solidFill>
                <a:latin typeface="Arial"/>
              </a:rPr>
              <a:t>Ammonia borane-based targets for new developments in laser-driven proton boron fusion </a:t>
            </a:r>
            <a:br>
              <a:rPr lang="en-GB" sz="500" kern="0" dirty="0">
                <a:solidFill>
                  <a:srgbClr val="61D836">
                    <a:lumMod val="50000"/>
                  </a:srgbClr>
                </a:solidFill>
                <a:latin typeface="Arial"/>
              </a:rPr>
            </a:br>
            <a:r>
              <a:rPr lang="en-GB" sz="500" kern="0" dirty="0">
                <a:solidFill>
                  <a:srgbClr val="000000"/>
                </a:solidFill>
                <a:latin typeface="Arial"/>
              </a:rPr>
              <a:t>Applied Surface Science 672, 01/11/2024,  160797</a:t>
            </a:r>
            <a:br>
              <a:rPr lang="en-GB" sz="500" kern="0" dirty="0">
                <a:solidFill>
                  <a:srgbClr val="000000"/>
                </a:solidFill>
                <a:latin typeface="Arial"/>
              </a:rPr>
            </a:br>
            <a:br>
              <a:rPr lang="en-GB" sz="500" kern="0" dirty="0">
                <a:solidFill>
                  <a:srgbClr val="000000"/>
                </a:solidFill>
                <a:latin typeface="Arial"/>
              </a:rPr>
            </a:br>
            <a:r>
              <a:rPr lang="en-GB" sz="500" kern="0" dirty="0">
                <a:solidFill>
                  <a:srgbClr val="000000"/>
                </a:solidFill>
                <a:latin typeface="Arial"/>
              </a:rPr>
              <a:t>I.C.E </a:t>
            </a:r>
            <a:r>
              <a:rPr lang="en-GB" sz="500" kern="0" dirty="0" err="1">
                <a:solidFill>
                  <a:srgbClr val="000000"/>
                </a:solidFill>
                <a:latin typeface="Arial"/>
              </a:rPr>
              <a:t>Turcu</a:t>
            </a:r>
            <a:r>
              <a:rPr lang="en-GB" sz="500" kern="0" dirty="0">
                <a:solidFill>
                  <a:srgbClr val="000000"/>
                </a:solidFill>
                <a:latin typeface="Arial"/>
              </a:rPr>
              <a:t> et al,  Borane (B𝒎H𝒏), </a:t>
            </a:r>
            <a:r>
              <a:rPr lang="en-GB" sz="500" kern="0" dirty="0">
                <a:solidFill>
                  <a:srgbClr val="61D836">
                    <a:lumMod val="50000"/>
                  </a:srgbClr>
                </a:solidFill>
                <a:latin typeface="Arial"/>
              </a:rPr>
              <a:t>Hydrogen rich, Proton Boron fusion fuel materials for high yield laser-driven Alpha sources</a:t>
            </a:r>
            <a:r>
              <a:rPr lang="en-GB" sz="500" kern="0" dirty="0">
                <a:solidFill>
                  <a:srgbClr val="000000"/>
                </a:solidFill>
                <a:latin typeface="Arial"/>
              </a:rPr>
              <a:t>, </a:t>
            </a:r>
            <a:br>
              <a:rPr lang="en-GB" sz="500" kern="0" dirty="0">
                <a:solidFill>
                  <a:srgbClr val="000000"/>
                </a:solidFill>
                <a:latin typeface="Arial"/>
              </a:rPr>
            </a:br>
            <a:r>
              <a:rPr lang="en-GB" sz="500" kern="0" dirty="0">
                <a:solidFill>
                  <a:srgbClr val="000000"/>
                </a:solidFill>
                <a:latin typeface="Arial"/>
              </a:rPr>
              <a:t>Journal of Instrumentation, 2nd International Workshop on Proton-Boron Fusion, Catania, Italy 5–8 September 2022, published 2024.</a:t>
            </a:r>
            <a:br>
              <a:rPr lang="en-GB" sz="500" kern="0" dirty="0">
                <a:solidFill>
                  <a:srgbClr val="000000"/>
                </a:solidFill>
                <a:latin typeface="Arial"/>
              </a:rPr>
            </a:br>
            <a:br>
              <a:rPr lang="en-GB" sz="500" kern="0" dirty="0">
                <a:solidFill>
                  <a:srgbClr val="000000"/>
                </a:solidFill>
                <a:latin typeface="Arial"/>
              </a:rPr>
            </a:br>
            <a:r>
              <a:rPr lang="en-GB" sz="500" kern="0" dirty="0" err="1">
                <a:solidFill>
                  <a:srgbClr val="000000"/>
                </a:solidFill>
                <a:latin typeface="Arial"/>
              </a:rPr>
              <a:t>Istokskaia</a:t>
            </a:r>
            <a:r>
              <a:rPr lang="en-GB" sz="500" kern="0" dirty="0">
                <a:solidFill>
                  <a:srgbClr val="000000"/>
                </a:solidFill>
                <a:latin typeface="Arial"/>
              </a:rPr>
              <a:t>, V et al. </a:t>
            </a:r>
            <a:r>
              <a:rPr lang="en-GB" sz="500" kern="0" dirty="0">
                <a:solidFill>
                  <a:srgbClr val="61D836">
                    <a:lumMod val="50000"/>
                  </a:srgbClr>
                </a:solidFill>
                <a:latin typeface="Arial"/>
              </a:rPr>
              <a:t>A multi-MeV alpha particle source via proton-boron fusion driven by a 10-GW tabletop laser </a:t>
            </a:r>
            <a:br>
              <a:rPr lang="en-GB" sz="500" kern="0" dirty="0">
                <a:solidFill>
                  <a:srgbClr val="61D836">
                    <a:lumMod val="50000"/>
                  </a:srgbClr>
                </a:solidFill>
                <a:latin typeface="Arial"/>
              </a:rPr>
            </a:br>
            <a:r>
              <a:rPr lang="en-GB" sz="500" kern="0" dirty="0">
                <a:solidFill>
                  <a:srgbClr val="000000"/>
                </a:solidFill>
                <a:latin typeface="Arial"/>
              </a:rPr>
              <a:t>Communications Physics, 2023, 6(1), 27</a:t>
            </a:r>
          </a:p>
          <a:p>
            <a:pPr hangingPunct="0">
              <a:lnSpc>
                <a:spcPct val="120000"/>
              </a:lnSpc>
              <a:spcBef>
                <a:spcPts val="0"/>
              </a:spcBef>
              <a:spcAft>
                <a:spcPts val="1000"/>
              </a:spcAft>
            </a:pPr>
            <a:endParaRPr lang="en-GB" sz="500" kern="0" dirty="0">
              <a:solidFill>
                <a:srgbClr val="000000"/>
              </a:solidFill>
              <a:latin typeface="Arial"/>
            </a:endParaRPr>
          </a:p>
          <a:p>
            <a:pPr hangingPunct="0">
              <a:lnSpc>
                <a:spcPct val="120000"/>
              </a:lnSpc>
              <a:spcBef>
                <a:spcPts val="0"/>
              </a:spcBef>
            </a:pPr>
            <a:endParaRPr lang="en-US" sz="500" kern="0" dirty="0">
              <a:solidFill>
                <a:srgbClr val="FF644E">
                  <a:lumOff val="-29866"/>
                </a:srgbClr>
              </a:solidFill>
            </a:endParaRPr>
          </a:p>
          <a:p>
            <a:pPr>
              <a:lnSpc>
                <a:spcPct val="120000"/>
              </a:lnSpc>
            </a:pPr>
            <a:br>
              <a:rPr lang="en-US" sz="500" kern="0" dirty="0">
                <a:solidFill>
                  <a:srgbClr val="FF644E">
                    <a:lumOff val="-29866"/>
                  </a:srgbClr>
                </a:solidFill>
              </a:rPr>
            </a:br>
            <a:endParaRPr lang="en-US" sz="500" kern="0" dirty="0">
              <a:solidFill>
                <a:srgbClr val="FF644E">
                  <a:lumOff val="-29866"/>
                </a:srgbClr>
              </a:solidFill>
            </a:endParaRPr>
          </a:p>
          <a:p>
            <a:pPr>
              <a:lnSpc>
                <a:spcPct val="120000"/>
              </a:lnSpc>
            </a:pPr>
            <a:endParaRPr lang="en-US" sz="500" kern="0" dirty="0">
              <a:solidFill>
                <a:srgbClr val="FF644E">
                  <a:lumOff val="-29866"/>
                </a:srgbClr>
              </a:solidFill>
              <a:latin typeface="Arial"/>
            </a:endParaRPr>
          </a:p>
          <a:p>
            <a:pPr>
              <a:lnSpc>
                <a:spcPct val="120000"/>
              </a:lnSpc>
            </a:pPr>
            <a:br>
              <a:rPr lang="en-US" sz="500" kern="0" dirty="0">
                <a:solidFill>
                  <a:srgbClr val="FF644E">
                    <a:lumOff val="-29866"/>
                  </a:srgbClr>
                </a:solidFill>
              </a:rPr>
            </a:br>
            <a:br>
              <a:rPr lang="en-US" sz="500" kern="0" dirty="0">
                <a:solidFill>
                  <a:srgbClr val="FF644E">
                    <a:lumOff val="-29866"/>
                  </a:srgbClr>
                </a:solidFill>
              </a:rPr>
            </a:br>
            <a:endParaRPr lang="en-US" sz="500" kern="0" dirty="0">
              <a:solidFill>
                <a:srgbClr val="FF644E">
                  <a:lumOff val="-29866"/>
                </a:srgbClr>
              </a:solidFill>
            </a:endParaRPr>
          </a:p>
          <a:p>
            <a:pPr>
              <a:lnSpc>
                <a:spcPct val="120000"/>
              </a:lnSpc>
            </a:pPr>
            <a:br>
              <a:rPr lang="en-US" sz="500" kern="0" dirty="0">
                <a:solidFill>
                  <a:srgbClr val="FF644E">
                    <a:lumOff val="-29866"/>
                  </a:srgbClr>
                </a:solidFill>
              </a:rPr>
            </a:br>
            <a:endParaRPr lang="en-US" sz="500" kern="0" dirty="0">
              <a:solidFill>
                <a:srgbClr val="FF644E">
                  <a:lumOff val="-29866"/>
                </a:srgbClr>
              </a:solidFill>
            </a:endParaRPr>
          </a:p>
          <a:p>
            <a:pPr>
              <a:lnSpc>
                <a:spcPct val="120000"/>
              </a:lnSpc>
            </a:pPr>
            <a:br>
              <a:rPr lang="en-US" sz="500" kern="0" dirty="0">
                <a:solidFill>
                  <a:srgbClr val="FF644E">
                    <a:lumOff val="-29866"/>
                  </a:srgbClr>
                </a:solidFill>
              </a:rPr>
            </a:br>
            <a:br>
              <a:rPr lang="en-US" sz="500" kern="0" dirty="0">
                <a:solidFill>
                  <a:srgbClr val="FF644E">
                    <a:lumOff val="-29866"/>
                  </a:srgbClr>
                </a:solidFill>
              </a:rPr>
            </a:br>
            <a:endParaRPr lang="en-US" sz="500" kern="0" dirty="0">
              <a:solidFill>
                <a:srgbClr val="FF644E">
                  <a:lumOff val="-29866"/>
                </a:srgbClr>
              </a:solidFill>
            </a:endParaRPr>
          </a:p>
          <a:p>
            <a:pPr>
              <a:lnSpc>
                <a:spcPct val="120000"/>
              </a:lnSpc>
            </a:pPr>
            <a:endParaRPr lang="it-IT" sz="500" kern="0" dirty="0">
              <a:solidFill>
                <a:srgbClr val="000000"/>
              </a:solidFill>
              <a:latin typeface="Arial"/>
            </a:endParaRPr>
          </a:p>
          <a:p>
            <a:pPr>
              <a:lnSpc>
                <a:spcPct val="120000"/>
              </a:lnSpc>
            </a:pPr>
            <a:br>
              <a:rPr lang="en-US" sz="500" kern="0" dirty="0">
                <a:solidFill>
                  <a:srgbClr val="FF644E">
                    <a:lumOff val="-29866"/>
                  </a:srgbClr>
                </a:solidFill>
              </a:rPr>
            </a:br>
            <a:endParaRPr lang="en-US" sz="500" kern="0" dirty="0">
              <a:solidFill>
                <a:srgbClr val="FF644E">
                  <a:lumOff val="-29866"/>
                </a:srgbClr>
              </a:solidFill>
            </a:endParaRPr>
          </a:p>
          <a:p>
            <a:pPr>
              <a:lnSpc>
                <a:spcPct val="120000"/>
              </a:lnSpc>
            </a:pPr>
            <a:br>
              <a:rPr lang="en-US" sz="500" kern="0" dirty="0">
                <a:solidFill>
                  <a:srgbClr val="FF644E">
                    <a:lumOff val="-29866"/>
                  </a:srgbClr>
                </a:solidFill>
              </a:rPr>
            </a:br>
            <a:endParaRPr lang="en-US" sz="500" kern="0" dirty="0">
              <a:solidFill>
                <a:srgbClr val="FF644E">
                  <a:lumOff val="-29866"/>
                </a:srgbClr>
              </a:solidFill>
            </a:endParaRPr>
          </a:p>
        </p:txBody>
      </p:sp>
    </p:spTree>
    <p:extLst>
      <p:ext uri="{BB962C8B-B14F-4D97-AF65-F5344CB8AC3E}">
        <p14:creationId xmlns:p14="http://schemas.microsoft.com/office/powerpoint/2010/main" val="392832860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55BDF2-A857-AA14-0A6F-7A43CFCEFF4E}"/>
              </a:ext>
            </a:extLst>
          </p:cNvPr>
          <p:cNvSpPr>
            <a:spLocks noGrp="1"/>
          </p:cNvSpPr>
          <p:nvPr>
            <p:ph type="title"/>
          </p:nvPr>
        </p:nvSpPr>
        <p:spPr/>
        <p:txBody>
          <a:bodyPr/>
          <a:lstStyle/>
          <a:p>
            <a:r>
              <a:rPr lang="it-IT" dirty="0"/>
              <a:t>Cancer </a:t>
            </a:r>
            <a:r>
              <a:rPr lang="it-IT" dirty="0" err="1"/>
              <a:t>radioresistance</a:t>
            </a:r>
            <a:endParaRPr lang="it-IT" dirty="0"/>
          </a:p>
        </p:txBody>
      </p:sp>
      <p:pic>
        <p:nvPicPr>
          <p:cNvPr id="4" name="Segnaposto contenuto 3">
            <a:extLst>
              <a:ext uri="{FF2B5EF4-FFF2-40B4-BE49-F238E27FC236}">
                <a16:creationId xmlns:a16="http://schemas.microsoft.com/office/drawing/2014/main" id="{704E41F0-B48C-0974-2D9D-FDF5C5B77712}"/>
              </a:ext>
            </a:extLst>
          </p:cNvPr>
          <p:cNvPicPr>
            <a:picLocks noGrp="1" noChangeAspect="1"/>
          </p:cNvPicPr>
          <p:nvPr>
            <p:ph idx="1"/>
          </p:nvPr>
        </p:nvPicPr>
        <p:blipFill>
          <a:blip r:embed="rId2"/>
          <a:stretch>
            <a:fillRect/>
          </a:stretch>
        </p:blipFill>
        <p:spPr>
          <a:xfrm>
            <a:off x="477031" y="1123934"/>
            <a:ext cx="8442674" cy="4942802"/>
          </a:xfrm>
          <a:prstGeom prst="rect">
            <a:avLst/>
          </a:prstGeom>
        </p:spPr>
      </p:pic>
    </p:spTree>
    <p:extLst>
      <p:ext uri="{BB962C8B-B14F-4D97-AF65-F5344CB8AC3E}">
        <p14:creationId xmlns:p14="http://schemas.microsoft.com/office/powerpoint/2010/main" val="171576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olo 2"/>
          <p:cNvSpPr>
            <a:spLocks noGrp="1"/>
          </p:cNvSpPr>
          <p:nvPr>
            <p:ph type="title"/>
          </p:nvPr>
        </p:nvSpPr>
        <p:spPr>
          <a:xfrm>
            <a:off x="228600" y="152400"/>
            <a:ext cx="8458200" cy="882021"/>
          </a:xfrm>
        </p:spPr>
        <p:txBody>
          <a:bodyPr/>
          <a:lstStyle/>
          <a:p>
            <a:r>
              <a:rPr lang="en-GB" dirty="0"/>
              <a:t>Accelerator-based BNCT</a:t>
            </a:r>
          </a:p>
        </p:txBody>
      </p:sp>
      <p:pic>
        <p:nvPicPr>
          <p:cNvPr id="2" name="Immagine 1">
            <a:extLst>
              <a:ext uri="{FF2B5EF4-FFF2-40B4-BE49-F238E27FC236}">
                <a16:creationId xmlns:a16="http://schemas.microsoft.com/office/drawing/2014/main" id="{4E67FF2F-5E2A-D518-A1A8-4D96D228D89D}"/>
              </a:ext>
            </a:extLst>
          </p:cNvPr>
          <p:cNvPicPr>
            <a:picLocks noChangeAspect="1"/>
          </p:cNvPicPr>
          <p:nvPr/>
        </p:nvPicPr>
        <p:blipFill>
          <a:blip r:embed="rId2"/>
          <a:stretch>
            <a:fillRect/>
          </a:stretch>
        </p:blipFill>
        <p:spPr>
          <a:xfrm>
            <a:off x="609243" y="1130020"/>
            <a:ext cx="8199831" cy="2944623"/>
          </a:xfrm>
          <a:prstGeom prst="rect">
            <a:avLst/>
          </a:prstGeom>
        </p:spPr>
      </p:pic>
      <p:pic>
        <p:nvPicPr>
          <p:cNvPr id="4" name="Immagine 3">
            <a:extLst>
              <a:ext uri="{FF2B5EF4-FFF2-40B4-BE49-F238E27FC236}">
                <a16:creationId xmlns:a16="http://schemas.microsoft.com/office/drawing/2014/main" id="{1BDECCC4-DDB3-6491-39FC-A4B701B0B4CD}"/>
              </a:ext>
            </a:extLst>
          </p:cNvPr>
          <p:cNvPicPr>
            <a:picLocks noChangeAspect="1"/>
          </p:cNvPicPr>
          <p:nvPr/>
        </p:nvPicPr>
        <p:blipFill>
          <a:blip r:embed="rId3"/>
          <a:stretch>
            <a:fillRect/>
          </a:stretch>
        </p:blipFill>
        <p:spPr>
          <a:xfrm>
            <a:off x="2011778" y="4170242"/>
            <a:ext cx="5120444" cy="2670797"/>
          </a:xfrm>
          <a:prstGeom prst="rect">
            <a:avLst/>
          </a:prstGeom>
        </p:spPr>
      </p:pic>
    </p:spTree>
    <p:extLst>
      <p:ext uri="{BB962C8B-B14F-4D97-AF65-F5344CB8AC3E}">
        <p14:creationId xmlns:p14="http://schemas.microsoft.com/office/powerpoint/2010/main" val="317089944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1A4822-E8B2-F8E0-5CC9-E3F463302933}"/>
              </a:ext>
            </a:extLst>
          </p:cNvPr>
          <p:cNvSpPr>
            <a:spLocks noGrp="1"/>
          </p:cNvSpPr>
          <p:nvPr>
            <p:ph type="title"/>
          </p:nvPr>
        </p:nvSpPr>
        <p:spPr/>
        <p:txBody>
          <a:bodyPr/>
          <a:lstStyle/>
          <a:p>
            <a:r>
              <a:rPr lang="it-IT" dirty="0" err="1"/>
              <a:t>Radiation</a:t>
            </a:r>
            <a:r>
              <a:rPr lang="it-IT" dirty="0"/>
              <a:t> </a:t>
            </a:r>
            <a:r>
              <a:rPr lang="it-IT" dirty="0" err="1"/>
              <a:t>biological</a:t>
            </a:r>
            <a:r>
              <a:rPr lang="it-IT" dirty="0"/>
              <a:t> </a:t>
            </a:r>
            <a:r>
              <a:rPr lang="it-IT" dirty="0" err="1"/>
              <a:t>effectiveness</a:t>
            </a:r>
            <a:endParaRPr lang="it-IT" dirty="0"/>
          </a:p>
        </p:txBody>
      </p:sp>
      <p:sp>
        <p:nvSpPr>
          <p:cNvPr id="3" name="Segnaposto contenuto 2">
            <a:extLst>
              <a:ext uri="{FF2B5EF4-FFF2-40B4-BE49-F238E27FC236}">
                <a16:creationId xmlns:a16="http://schemas.microsoft.com/office/drawing/2014/main" id="{F3175772-A348-90B7-9AB5-8445B0610EF2}"/>
              </a:ext>
            </a:extLst>
          </p:cNvPr>
          <p:cNvSpPr>
            <a:spLocks noGrp="1"/>
          </p:cNvSpPr>
          <p:nvPr>
            <p:ph idx="1"/>
          </p:nvPr>
        </p:nvSpPr>
        <p:spPr>
          <a:xfrm>
            <a:off x="583096" y="1242972"/>
            <a:ext cx="8083870" cy="4903480"/>
          </a:xfrm>
        </p:spPr>
        <p:txBody>
          <a:bodyPr/>
          <a:lstStyle/>
          <a:p>
            <a:r>
              <a:rPr lang="it-IT" dirty="0" err="1"/>
              <a:t>Physics</a:t>
            </a:r>
            <a:r>
              <a:rPr lang="it-IT" dirty="0"/>
              <a:t> plays a </a:t>
            </a:r>
            <a:r>
              <a:rPr lang="it-IT" dirty="0" err="1"/>
              <a:t>fundamental</a:t>
            </a:r>
            <a:r>
              <a:rPr lang="it-IT" dirty="0"/>
              <a:t> </a:t>
            </a:r>
            <a:r>
              <a:rPr lang="it-IT" dirty="0" err="1"/>
              <a:t>role</a:t>
            </a:r>
            <a:r>
              <a:rPr lang="it-IT" dirty="0"/>
              <a:t> (</a:t>
            </a:r>
            <a:r>
              <a:rPr lang="it-IT" i="1" dirty="0" err="1"/>
              <a:t>radiation</a:t>
            </a:r>
            <a:r>
              <a:rPr lang="it-IT" i="1" dirty="0"/>
              <a:t> </a:t>
            </a:r>
            <a:r>
              <a:rPr lang="it-IT" i="1" dirty="0" err="1"/>
              <a:t>quality</a:t>
            </a:r>
            <a:r>
              <a:rPr lang="it-IT" dirty="0"/>
              <a:t>)</a:t>
            </a:r>
          </a:p>
        </p:txBody>
      </p:sp>
      <p:pic>
        <p:nvPicPr>
          <p:cNvPr id="4" name="Immagine 3">
            <a:extLst>
              <a:ext uri="{FF2B5EF4-FFF2-40B4-BE49-F238E27FC236}">
                <a16:creationId xmlns:a16="http://schemas.microsoft.com/office/drawing/2014/main" id="{C65D5CC6-553C-E079-D0F3-F3E3D3DE7958}"/>
              </a:ext>
            </a:extLst>
          </p:cNvPr>
          <p:cNvPicPr>
            <a:picLocks noChangeAspect="1"/>
          </p:cNvPicPr>
          <p:nvPr/>
        </p:nvPicPr>
        <p:blipFill>
          <a:blip r:embed="rId3"/>
          <a:stretch>
            <a:fillRect/>
          </a:stretch>
        </p:blipFill>
        <p:spPr>
          <a:xfrm>
            <a:off x="1040272" y="2373705"/>
            <a:ext cx="7169517" cy="3621338"/>
          </a:xfrm>
          <a:prstGeom prst="rect">
            <a:avLst/>
          </a:prstGeom>
        </p:spPr>
      </p:pic>
      <p:pic>
        <p:nvPicPr>
          <p:cNvPr id="5" name="Immagine 4">
            <a:extLst>
              <a:ext uri="{FF2B5EF4-FFF2-40B4-BE49-F238E27FC236}">
                <a16:creationId xmlns:a16="http://schemas.microsoft.com/office/drawing/2014/main" id="{AED4FD92-4765-BBDA-B662-82652E42D473}"/>
              </a:ext>
            </a:extLst>
          </p:cNvPr>
          <p:cNvPicPr>
            <a:picLocks noChangeAspect="1"/>
          </p:cNvPicPr>
          <p:nvPr/>
        </p:nvPicPr>
        <p:blipFill>
          <a:blip r:embed="rId4"/>
          <a:stretch>
            <a:fillRect/>
          </a:stretch>
        </p:blipFill>
        <p:spPr>
          <a:xfrm>
            <a:off x="1132929" y="1987770"/>
            <a:ext cx="6878142" cy="4277950"/>
          </a:xfrm>
          <a:prstGeom prst="rect">
            <a:avLst/>
          </a:prstGeom>
        </p:spPr>
      </p:pic>
      <p:pic>
        <p:nvPicPr>
          <p:cNvPr id="6" name="Immagine 5">
            <a:extLst>
              <a:ext uri="{FF2B5EF4-FFF2-40B4-BE49-F238E27FC236}">
                <a16:creationId xmlns:a16="http://schemas.microsoft.com/office/drawing/2014/main" id="{8E5CB0F3-0785-56D2-C217-4CBEE053F814}"/>
              </a:ext>
            </a:extLst>
          </p:cNvPr>
          <p:cNvPicPr>
            <a:picLocks noChangeAspect="1"/>
          </p:cNvPicPr>
          <p:nvPr/>
        </p:nvPicPr>
        <p:blipFill>
          <a:blip r:embed="rId5"/>
          <a:stretch>
            <a:fillRect/>
          </a:stretch>
        </p:blipFill>
        <p:spPr>
          <a:xfrm>
            <a:off x="523875" y="2359857"/>
            <a:ext cx="8096250" cy="3533775"/>
          </a:xfrm>
          <a:prstGeom prst="rect">
            <a:avLst/>
          </a:prstGeom>
        </p:spPr>
      </p:pic>
      <p:pic>
        <p:nvPicPr>
          <p:cNvPr id="7" name="Immagine 6">
            <a:extLst>
              <a:ext uri="{FF2B5EF4-FFF2-40B4-BE49-F238E27FC236}">
                <a16:creationId xmlns:a16="http://schemas.microsoft.com/office/drawing/2014/main" id="{55218A55-A7AB-1449-DDF3-B288A1D5883F}"/>
              </a:ext>
            </a:extLst>
          </p:cNvPr>
          <p:cNvPicPr>
            <a:picLocks noChangeAspect="1"/>
          </p:cNvPicPr>
          <p:nvPr/>
        </p:nvPicPr>
        <p:blipFill>
          <a:blip r:embed="rId6"/>
          <a:stretch>
            <a:fillRect/>
          </a:stretch>
        </p:blipFill>
        <p:spPr>
          <a:xfrm>
            <a:off x="1086088" y="1219375"/>
            <a:ext cx="6924983" cy="4809715"/>
          </a:xfrm>
          <a:prstGeom prst="rect">
            <a:avLst/>
          </a:prstGeom>
        </p:spPr>
      </p:pic>
      <p:pic>
        <p:nvPicPr>
          <p:cNvPr id="8" name="Immagine 7">
            <a:extLst>
              <a:ext uri="{FF2B5EF4-FFF2-40B4-BE49-F238E27FC236}">
                <a16:creationId xmlns:a16="http://schemas.microsoft.com/office/drawing/2014/main" id="{B25E5BAC-2A14-8E2E-795F-E6298AC8C394}"/>
              </a:ext>
            </a:extLst>
          </p:cNvPr>
          <p:cNvPicPr>
            <a:picLocks noChangeAspect="1"/>
          </p:cNvPicPr>
          <p:nvPr/>
        </p:nvPicPr>
        <p:blipFill>
          <a:blip r:embed="rId7"/>
          <a:stretch>
            <a:fillRect/>
          </a:stretch>
        </p:blipFill>
        <p:spPr>
          <a:xfrm>
            <a:off x="523875" y="1316452"/>
            <a:ext cx="3644060" cy="4355946"/>
          </a:xfrm>
          <a:prstGeom prst="rect">
            <a:avLst/>
          </a:prstGeom>
        </p:spPr>
      </p:pic>
      <p:pic>
        <p:nvPicPr>
          <p:cNvPr id="9" name="Immagine 8">
            <a:extLst>
              <a:ext uri="{FF2B5EF4-FFF2-40B4-BE49-F238E27FC236}">
                <a16:creationId xmlns:a16="http://schemas.microsoft.com/office/drawing/2014/main" id="{D003986C-5D78-89B8-453C-741D1CF7917B}"/>
              </a:ext>
            </a:extLst>
          </p:cNvPr>
          <p:cNvPicPr>
            <a:picLocks noChangeAspect="1"/>
          </p:cNvPicPr>
          <p:nvPr/>
        </p:nvPicPr>
        <p:blipFill>
          <a:blip r:embed="rId8"/>
          <a:stretch>
            <a:fillRect/>
          </a:stretch>
        </p:blipFill>
        <p:spPr>
          <a:xfrm>
            <a:off x="4430412" y="998434"/>
            <a:ext cx="3779377" cy="5511821"/>
          </a:xfrm>
          <a:prstGeom prst="rect">
            <a:avLst/>
          </a:prstGeom>
        </p:spPr>
      </p:pic>
      <p:pic>
        <p:nvPicPr>
          <p:cNvPr id="11" name="Immagine 10">
            <a:extLst>
              <a:ext uri="{FF2B5EF4-FFF2-40B4-BE49-F238E27FC236}">
                <a16:creationId xmlns:a16="http://schemas.microsoft.com/office/drawing/2014/main" id="{6456766B-DFB1-98A7-791A-245C2C2DF146}"/>
              </a:ext>
            </a:extLst>
          </p:cNvPr>
          <p:cNvPicPr>
            <a:picLocks noChangeAspect="1"/>
          </p:cNvPicPr>
          <p:nvPr/>
        </p:nvPicPr>
        <p:blipFill>
          <a:blip r:embed="rId9"/>
          <a:stretch>
            <a:fillRect/>
          </a:stretch>
        </p:blipFill>
        <p:spPr>
          <a:xfrm>
            <a:off x="809596" y="1435719"/>
            <a:ext cx="7630867" cy="4982743"/>
          </a:xfrm>
          <a:prstGeom prst="rect">
            <a:avLst/>
          </a:prstGeom>
        </p:spPr>
      </p:pic>
      <p:pic>
        <p:nvPicPr>
          <p:cNvPr id="12" name="Immagine 11">
            <a:extLst>
              <a:ext uri="{FF2B5EF4-FFF2-40B4-BE49-F238E27FC236}">
                <a16:creationId xmlns:a16="http://schemas.microsoft.com/office/drawing/2014/main" id="{CC8C81F9-5F30-AB27-A768-91BE09FBEB33}"/>
              </a:ext>
            </a:extLst>
          </p:cNvPr>
          <p:cNvPicPr>
            <a:picLocks noChangeAspect="1"/>
          </p:cNvPicPr>
          <p:nvPr/>
        </p:nvPicPr>
        <p:blipFill>
          <a:blip r:embed="rId10"/>
          <a:stretch>
            <a:fillRect/>
          </a:stretch>
        </p:blipFill>
        <p:spPr>
          <a:xfrm>
            <a:off x="1740745" y="1119620"/>
            <a:ext cx="5379334" cy="5390635"/>
          </a:xfrm>
          <a:prstGeom prst="rect">
            <a:avLst/>
          </a:prstGeom>
        </p:spPr>
      </p:pic>
    </p:spTree>
    <p:extLst>
      <p:ext uri="{BB962C8B-B14F-4D97-AF65-F5344CB8AC3E}">
        <p14:creationId xmlns:p14="http://schemas.microsoft.com/office/powerpoint/2010/main" val="203914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anim calcmode="lin" valueType="num">
                                      <p:cBhvr>
                                        <p:cTn id="41" dur="500" fill="hold"/>
                                        <p:tgtEl>
                                          <p:spTgt spid="11"/>
                                        </p:tgtEl>
                                        <p:attrNameLst>
                                          <p:attrName>ppt_x</p:attrName>
                                        </p:attrNameLst>
                                      </p:cBhvr>
                                      <p:tavLst>
                                        <p:tav tm="0">
                                          <p:val>
                                            <p:strVal val="#ppt_x"/>
                                          </p:val>
                                        </p:tav>
                                        <p:tav tm="100000">
                                          <p:val>
                                            <p:strVal val="#ppt_x"/>
                                          </p:val>
                                        </p:tav>
                                      </p:tavLst>
                                    </p:anim>
                                    <p:anim calcmode="lin" valueType="num">
                                      <p:cBhvr>
                                        <p:cTn id="4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405384" y="1138843"/>
            <a:ext cx="8430272" cy="4090358"/>
          </a:xfrm>
        </p:spPr>
        <p:txBody>
          <a:bodyPr>
            <a:normAutofit/>
          </a:bodyPr>
          <a:lstStyle/>
          <a:p>
            <a:pPr>
              <a:lnSpc>
                <a:spcPct val="110000"/>
              </a:lnSpc>
            </a:pPr>
            <a:r>
              <a:rPr lang="en-US" dirty="0"/>
              <a:t>A</a:t>
            </a:r>
            <a:r>
              <a:rPr lang="en-US" noProof="0" dirty="0" err="1"/>
              <a:t>pproach</a:t>
            </a:r>
            <a:r>
              <a:rPr lang="en-US" noProof="0" dirty="0"/>
              <a:t> based on the </a:t>
            </a:r>
            <a:r>
              <a:rPr lang="en-US" noProof="0" dirty="0" err="1"/>
              <a:t>pB</a:t>
            </a:r>
            <a:r>
              <a:rPr lang="en-US" noProof="0" dirty="0"/>
              <a:t> fusion reaction </a:t>
            </a:r>
            <a:r>
              <a:rPr lang="en-US" sz="1800" noProof="0" dirty="0"/>
              <a:t>(Yoon et al., 2014)</a:t>
            </a:r>
          </a:p>
          <a:p>
            <a:pPr lvl="1">
              <a:lnSpc>
                <a:spcPct val="110000"/>
              </a:lnSpc>
            </a:pPr>
            <a:r>
              <a:rPr lang="en-US" noProof="0" dirty="0"/>
              <a:t>Locally deploying complex DNA damage to cancer cells</a:t>
            </a:r>
          </a:p>
        </p:txBody>
      </p:sp>
      <p:sp>
        <p:nvSpPr>
          <p:cNvPr id="12" name="Nadpis 1">
            <a:extLst>
              <a:ext uri="{FF2B5EF4-FFF2-40B4-BE49-F238E27FC236}">
                <a16:creationId xmlns:a16="http://schemas.microsoft.com/office/drawing/2014/main" id="{2597CE2D-1452-49D8-8730-213B5ED99150}"/>
              </a:ext>
            </a:extLst>
          </p:cNvPr>
          <p:cNvSpPr>
            <a:spLocks noGrp="1"/>
          </p:cNvSpPr>
          <p:nvPr>
            <p:ph type="title"/>
          </p:nvPr>
        </p:nvSpPr>
        <p:spPr>
          <a:xfrm>
            <a:off x="642910" y="142852"/>
            <a:ext cx="7467600" cy="928694"/>
          </a:xfrm>
        </p:spPr>
        <p:txBody>
          <a:bodyPr anchor="ctr">
            <a:noAutofit/>
          </a:bodyPr>
          <a:lstStyle/>
          <a:p>
            <a:r>
              <a:rPr lang="en-US" sz="3200" dirty="0"/>
              <a:t>Enhancing clinical proton effectiveness:</a:t>
            </a:r>
            <a:br>
              <a:rPr lang="en-US" sz="3200" dirty="0"/>
            </a:br>
            <a:endParaRPr lang="en-US" sz="3200" cap="none" noProof="0" dirty="0"/>
          </a:p>
        </p:txBody>
      </p:sp>
      <p:pic>
        <p:nvPicPr>
          <p:cNvPr id="17" name="Picture 16">
            <a:extLst>
              <a:ext uri="{FF2B5EF4-FFF2-40B4-BE49-F238E27FC236}">
                <a16:creationId xmlns:a16="http://schemas.microsoft.com/office/drawing/2014/main" id="{A1C6E5AC-F679-4B9E-B174-B761DE6CE0AF}"/>
              </a:ext>
            </a:extLst>
          </p:cNvPr>
          <p:cNvPicPr>
            <a:picLocks noChangeAspect="1"/>
          </p:cNvPicPr>
          <p:nvPr/>
        </p:nvPicPr>
        <p:blipFill>
          <a:blip r:embed="rId3"/>
          <a:stretch>
            <a:fillRect/>
          </a:stretch>
        </p:blipFill>
        <p:spPr>
          <a:xfrm>
            <a:off x="2007951" y="2191650"/>
            <a:ext cx="4896544" cy="1573889"/>
          </a:xfrm>
          <a:prstGeom prst="rect">
            <a:avLst/>
          </a:prstGeom>
        </p:spPr>
      </p:pic>
      <p:pic>
        <p:nvPicPr>
          <p:cNvPr id="18" name="Immagine 6">
            <a:extLst>
              <a:ext uri="{FF2B5EF4-FFF2-40B4-BE49-F238E27FC236}">
                <a16:creationId xmlns:a16="http://schemas.microsoft.com/office/drawing/2014/main" id="{46EEF2F4-6C40-4701-A393-A126D1B5E88F}"/>
              </a:ext>
            </a:extLst>
          </p:cNvPr>
          <p:cNvPicPr>
            <a:picLocks noChangeAspect="1"/>
          </p:cNvPicPr>
          <p:nvPr/>
        </p:nvPicPr>
        <p:blipFill>
          <a:blip r:embed="rId4" cstate="print">
            <a:extLst>
              <a:ext uri="{28A0092B-C50C-407E-A947-70E740481C1C}">
                <a14:useLocalDpi xmlns:a14="http://schemas.microsoft.com/office/drawing/2010/main" val="0"/>
              </a:ext>
            </a:extLst>
          </a:blip>
          <a:srcRect l="13039" b="10039"/>
          <a:stretch>
            <a:fillRect/>
          </a:stretch>
        </p:blipFill>
        <p:spPr bwMode="auto">
          <a:xfrm>
            <a:off x="3317489" y="3843789"/>
            <a:ext cx="2875173" cy="2521140"/>
          </a:xfrm>
          <a:prstGeom prst="rect">
            <a:avLst/>
          </a:prstGeom>
          <a:noFill/>
          <a:ln>
            <a:noFill/>
          </a:ln>
        </p:spPr>
      </p:pic>
      <p:pic>
        <p:nvPicPr>
          <p:cNvPr id="20" name="Picture 19">
            <a:extLst>
              <a:ext uri="{FF2B5EF4-FFF2-40B4-BE49-F238E27FC236}">
                <a16:creationId xmlns:a16="http://schemas.microsoft.com/office/drawing/2014/main" id="{5361D3F8-6136-41DB-955E-D20430A3D767}"/>
              </a:ext>
            </a:extLst>
          </p:cNvPr>
          <p:cNvPicPr>
            <a:picLocks noChangeAspect="1"/>
          </p:cNvPicPr>
          <p:nvPr/>
        </p:nvPicPr>
        <p:blipFill>
          <a:blip r:embed="rId5"/>
          <a:stretch>
            <a:fillRect/>
          </a:stretch>
        </p:blipFill>
        <p:spPr>
          <a:xfrm>
            <a:off x="446209" y="3822523"/>
            <a:ext cx="2622661" cy="2601792"/>
          </a:xfrm>
          <a:prstGeom prst="rect">
            <a:avLst/>
          </a:prstGeom>
        </p:spPr>
      </p:pic>
      <p:pic>
        <p:nvPicPr>
          <p:cNvPr id="2" name="Immagine 1">
            <a:extLst>
              <a:ext uri="{FF2B5EF4-FFF2-40B4-BE49-F238E27FC236}">
                <a16:creationId xmlns:a16="http://schemas.microsoft.com/office/drawing/2014/main" id="{5CD54BFB-151D-E067-3A89-15BC8E64D991}"/>
              </a:ext>
            </a:extLst>
          </p:cNvPr>
          <p:cNvPicPr>
            <a:picLocks noChangeAspect="1"/>
          </p:cNvPicPr>
          <p:nvPr/>
        </p:nvPicPr>
        <p:blipFill>
          <a:blip r:embed="rId6"/>
          <a:stretch>
            <a:fillRect/>
          </a:stretch>
        </p:blipFill>
        <p:spPr>
          <a:xfrm>
            <a:off x="6151517" y="3850603"/>
            <a:ext cx="2866006" cy="2488183"/>
          </a:xfrm>
          <a:prstGeom prst="rect">
            <a:avLst/>
          </a:prstGeom>
        </p:spPr>
      </p:pic>
      <p:sp>
        <p:nvSpPr>
          <p:cNvPr id="6" name="Rettangolo 7">
            <a:extLst>
              <a:ext uri="{FF2B5EF4-FFF2-40B4-BE49-F238E27FC236}">
                <a16:creationId xmlns:a16="http://schemas.microsoft.com/office/drawing/2014/main" id="{8B4E9F57-2357-2B38-F95A-50CD56CB021E}"/>
              </a:ext>
            </a:extLst>
          </p:cNvPr>
          <p:cNvSpPr/>
          <p:nvPr/>
        </p:nvSpPr>
        <p:spPr>
          <a:xfrm>
            <a:off x="3640970" y="6370685"/>
            <a:ext cx="249529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p + </a:t>
            </a:r>
            <a:r>
              <a:rPr lang="en-US" baseline="30000" dirty="0">
                <a:latin typeface="Times New Roman" panose="02020603050405020304" pitchFamily="18" charset="0"/>
                <a:cs typeface="Times New Roman" panose="02020603050405020304" pitchFamily="18" charset="0"/>
              </a:rPr>
              <a:t>11</a:t>
            </a:r>
            <a:r>
              <a:rPr lang="en-US" dirty="0">
                <a:latin typeface="Times New Roman" panose="02020603050405020304" pitchFamily="18" charset="0"/>
                <a:cs typeface="Times New Roman" panose="02020603050405020304" pitchFamily="18" charset="0"/>
              </a:rPr>
              <a:t>B → 3</a:t>
            </a:r>
            <a:r>
              <a:rPr lang="el-GR" dirty="0">
                <a:latin typeface="Times New Roman" panose="02020603050405020304" pitchFamily="18" charset="0"/>
                <a:cs typeface="Times New Roman" panose="02020603050405020304" pitchFamily="18" charset="0"/>
              </a:rPr>
              <a:t>α </a:t>
            </a:r>
            <a:r>
              <a:rPr lang="en-US" dirty="0">
                <a:latin typeface="Times New Roman" panose="02020603050405020304" pitchFamily="18" charset="0"/>
                <a:cs typeface="Times New Roman" panose="02020603050405020304" pitchFamily="18" charset="0"/>
              </a:rPr>
              <a:t>+ 8.7 MeV</a:t>
            </a:r>
          </a:p>
        </p:txBody>
      </p:sp>
    </p:spTree>
    <p:extLst>
      <p:ext uri="{BB962C8B-B14F-4D97-AF65-F5344CB8AC3E}">
        <p14:creationId xmlns:p14="http://schemas.microsoft.com/office/powerpoint/2010/main" val="235175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E8015C-BD23-3DEF-6ED1-6DCE1635AC78}"/>
              </a:ext>
            </a:extLst>
          </p:cNvPr>
          <p:cNvSpPr>
            <a:spLocks noGrp="1"/>
          </p:cNvSpPr>
          <p:nvPr>
            <p:ph type="title"/>
          </p:nvPr>
        </p:nvSpPr>
        <p:spPr>
          <a:xfrm>
            <a:off x="477031" y="345227"/>
            <a:ext cx="8189935" cy="1017012"/>
          </a:xfrm>
        </p:spPr>
        <p:txBody>
          <a:bodyPr anchor="ctr">
            <a:normAutofit/>
          </a:bodyPr>
          <a:lstStyle/>
          <a:p>
            <a:r>
              <a:rPr lang="it-IT" dirty="0"/>
              <a:t>PBCT vs. BNCT</a:t>
            </a:r>
          </a:p>
        </p:txBody>
      </p:sp>
      <p:pic>
        <p:nvPicPr>
          <p:cNvPr id="4" name="Segnaposto contenuto 3">
            <a:extLst>
              <a:ext uri="{FF2B5EF4-FFF2-40B4-BE49-F238E27FC236}">
                <a16:creationId xmlns:a16="http://schemas.microsoft.com/office/drawing/2014/main" id="{E30FB1D2-1F09-7C2E-94BD-FEBD739351A2}"/>
              </a:ext>
            </a:extLst>
          </p:cNvPr>
          <p:cNvPicPr>
            <a:picLocks noGrp="1" noChangeAspect="1"/>
          </p:cNvPicPr>
          <p:nvPr>
            <p:ph idx="1"/>
          </p:nvPr>
        </p:nvPicPr>
        <p:blipFill>
          <a:blip r:embed="rId2"/>
          <a:stretch>
            <a:fillRect/>
          </a:stretch>
        </p:blipFill>
        <p:spPr>
          <a:xfrm>
            <a:off x="4854753" y="1956391"/>
            <a:ext cx="4093819" cy="3827721"/>
          </a:xfrm>
          <a:prstGeom prst="rect">
            <a:avLst/>
          </a:prstGeom>
          <a:noFill/>
        </p:spPr>
      </p:pic>
      <p:pic>
        <p:nvPicPr>
          <p:cNvPr id="3" name="Immagine 2">
            <a:extLst>
              <a:ext uri="{FF2B5EF4-FFF2-40B4-BE49-F238E27FC236}">
                <a16:creationId xmlns:a16="http://schemas.microsoft.com/office/drawing/2014/main" id="{54B99CA1-84EC-EE21-DD6A-9656102F9B91}"/>
              </a:ext>
            </a:extLst>
          </p:cNvPr>
          <p:cNvPicPr>
            <a:picLocks noChangeAspect="1"/>
          </p:cNvPicPr>
          <p:nvPr/>
        </p:nvPicPr>
        <p:blipFill>
          <a:blip r:embed="rId3"/>
          <a:stretch>
            <a:fillRect/>
          </a:stretch>
        </p:blipFill>
        <p:spPr>
          <a:xfrm>
            <a:off x="104896" y="3000264"/>
            <a:ext cx="4637541" cy="1380350"/>
          </a:xfrm>
          <a:prstGeom prst="rect">
            <a:avLst/>
          </a:prstGeom>
        </p:spPr>
      </p:pic>
    </p:spTree>
    <p:extLst>
      <p:ext uri="{BB962C8B-B14F-4D97-AF65-F5344CB8AC3E}">
        <p14:creationId xmlns:p14="http://schemas.microsoft.com/office/powerpoint/2010/main" val="129610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62887" y="114970"/>
            <a:ext cx="6859787" cy="1017012"/>
          </a:xfrm>
        </p:spPr>
        <p:txBody>
          <a:bodyPr>
            <a:normAutofit/>
          </a:bodyPr>
          <a:lstStyle/>
          <a:p>
            <a:r>
              <a:rPr lang="en-US" sz="2800" dirty="0"/>
              <a:t>Proton-Boron Capture Therapy  (PBCT)</a:t>
            </a:r>
          </a:p>
        </p:txBody>
      </p:sp>
      <p:sp>
        <p:nvSpPr>
          <p:cNvPr id="6" name="Segnaposto contenuto 5">
            <a:extLst>
              <a:ext uri="{FF2B5EF4-FFF2-40B4-BE49-F238E27FC236}">
                <a16:creationId xmlns:a16="http://schemas.microsoft.com/office/drawing/2014/main" id="{E09C26C4-946A-1924-0D81-7B1990447CC8}"/>
              </a:ext>
            </a:extLst>
          </p:cNvPr>
          <p:cNvSpPr>
            <a:spLocks noGrp="1"/>
          </p:cNvSpPr>
          <p:nvPr>
            <p:ph idx="1"/>
          </p:nvPr>
        </p:nvSpPr>
        <p:spPr>
          <a:xfrm>
            <a:off x="0" y="1766455"/>
            <a:ext cx="9050569" cy="4515075"/>
          </a:xfrm>
        </p:spPr>
        <p:txBody>
          <a:bodyPr/>
          <a:lstStyle/>
          <a:p>
            <a:endParaRPr lang="it-IT" dirty="0"/>
          </a:p>
          <a:p>
            <a:endParaRPr lang="en-GB" dirty="0"/>
          </a:p>
          <a:p>
            <a:endParaRPr lang="en-GB" dirty="0"/>
          </a:p>
          <a:p>
            <a:endParaRPr lang="en-GB" dirty="0"/>
          </a:p>
          <a:p>
            <a:pPr marL="0" indent="0">
              <a:buNone/>
            </a:pPr>
            <a:endParaRPr lang="en-GB" dirty="0"/>
          </a:p>
          <a:p>
            <a:pPr>
              <a:buFont typeface="Wingdings" panose="05000000000000000000" pitchFamily="2" charset="2"/>
              <a:buChar char="Ø"/>
            </a:pPr>
            <a:r>
              <a:rPr lang="en-GB" dirty="0"/>
              <a:t>Physics ensures no reaction occurring in healthy tissues but confined within the tumour</a:t>
            </a:r>
          </a:p>
          <a:p>
            <a:pPr>
              <a:buFont typeface="Wingdings" panose="05000000000000000000" pitchFamily="2" charset="2"/>
              <a:buChar char="Ø"/>
            </a:pPr>
            <a:r>
              <a:rPr lang="en-GB" dirty="0"/>
              <a:t>Radiobiology predicts greater DNA-damaging action by     the reaction products than that by the primary proton beam</a:t>
            </a:r>
          </a:p>
        </p:txBody>
      </p:sp>
      <p:grpSp>
        <p:nvGrpSpPr>
          <p:cNvPr id="17" name="Group 16"/>
          <p:cNvGrpSpPr/>
          <p:nvPr/>
        </p:nvGrpSpPr>
        <p:grpSpPr>
          <a:xfrm>
            <a:off x="93430" y="535057"/>
            <a:ext cx="8957139" cy="3941882"/>
            <a:chOff x="2703204" y="1381043"/>
            <a:chExt cx="8957139" cy="3941882"/>
          </a:xfrm>
        </p:grpSpPr>
        <p:pic>
          <p:nvPicPr>
            <p:cNvPr id="11" name="Picture 10"/>
            <p:cNvPicPr>
              <a:picLocks noChangeAspect="1"/>
            </p:cNvPicPr>
            <p:nvPr/>
          </p:nvPicPr>
          <p:blipFill>
            <a:blip r:embed="rId3"/>
            <a:stretch>
              <a:fillRect/>
            </a:stretch>
          </p:blipFill>
          <p:spPr>
            <a:xfrm>
              <a:off x="2703204" y="1381043"/>
              <a:ext cx="8957139" cy="3941882"/>
            </a:xfrm>
            <a:prstGeom prst="rect">
              <a:avLst/>
            </a:prstGeom>
          </p:spPr>
        </p:pic>
        <p:sp>
          <p:nvSpPr>
            <p:cNvPr id="22" name="CasellaDiTesto 21"/>
            <p:cNvSpPr txBox="1"/>
            <p:nvPr/>
          </p:nvSpPr>
          <p:spPr>
            <a:xfrm>
              <a:off x="4418941" y="4967325"/>
              <a:ext cx="1695144"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Incident proton energy</a:t>
              </a:r>
            </a:p>
          </p:txBody>
        </p:sp>
      </p:grpSp>
      <p:pic>
        <p:nvPicPr>
          <p:cNvPr id="7" name="Immagine 6">
            <a:extLst>
              <a:ext uri="{FF2B5EF4-FFF2-40B4-BE49-F238E27FC236}">
                <a16:creationId xmlns:a16="http://schemas.microsoft.com/office/drawing/2014/main" id="{4218A047-DEDB-A808-4C84-E7366070D2D4}"/>
              </a:ext>
            </a:extLst>
          </p:cNvPr>
          <p:cNvPicPr>
            <a:picLocks noChangeAspect="1"/>
          </p:cNvPicPr>
          <p:nvPr/>
        </p:nvPicPr>
        <p:blipFill>
          <a:blip r:embed="rId4"/>
          <a:stretch>
            <a:fillRect/>
          </a:stretch>
        </p:blipFill>
        <p:spPr>
          <a:xfrm>
            <a:off x="2393234" y="875149"/>
            <a:ext cx="4651191" cy="4589150"/>
          </a:xfrm>
          <a:prstGeom prst="rect">
            <a:avLst/>
          </a:prstGeom>
        </p:spPr>
      </p:pic>
    </p:spTree>
    <p:extLst>
      <p:ext uri="{BB962C8B-B14F-4D97-AF65-F5344CB8AC3E}">
        <p14:creationId xmlns:p14="http://schemas.microsoft.com/office/powerpoint/2010/main" val="83475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5" end="5"/>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a1" id="{6E4A8A3C-BA13-41E0-BA99-73A85FA6BCAE}" vid="{CC41C8DC-DA5E-47C9-B164-306FBF915B90}"/>
    </a:ext>
  </a:extLst>
</a:theme>
</file>

<file path=ppt/theme/theme2.xml><?xml version="1.0" encoding="utf-8"?>
<a:theme xmlns:a="http://schemas.openxmlformats.org/drawingml/2006/main" name="DNA structure design templat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a1" id="{6E4A8A3C-BA13-41E0-BA99-73A85FA6BCAE}" vid="{CC41C8DC-DA5E-47C9-B164-306FBF915B90}"/>
    </a:ext>
  </a:extLst>
</a:theme>
</file>

<file path=ppt/theme/theme4.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Manti_et al_GSI_2019</Template>
  <TotalTime>4149</TotalTime>
  <Words>2872</Words>
  <Application>Microsoft Office PowerPoint</Application>
  <PresentationFormat>Presentazione su schermo (4:3)</PresentationFormat>
  <Paragraphs>384</Paragraphs>
  <Slides>50</Slides>
  <Notes>14</Notes>
  <HiddenSlides>8</HiddenSlides>
  <MMClips>1</MMClips>
  <ScaleCrop>false</ScaleCrop>
  <HeadingPairs>
    <vt:vector size="8" baseType="variant">
      <vt:variant>
        <vt:lpstr>Caratteri utilizzati</vt:lpstr>
      </vt:variant>
      <vt:variant>
        <vt:i4>18</vt:i4>
      </vt:variant>
      <vt:variant>
        <vt:lpstr>Tema</vt:lpstr>
      </vt:variant>
      <vt:variant>
        <vt:i4>4</vt:i4>
      </vt:variant>
      <vt:variant>
        <vt:lpstr>Server OLE incorporati</vt:lpstr>
      </vt:variant>
      <vt:variant>
        <vt:i4>3</vt:i4>
      </vt:variant>
      <vt:variant>
        <vt:lpstr>Titoli diapositive</vt:lpstr>
      </vt:variant>
      <vt:variant>
        <vt:i4>50</vt:i4>
      </vt:variant>
    </vt:vector>
  </HeadingPairs>
  <TitlesOfParts>
    <vt:vector size="75" baseType="lpstr">
      <vt:lpstr>Malgun Gothic</vt:lpstr>
      <vt:lpstr>Apple Symbols</vt:lpstr>
      <vt:lpstr>Arial</vt:lpstr>
      <vt:lpstr>Avenir Book</vt:lpstr>
      <vt:lpstr>Avenir Light</vt:lpstr>
      <vt:lpstr>Britannic Bold</vt:lpstr>
      <vt:lpstr>Calibri</vt:lpstr>
      <vt:lpstr>Gisha</vt:lpstr>
      <vt:lpstr>Helvetica</vt:lpstr>
      <vt:lpstr>Helvetica Neue</vt:lpstr>
      <vt:lpstr>Helvetica Neue Light</vt:lpstr>
      <vt:lpstr>Helvetica Neue Medium</vt:lpstr>
      <vt:lpstr>Helvetica Neue Thin</vt:lpstr>
      <vt:lpstr>Symbol</vt:lpstr>
      <vt:lpstr>system-ui</vt:lpstr>
      <vt:lpstr>Times</vt:lpstr>
      <vt:lpstr>Times New Roman</vt:lpstr>
      <vt:lpstr>Wingdings</vt:lpstr>
      <vt:lpstr>Tema1</vt:lpstr>
      <vt:lpstr>DNA structure design template</vt:lpstr>
      <vt:lpstr>1_Tema1</vt:lpstr>
      <vt:lpstr>White</vt:lpstr>
      <vt:lpstr>SPW 11.0 Graph</vt:lpstr>
      <vt:lpstr>SPW 12.0 Graph</vt:lpstr>
      <vt:lpstr>SPW 14.0 Graph</vt:lpstr>
      <vt:lpstr>The proton-boron fusion reaction            enhances in-vitro cancer cell death              </vt:lpstr>
      <vt:lpstr>Outline</vt:lpstr>
      <vt:lpstr>Cancer radiotherapy (RT)</vt:lpstr>
      <vt:lpstr>Protontherapy</vt:lpstr>
      <vt:lpstr>Cancer radioresistance</vt:lpstr>
      <vt:lpstr>Radiation biological effectiveness</vt:lpstr>
      <vt:lpstr>Enhancing clinical proton effectiveness: </vt:lpstr>
      <vt:lpstr>PBCT vs. BNCT</vt:lpstr>
      <vt:lpstr>Proton-Boron Capture Therapy  (PBCT)</vt:lpstr>
      <vt:lpstr> Definition of DMF</vt:lpstr>
      <vt:lpstr>PBCT – first experimental proof</vt:lpstr>
      <vt:lpstr>PBCT: Dependence upon incident  proton energy</vt:lpstr>
      <vt:lpstr>PBCT:  High-energy clinical proton beams</vt:lpstr>
      <vt:lpstr>Looking for mechanisms…  Chromosome aberrations are the smoking gun!</vt:lpstr>
      <vt:lpstr>Radiobiological detection of pB-generated a-particles Chromosome aberration studies </vt:lpstr>
      <vt:lpstr>Chromosome aberrations CNAO </vt:lpstr>
      <vt:lpstr>Damage complexity along  the clinical CNAO proton SOBP</vt:lpstr>
      <vt:lpstr>Extent of chromosome  aberration complexity </vt:lpstr>
      <vt:lpstr>From BSH to BPA: Enhancement of clinical  proton effectiveness in cancer radioresistant cells</vt:lpstr>
      <vt:lpstr>Chromosome aberrations-CNAO</vt:lpstr>
      <vt:lpstr>DNA damage complexity- Foci assay</vt:lpstr>
      <vt:lpstr>CIRCE: the  Biophysics beamline</vt:lpstr>
      <vt:lpstr>Low-energy monochromatic proton  beam irradiations  </vt:lpstr>
      <vt:lpstr>Premature senescence induced  by the pB reaction</vt:lpstr>
      <vt:lpstr>Synopsis of DMF10 values</vt:lpstr>
      <vt:lpstr>Some open questions</vt:lpstr>
      <vt:lpstr>The bystander effect</vt:lpstr>
      <vt:lpstr>Evidence of a bystander effect in PBCT-1 </vt:lpstr>
      <vt:lpstr>Evidence of a bystander effect in PBCT-2</vt:lpstr>
      <vt:lpstr>Presentazione standard di PowerPoint</vt:lpstr>
      <vt:lpstr>Conclusions</vt:lpstr>
      <vt:lpstr>The future</vt:lpstr>
      <vt:lpstr>Spatio-temporal radiobiology</vt:lpstr>
      <vt:lpstr>The time factor:  the «traditional» dose-rate effect</vt:lpstr>
      <vt:lpstr>Novel temporal regimes</vt:lpstr>
      <vt:lpstr>Towards FLASH RT</vt:lpstr>
      <vt:lpstr>What about UDHR regimes?</vt:lpstr>
      <vt:lpstr>Therapeutic window in radiotherapy</vt:lpstr>
      <vt:lpstr>PROTOINDEX:  Using laser-accelerated PROtons and nuclear fusion reactions for widening the proTOntherapy therapeutic INDEX</vt:lpstr>
      <vt:lpstr>Laser-driven PBCT and FLASH in                Breast Cancer</vt:lpstr>
      <vt:lpstr>PROTOINDEX at ELIMAIA</vt:lpstr>
      <vt:lpstr>Acknowledgments</vt:lpstr>
      <vt:lpstr>Backup slides</vt:lpstr>
      <vt:lpstr>The clonogenic assay</vt:lpstr>
      <vt:lpstr>More on the dose rate effect</vt:lpstr>
      <vt:lpstr>Some literature on  PBCT</vt:lpstr>
      <vt:lpstr>No action of BSH per se</vt:lpstr>
      <vt:lpstr>Presentazione standard di PowerPoint</vt:lpstr>
      <vt:lpstr>Presentazione standard di PowerPoint</vt:lpstr>
      <vt:lpstr>Accelerator-based BNCT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NEPTUNE (Nuclear process-driven Enhancement of Proton Therapy UNravEled) WP.4: Radiobiology</dc:title>
  <dc:creator>lorenzo</dc:creator>
  <cp:lastModifiedBy>Lorenzo Manti</cp:lastModifiedBy>
  <cp:revision>251</cp:revision>
  <dcterms:created xsi:type="dcterms:W3CDTF">2018-12-08T08:00:28Z</dcterms:created>
  <dcterms:modified xsi:type="dcterms:W3CDTF">2025-09-10T16:32:24Z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ad0b24d-6422-44b0-b3de-abb3a9e8c81a_Enabled">
    <vt:lpwstr>true</vt:lpwstr>
  </property>
  <property fmtid="{D5CDD505-2E9C-101B-9397-08002B2CF9AE}" pid="3" name="MSIP_Label_2ad0b24d-6422-44b0-b3de-abb3a9e8c81a_SetDate">
    <vt:lpwstr>2024-03-25T10:50:18Z</vt:lpwstr>
  </property>
  <property fmtid="{D5CDD505-2E9C-101B-9397-08002B2CF9AE}" pid="4" name="MSIP_Label_2ad0b24d-6422-44b0-b3de-abb3a9e8c81a_Method">
    <vt:lpwstr>Standard</vt:lpwstr>
  </property>
  <property fmtid="{D5CDD505-2E9C-101B-9397-08002B2CF9AE}" pid="5" name="MSIP_Label_2ad0b24d-6422-44b0-b3de-abb3a9e8c81a_Name">
    <vt:lpwstr>defa4170-0d19-0005-0004-bc88714345d2</vt:lpwstr>
  </property>
  <property fmtid="{D5CDD505-2E9C-101B-9397-08002B2CF9AE}" pid="6" name="MSIP_Label_2ad0b24d-6422-44b0-b3de-abb3a9e8c81a_SiteId">
    <vt:lpwstr>2fcfe26a-bb62-46b0-b1e3-28f9da0c45fd</vt:lpwstr>
  </property>
  <property fmtid="{D5CDD505-2E9C-101B-9397-08002B2CF9AE}" pid="7" name="MSIP_Label_2ad0b24d-6422-44b0-b3de-abb3a9e8c81a_ActionId">
    <vt:lpwstr>11d1327b-1f39-4e67-a4ef-30283e692f9f</vt:lpwstr>
  </property>
  <property fmtid="{D5CDD505-2E9C-101B-9397-08002B2CF9AE}" pid="8" name="MSIP_Label_2ad0b24d-6422-44b0-b3de-abb3a9e8c81a_ContentBits">
    <vt:lpwstr>0</vt:lpwstr>
  </property>
</Properties>
</file>