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8" r:id="rId2"/>
    <p:sldId id="257" r:id="rId3"/>
    <p:sldId id="1302" r:id="rId4"/>
    <p:sldId id="269" r:id="rId5"/>
    <p:sldId id="1249" r:id="rId6"/>
    <p:sldId id="1303" r:id="rId7"/>
    <p:sldId id="258" r:id="rId8"/>
    <p:sldId id="259" r:id="rId9"/>
    <p:sldId id="266" r:id="rId10"/>
    <p:sldId id="261" r:id="rId11"/>
    <p:sldId id="262" r:id="rId12"/>
    <p:sldId id="263" r:id="rId13"/>
    <p:sldId id="264" r:id="rId14"/>
    <p:sldId id="1306" r:id="rId15"/>
    <p:sldId id="265" r:id="rId16"/>
    <p:sldId id="1309" r:id="rId17"/>
    <p:sldId id="1308" r:id="rId18"/>
    <p:sldId id="1307" r:id="rId19"/>
    <p:sldId id="1310" r:id="rId20"/>
    <p:sldId id="1304" r:id="rId21"/>
    <p:sldId id="1305" r:id="rId22"/>
    <p:sldId id="1311" r:id="rId23"/>
    <p:sldId id="1270" r:id="rId24"/>
    <p:sldId id="3438" r:id="rId25"/>
    <p:sldId id="3454" r:id="rId26"/>
    <p:sldId id="3455" r:id="rId27"/>
    <p:sldId id="3443" r:id="rId28"/>
    <p:sldId id="267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C7232-DD1D-408A-81F6-781A144E89D4}" type="datetimeFigureOut">
              <a:rPr lang="de-DE" smtClean="0"/>
              <a:t>07.09.2025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4C5B4-93FE-4DBC-B011-AEF36455C3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58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Very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original 422 MJ </a:t>
            </a:r>
            <a:r>
              <a:rPr lang="de-DE" dirty="0" err="1"/>
              <a:t>arrives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target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46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experience</a:t>
            </a:r>
            <a:r>
              <a:rPr lang="de-DE" dirty="0"/>
              <a:t> with </a:t>
            </a:r>
            <a:r>
              <a:rPr lang="de-DE" dirty="0" err="1"/>
              <a:t>Boron</a:t>
            </a:r>
            <a:r>
              <a:rPr lang="de-DE" dirty="0"/>
              <a:t> </a:t>
            </a:r>
            <a:r>
              <a:rPr lang="de-DE" dirty="0" err="1"/>
              <a:t>targets</a:t>
            </a:r>
            <a:r>
              <a:rPr lang="de-DE" dirty="0"/>
              <a:t> it </a:t>
            </a:r>
            <a:r>
              <a:rPr lang="de-DE" dirty="0" err="1"/>
              <a:t>needs</a:t>
            </a:r>
            <a:r>
              <a:rPr lang="de-DE" dirty="0"/>
              <a:t> a </a:t>
            </a:r>
            <a:r>
              <a:rPr lang="de-DE" dirty="0" err="1"/>
              <a:t>huge</a:t>
            </a:r>
            <a:r>
              <a:rPr lang="de-DE" dirty="0"/>
              <a:t> </a:t>
            </a:r>
            <a:r>
              <a:rPr lang="de-DE" dirty="0" err="1"/>
              <a:t>effeort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Boron</a:t>
            </a:r>
            <a:r>
              <a:rPr lang="de-DE" dirty="0"/>
              <a:t> inertial </a:t>
            </a:r>
            <a:r>
              <a:rPr lang="de-DE" dirty="0" err="1"/>
              <a:t>fusion</a:t>
            </a:r>
            <a:r>
              <a:rPr lang="de-DE" dirty="0"/>
              <a:t> </a:t>
            </a:r>
            <a:r>
              <a:rPr lang="de-DE" dirty="0" err="1"/>
              <a:t>targets</a:t>
            </a:r>
            <a:r>
              <a:rPr lang="de-DE" dirty="0"/>
              <a:t> with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roughness</a:t>
            </a:r>
            <a:r>
              <a:rPr lang="de-DE" dirty="0"/>
              <a:t>. It seems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but is </a:t>
            </a:r>
            <a:r>
              <a:rPr lang="de-DE" dirty="0" err="1"/>
              <a:t>probably</a:t>
            </a:r>
            <a:r>
              <a:rPr lang="de-DE" dirty="0"/>
              <a:t> not 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45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82347-B285-4A55-BD20-326881F79BB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04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5928C-CDEC-34D5-672C-6A434D0F8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FA462E-87A8-6420-E325-3242B72BE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B40A04-CA25-234C-35A7-9CF3A5B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3F1-1A9E-4103-91CF-7AC1EB1A291D}" type="datetimeFigureOut">
              <a:rPr lang="de-DE" smtClean="0"/>
              <a:t>07.09.2025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B9AE29-383B-68FD-C1AD-55D0CF70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AC7A17-F208-1D96-F17F-1CF8BA92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B5F2-58DF-4D10-B82C-552B0FA425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74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1D2C8-6DFD-6244-2361-782CA5DF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C7BF55-4F3E-0182-1771-909F9C196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E0A558-2F06-F6A4-9073-5120D9BA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3F1-1A9E-4103-91CF-7AC1EB1A291D}" type="datetimeFigureOut">
              <a:rPr lang="de-DE" smtClean="0"/>
              <a:t>07.09.2025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421A33-6B19-C8A2-BD4C-96B7BA3C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419497-285E-9349-EB1B-8F4DD392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B5F2-58DF-4D10-B82C-552B0FA425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81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5897BF7-A58A-7E52-21C9-239C251A6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823878-C949-10D2-9080-1A556C943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16CD28-0B42-1120-C327-A6ACD735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3F1-1A9E-4103-91CF-7AC1EB1A291D}" type="datetimeFigureOut">
              <a:rPr lang="de-DE" smtClean="0"/>
              <a:t>07.09.2025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CA8D6B-257D-D5F9-7184-D8317EA7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6D23FD-6A7C-0A40-DD30-0827FC96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B5F2-58DF-4D10-B82C-552B0FA425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19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7AADB-11FA-949C-CB11-F573A17C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2995F5-1197-8982-6CDA-EEDD7EBEC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33B5F3-D3D2-484A-68C3-9176739E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3F1-1A9E-4103-91CF-7AC1EB1A291D}" type="datetimeFigureOut">
              <a:rPr lang="de-DE" smtClean="0"/>
              <a:t>07.09.2025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10A966-07C4-4198-D688-4BDF4A2E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799E4A-2E4B-39CE-3623-257CF703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B5F2-58DF-4D10-B82C-552B0FA425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6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41060-4550-5E0D-6C7F-65313A08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7EA61-9374-FD4C-52DA-D0B53111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C72449-3779-4449-F684-8E5C9824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3F1-1A9E-4103-91CF-7AC1EB1A291D}" type="datetimeFigureOut">
              <a:rPr lang="de-DE" smtClean="0"/>
              <a:t>07.09.2025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077DF4-119F-1602-CB8A-51B4C32D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F587CF-DE5F-503A-E4B7-EF1D2F93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B5F2-58DF-4D10-B82C-552B0FA425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44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0E0EA-FA6E-576D-37FE-F96A1268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50C614-304F-B3D8-66C1-8321B26D5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23BEA1-F876-0B9E-C1AD-1ED41D4AB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61A9FB-CDD1-F517-F77E-83C13515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3F1-1A9E-4103-91CF-7AC1EB1A291D}" type="datetimeFigureOut">
              <a:rPr lang="de-DE" smtClean="0"/>
              <a:t>07.09.2025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ACC0CA-37BD-C231-379D-F02DE6A0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3934E1-F8E8-0F4A-286D-5E75BB33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B5F2-58DF-4D10-B82C-552B0FA425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99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FB7D-8DC0-79BE-A852-9BAE1113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EFAB06-085D-32DD-6EAB-9715397D8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271CA7-CA5C-E5F4-0C3D-66C96E7A8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8240FD-BF9E-9441-D466-305AAC210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B21F36-07D9-A3A3-C278-6E2EA6383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EB7C05-164D-9EE6-C911-1CC0B5AA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3F1-1A9E-4103-91CF-7AC1EB1A291D}" type="datetimeFigureOut">
              <a:rPr lang="de-DE" smtClean="0"/>
              <a:t>07.09.2025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BDEDE89-CF6C-D9A2-D36B-15C1542C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7C41F31-AD6A-0FBF-B7A5-8C8B1515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B5F2-58DF-4D10-B82C-552B0FA425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51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68CF6-5BFC-7B36-A443-A12E08E2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8D69A6-BB44-4A39-56F3-D7AD9BBE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3F1-1A9E-4103-91CF-7AC1EB1A291D}" type="datetimeFigureOut">
              <a:rPr lang="de-DE" smtClean="0"/>
              <a:t>07.09.2025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755CF6-4534-376B-6EF5-B522C0BE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87458C-A18C-603B-837F-C20D4609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B5F2-58DF-4D10-B82C-552B0FA425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41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8B3586-8837-44E7-3D1B-85DF6850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3F1-1A9E-4103-91CF-7AC1EB1A291D}" type="datetimeFigureOut">
              <a:rPr lang="de-DE" smtClean="0"/>
              <a:t>07.09.2025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0CC169-B8B4-991A-155A-D64395EB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625664-7832-76F5-706F-12B7D0BA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B5F2-58DF-4D10-B82C-552B0FA425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00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13590-BEF8-5B73-D20F-92F2F4CA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E0AA8A-ABC6-EE6E-0B55-4A2194D4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7D0F02-5A40-8FCA-34E1-414A799A2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4E5BAB-7EB1-81BD-9ACE-2DACDDD2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3F1-1A9E-4103-91CF-7AC1EB1A291D}" type="datetimeFigureOut">
              <a:rPr lang="de-DE" smtClean="0"/>
              <a:t>07.09.2025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808A3B-B70B-1A3B-A341-7BBA34BB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3CB895-8376-2B9D-0F04-869C51E6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B5F2-58DF-4D10-B82C-552B0FA425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38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5E4FF-5D3C-1F9D-E5B0-59F7ABAA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6A9E669-7890-6365-E505-446221C3C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F2F83A-5594-B224-8FFA-F15BDA6AF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3221A8-2D5F-F4D0-F4E8-46CE86CC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3F1-1A9E-4103-91CF-7AC1EB1A291D}" type="datetimeFigureOut">
              <a:rPr lang="de-DE" smtClean="0"/>
              <a:t>07.09.2025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E67285-CD02-A0BB-9913-5A0354A7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D6054E-520B-3435-BBCE-CD46C842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B5F2-58DF-4D10-B82C-552B0FA425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84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873F7CD-6DEF-07DC-7A34-2363FB13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C74CFC-C8A2-19A4-8975-0026BF784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D36C4B-BBC2-938F-CA59-AFC376B44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BB3F1-1A9E-4103-91CF-7AC1EB1A291D}" type="datetimeFigureOut">
              <a:rPr lang="de-DE" smtClean="0"/>
              <a:t>07.09.2025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C13A6E-E224-753F-EC5D-2E6C6192A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954271-A3A1-0DA6-EA01-956A0338B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9B5F2-58DF-4D10-B82C-552B0FA425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95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74CDDBB-CA1B-28E9-FAFA-A6429D7C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240" y="0"/>
            <a:ext cx="6879633" cy="65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97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C613F11-A215-34E1-A1C9-BC3E3F465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7" y="1756880"/>
            <a:ext cx="10019187" cy="41918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CC60D29-7440-F2C8-AF0B-F47085F9D571}"/>
                  </a:ext>
                </a:extLst>
              </p:cNvPr>
              <p:cNvSpPr txBox="1"/>
              <p:nvPr/>
            </p:nvSpPr>
            <p:spPr>
              <a:xfrm>
                <a:off x="1017142" y="328773"/>
                <a:ext cx="820583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4000" dirty="0"/>
                  <a:t>Level </a:t>
                </a:r>
                <a:r>
                  <a:rPr lang="de-DE" sz="4000" dirty="0" err="1"/>
                  <a:t>Diagram</a:t>
                </a:r>
                <a:r>
                  <a:rPr lang="de-DE" sz="4000" dirty="0"/>
                  <a:t> </a:t>
                </a:r>
                <a:r>
                  <a:rPr lang="de-DE" sz="4000" dirty="0" err="1"/>
                  <a:t>of</a:t>
                </a:r>
                <a:r>
                  <a:rPr lang="de-DE" sz="400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de-DE" sz="3200" b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e-DE" sz="32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de-DE" sz="32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de-DE" sz="3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</m:oMath>
                </a14:m>
                <a:r>
                  <a:rPr lang="de-DE" sz="4000" dirty="0"/>
                  <a:t> and Decay Modes</a:t>
                </a:r>
              </a:p>
            </p:txBody>
          </p:sp>
        </mc:Choice>
        <mc:Fallback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CC60D29-7440-F2C8-AF0B-F47085F9D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42" y="328773"/>
                <a:ext cx="8205836" cy="707886"/>
              </a:xfrm>
              <a:prstGeom prst="rect">
                <a:avLst/>
              </a:prstGeom>
              <a:blipFill>
                <a:blip r:embed="rId3"/>
                <a:stretch>
                  <a:fillRect l="-2675" t="-15517" r="-1560" b="-362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10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73C7BC-EBD9-0B4F-5A4E-CCE283382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7" y="1575761"/>
            <a:ext cx="9694251" cy="438338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9095CD9-6FD0-684D-67B9-CAD43CBE50F0}"/>
              </a:ext>
            </a:extLst>
          </p:cNvPr>
          <p:cNvSpPr txBox="1"/>
          <p:nvPr/>
        </p:nvSpPr>
        <p:spPr>
          <a:xfrm>
            <a:off x="452063" y="159720"/>
            <a:ext cx="10900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None/>
            </a:pPr>
            <a:r>
              <a:rPr lang="en-US" sz="1800" i="1" kern="1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4000" i="1" kern="1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Increased alpha particle yield for hydrogen doped boron Target. </a:t>
            </a:r>
            <a:endParaRPr lang="de-DE" sz="4000" i="1" kern="100" dirty="0">
              <a:solidFill>
                <a:srgbClr val="44546A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82B2A6-9CAC-0190-1183-02019647510F}"/>
              </a:ext>
            </a:extLst>
          </p:cNvPr>
          <p:cNvSpPr txBox="1"/>
          <p:nvPr/>
        </p:nvSpPr>
        <p:spPr>
          <a:xfrm>
            <a:off x="3047144" y="605174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1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ENN Experiment at IMP Lanzhou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86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BB681C1-D6D5-DD7F-E4BD-E47AAC119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77" y="905319"/>
            <a:ext cx="7898186" cy="504736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4632CC9-F117-A15B-14E0-9C21AB079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59" y="113016"/>
            <a:ext cx="11364991" cy="10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B277CD5-C23A-FEC7-F0D6-8097FD184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41" y="919536"/>
            <a:ext cx="8642210" cy="523468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1655F5C-9981-FE13-9658-2580F84F026B}"/>
              </a:ext>
            </a:extLst>
          </p:cNvPr>
          <p:cNvSpPr txBox="1"/>
          <p:nvPr/>
        </p:nvSpPr>
        <p:spPr>
          <a:xfrm>
            <a:off x="1189234" y="129457"/>
            <a:ext cx="9650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How to decrease the effective charge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35703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6AC4E36-6E3A-7AE9-6715-7917785A1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73" y="944982"/>
            <a:ext cx="8904270" cy="56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59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59619C-5A4D-2B64-DE17-E9403FE49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92" y="213188"/>
            <a:ext cx="7550818" cy="423295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0599041-C351-8DE9-54E4-93EB13DA8BE2}"/>
              </a:ext>
            </a:extLst>
          </p:cNvPr>
          <p:cNvSpPr txBox="1"/>
          <p:nvPr/>
        </p:nvSpPr>
        <p:spPr>
          <a:xfrm>
            <a:off x="423464" y="4446141"/>
            <a:ext cx="116589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we used laser-accelerated protons and observed orders of magnitude more alphas than expected from pure beam-target interaction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20652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F4F4DB5-D12B-1AFC-2D31-9AB8FC1AD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1" y="1385602"/>
            <a:ext cx="10983858" cy="40867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6FD5860-FDD2-8E7C-FFBA-6668DEBA7502}"/>
              </a:ext>
            </a:extLst>
          </p:cNvPr>
          <p:cNvSpPr txBox="1"/>
          <p:nvPr/>
        </p:nvSpPr>
        <p:spPr>
          <a:xfrm>
            <a:off x="1047963" y="0"/>
            <a:ext cx="5728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High Resolution </a:t>
            </a:r>
            <a:r>
              <a:rPr lang="de-DE" sz="3600" dirty="0" err="1"/>
              <a:t>Spectroscopy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182237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CC5FD8E-FBE5-18C1-2619-34EA6A5D2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48" y="1024847"/>
            <a:ext cx="8496029" cy="48083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6087D6E-1588-13DB-B5D0-692FB0155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726" y="2616627"/>
            <a:ext cx="3315163" cy="102884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0F7DDFF-1CE5-CD63-9377-43772905561D}"/>
              </a:ext>
            </a:extLst>
          </p:cNvPr>
          <p:cNvSpPr txBox="1"/>
          <p:nvPr/>
        </p:nvSpPr>
        <p:spPr>
          <a:xfrm>
            <a:off x="1253447" y="113017"/>
            <a:ext cx="3772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Alpha Particle </a:t>
            </a:r>
            <a:r>
              <a:rPr lang="de-DE" sz="3600" dirty="0" err="1"/>
              <a:t>Yield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955215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7C690B-EB5E-170C-6D47-EBFAA9A8F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95" y="955497"/>
            <a:ext cx="9487153" cy="527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25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E06EE5D-77BA-3D39-3A43-7BE1824F55B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93" y="1171254"/>
            <a:ext cx="8065214" cy="4572000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EFEF956-FF3D-3094-785C-DA0707727A13}"/>
              </a:ext>
            </a:extLst>
          </p:cNvPr>
          <p:cNvSpPr txBox="1"/>
          <p:nvPr/>
        </p:nvSpPr>
        <p:spPr>
          <a:xfrm>
            <a:off x="1212350" y="155142"/>
            <a:ext cx="7526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Set Up with Time-</a:t>
            </a:r>
            <a:r>
              <a:rPr lang="de-DE" sz="4000" dirty="0" err="1"/>
              <a:t>of</a:t>
            </a:r>
            <a:r>
              <a:rPr lang="de-DE" sz="4000" dirty="0"/>
              <a:t>-Flight </a:t>
            </a:r>
            <a:r>
              <a:rPr lang="de-DE" sz="4000" dirty="0" err="1"/>
              <a:t>detector</a:t>
            </a:r>
            <a:endParaRPr lang="de-DE" sz="4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EDC0344-6E50-1D27-EB9A-AD57D021A5C2}"/>
              </a:ext>
            </a:extLst>
          </p:cNvPr>
          <p:cNvSpPr txBox="1"/>
          <p:nvPr/>
        </p:nvSpPr>
        <p:spPr>
          <a:xfrm>
            <a:off x="3048856" y="3118475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Set Up with Time-</a:t>
            </a:r>
            <a:r>
              <a:rPr lang="de-DE" sz="1800" dirty="0" err="1"/>
              <a:t>of</a:t>
            </a:r>
            <a:r>
              <a:rPr lang="de-DE" sz="1800" dirty="0"/>
              <a:t>-Flight </a:t>
            </a:r>
            <a:r>
              <a:rPr lang="de-DE" sz="1800" dirty="0" err="1"/>
              <a:t>detector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2279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a mirage?">
            <a:extLst>
              <a:ext uri="{FF2B5EF4-FFF2-40B4-BE49-F238E27FC236}">
                <a16:creationId xmlns:a16="http://schemas.microsoft.com/office/drawing/2014/main" id="{33FEE7F6-604C-549D-1A59-01BF2D87C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06" y="3069029"/>
            <a:ext cx="2581275" cy="36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09CDF3C-962B-1B5C-55B6-B070D4DA7E01}"/>
              </a:ext>
            </a:extLst>
          </p:cNvPr>
          <p:cNvSpPr txBox="1"/>
          <p:nvPr/>
        </p:nvSpPr>
        <p:spPr>
          <a:xfrm>
            <a:off x="0" y="681484"/>
            <a:ext cx="11969393" cy="146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b="1" i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Proton-Boron Fusion: </a:t>
            </a:r>
            <a:br>
              <a:rPr lang="en-US" sz="4000" b="1" i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4000" b="1" i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Path to Aneutronic Energy or a Scientific Mirage?</a:t>
            </a:r>
            <a:endParaRPr lang="de-DE" sz="4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42069E-C190-BB71-04CA-001C09856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2" y="3935002"/>
            <a:ext cx="3381545" cy="276620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E60F64E-061B-08B1-C62F-373A3A1DA4A6}"/>
              </a:ext>
            </a:extLst>
          </p:cNvPr>
          <p:cNvSpPr txBox="1"/>
          <p:nvPr/>
        </p:nvSpPr>
        <p:spPr>
          <a:xfrm>
            <a:off x="380144" y="96709"/>
            <a:ext cx="6389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Fusion Energy at </a:t>
            </a:r>
            <a:r>
              <a:rPr lang="de-DE" sz="3200" dirty="0" err="1"/>
              <a:t>the</a:t>
            </a:r>
            <a:r>
              <a:rPr lang="de-DE" sz="3200" dirty="0"/>
              <a:t> Cross </a:t>
            </a:r>
            <a:r>
              <a:rPr lang="de-DE" sz="3200" dirty="0" err="1"/>
              <a:t>Roads</a:t>
            </a:r>
            <a:r>
              <a:rPr lang="de-DE" sz="3200" dirty="0"/>
              <a:t> and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4FD5502-6B52-7ECD-9152-32EF56A038EB}"/>
              </a:ext>
            </a:extLst>
          </p:cNvPr>
          <p:cNvSpPr txBox="1"/>
          <p:nvPr/>
        </p:nvSpPr>
        <p:spPr>
          <a:xfrm>
            <a:off x="3340746" y="2319175"/>
            <a:ext cx="609771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Dieter H.H. Hoffmann</a:t>
            </a:r>
            <a:r>
              <a:rPr lang="en-US" sz="3200" b="1" baseline="30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</a:t>
            </a:r>
            <a:endParaRPr lang="de-DE" sz="2800" dirty="0">
              <a:effectLst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 collaborative effort of</a:t>
            </a:r>
            <a:endParaRPr lang="de-DE" sz="2800" dirty="0">
              <a:effectLst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18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Xi’An Jiaotong University, Xi’An, Shaanxi, P.R. China</a:t>
            </a:r>
            <a:endParaRPr lang="de-DE" sz="2800" dirty="0">
              <a:effectLst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Hebei Key Laboratory of Compact Fusion, Langfang 065001, China</a:t>
            </a:r>
            <a:endParaRPr lang="de-DE" sz="2800" dirty="0">
              <a:effectLst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18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ENN Science and Technology Development Co., Ltd., Langfang 065001, China</a:t>
            </a:r>
            <a:b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18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Institute of Modern Physics, CAS, Lanzhou 730000, China</a:t>
            </a:r>
            <a:endParaRPr lang="de-DE" sz="2800" dirty="0">
              <a:effectLst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84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">
            <a:extLst>
              <a:ext uri="{FF2B5EF4-FFF2-40B4-BE49-F238E27FC236}">
                <a16:creationId xmlns:a16="http://schemas.microsoft.com/office/drawing/2014/main" id="{0A59CCB9-DFC8-5D46-3ACB-98B2C48C3BA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93" y="1614112"/>
            <a:ext cx="7017249" cy="4242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094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A3A2D657-29D2-9728-3AAC-C4017F8B5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90" y="2014457"/>
            <a:ext cx="5183355" cy="400106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63F511F-6F77-6BDA-CFB3-EFA2951DC5B9}"/>
              </a:ext>
            </a:extLst>
          </p:cNvPr>
          <p:cNvSpPr txBox="1"/>
          <p:nvPr/>
        </p:nvSpPr>
        <p:spPr>
          <a:xfrm>
            <a:off x="-71919" y="354930"/>
            <a:ext cx="11815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en-US" sz="36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Energy</a:t>
            </a:r>
            <a:r>
              <a:rPr lang="en-US" sz="36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spectrum</a:t>
            </a:r>
            <a:r>
              <a:rPr lang="en-US" sz="36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pc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36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n-US" sz="360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-particles</a:t>
            </a:r>
            <a:r>
              <a:rPr lang="en-US" sz="36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pc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en-US" sz="36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proton-boron</a:t>
            </a:r>
            <a:r>
              <a:rPr lang="en-US" sz="36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fusion</a:t>
            </a:r>
            <a:r>
              <a:rPr lang="en-US" sz="36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reactions.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500102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DB0151B-7744-B618-68C6-DFF519E10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5" y="-1"/>
            <a:ext cx="12118695" cy="67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514021D-8065-4FA4-8A6C-17E5D417863F}"/>
              </a:ext>
            </a:extLst>
          </p:cNvPr>
          <p:cNvSpPr txBox="1"/>
          <p:nvPr/>
        </p:nvSpPr>
        <p:spPr>
          <a:xfrm>
            <a:off x="2518073" y="691058"/>
            <a:ext cx="6436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Problems for p11B </a:t>
            </a:r>
            <a:r>
              <a:rPr lang="de-DE" sz="3200" dirty="0" err="1"/>
              <a:t>energy</a:t>
            </a:r>
            <a:r>
              <a:rPr lang="de-DE" sz="3200" dirty="0"/>
              <a:t> </a:t>
            </a:r>
            <a:r>
              <a:rPr lang="de-DE" sz="3200" dirty="0" err="1"/>
              <a:t>production</a:t>
            </a:r>
            <a:endParaRPr lang="de-DE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BC3AE671-A1DA-4406-B8FC-7D6E0DCAD5F1}"/>
                  </a:ext>
                </a:extLst>
              </p:cNvPr>
              <p:cNvSpPr txBox="1"/>
              <p:nvPr/>
            </p:nvSpPr>
            <p:spPr>
              <a:xfrm>
                <a:off x="2162037" y="2049953"/>
                <a:ext cx="8370629" cy="1683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/>
                  <a:t>p11B in </a:t>
                </a:r>
                <a:r>
                  <a:rPr lang="de-DE" sz="3200" dirty="0" err="1"/>
                  <a:t>the</a:t>
                </a:r>
                <a:r>
                  <a:rPr lang="de-DE" sz="3200" dirty="0"/>
                  <a:t> Inertial </a:t>
                </a:r>
                <a:r>
                  <a:rPr lang="de-DE" sz="3200" dirty="0" err="1"/>
                  <a:t>Confinement</a:t>
                </a:r>
                <a:r>
                  <a:rPr lang="de-DE" sz="3200" dirty="0"/>
                  <a:t> </a:t>
                </a:r>
                <a:r>
                  <a:rPr lang="de-DE" sz="3200" dirty="0" err="1"/>
                  <a:t>scheme</a:t>
                </a:r>
                <a:r>
                  <a:rPr lang="de-DE" sz="3200" dirty="0"/>
                  <a:t> </a:t>
                </a:r>
                <a:br>
                  <a:rPr lang="de-DE" sz="3200" dirty="0"/>
                </a:br>
                <a:r>
                  <a:rPr lang="de-DE" sz="3200" dirty="0" err="1"/>
                  <a:t>needs</a:t>
                </a:r>
                <a:r>
                  <a:rPr lang="de-DE" sz="3200" dirty="0"/>
                  <a:t> </a:t>
                </a:r>
                <a:r>
                  <a:rPr lang="de-DE" sz="3600" b="1" dirty="0" err="1"/>
                  <a:t>extremely</a:t>
                </a:r>
                <a:r>
                  <a:rPr lang="de-DE" sz="3600" b="1" dirty="0"/>
                  <a:t> high </a:t>
                </a:r>
                <a:r>
                  <a:rPr lang="de-DE" sz="3600" b="1" dirty="0" err="1"/>
                  <a:t>compression</a:t>
                </a:r>
                <a:r>
                  <a:rPr lang="de-DE" sz="3600" b="1" dirty="0"/>
                  <a:t> </a:t>
                </a:r>
                <a:r>
                  <a:rPr lang="de-DE" sz="3200" dirty="0" err="1"/>
                  <a:t>to</a:t>
                </a:r>
                <a:r>
                  <a:rPr lang="de-DE" sz="3200" dirty="0"/>
                  <a:t> </a:t>
                </a:r>
                <a:r>
                  <a:rPr lang="de-DE" sz="3200" dirty="0" err="1"/>
                  <a:t>about</a:t>
                </a:r>
                <a:endParaRPr lang="de-DE" sz="3200" dirty="0"/>
              </a:p>
              <a:p>
                <a:r>
                  <a:rPr lang="de-DE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32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f>
                      <m:fPr>
                        <m:type m:val="skw"/>
                        <m:ctrlPr>
                          <a:rPr lang="de-D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32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de-DE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3200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de-DE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3200" dirty="0"/>
                  <a:t>    ( Weaver et al. LLNL 1973)</a:t>
                </a:r>
              </a:p>
            </p:txBody>
          </p:sp>
        </mc:Choice>
        <mc:Fallback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BC3AE671-A1DA-4406-B8FC-7D6E0DCAD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037" y="2049953"/>
                <a:ext cx="8370629" cy="1683153"/>
              </a:xfrm>
              <a:prstGeom prst="rect">
                <a:avLst/>
              </a:prstGeom>
              <a:blipFill>
                <a:blip r:embed="rId3"/>
                <a:stretch>
                  <a:fillRect l="-1894" t="-4710" b="-94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D5A7A31E-1F79-4B34-8FCD-4231452AD23A}"/>
              </a:ext>
            </a:extLst>
          </p:cNvPr>
          <p:cNvSpPr txBox="1"/>
          <p:nvPr/>
        </p:nvSpPr>
        <p:spPr>
          <a:xfrm>
            <a:off x="1825439" y="4330726"/>
            <a:ext cx="85411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/>
              <a:t>We</a:t>
            </a:r>
            <a:r>
              <a:rPr lang="de-DE" sz="3200" dirty="0"/>
              <a:t> </a:t>
            </a:r>
            <a:r>
              <a:rPr lang="de-DE" sz="3200" dirty="0" err="1"/>
              <a:t>need</a:t>
            </a:r>
            <a:r>
              <a:rPr lang="de-DE" sz="3200" dirty="0"/>
              <a:t> an </a:t>
            </a:r>
            <a:r>
              <a:rPr lang="de-DE" sz="3200" dirty="0" err="1"/>
              <a:t>efficient</a:t>
            </a:r>
            <a:r>
              <a:rPr lang="de-DE" sz="3200" dirty="0"/>
              <a:t> </a:t>
            </a:r>
            <a:r>
              <a:rPr lang="de-DE" sz="3200" dirty="0" err="1"/>
              <a:t>driver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do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compression</a:t>
            </a:r>
            <a:br>
              <a:rPr lang="de-DE" sz="3200" dirty="0"/>
            </a:br>
            <a:r>
              <a:rPr lang="de-DE" sz="3200" dirty="0"/>
              <a:t> </a:t>
            </a:r>
            <a:r>
              <a:rPr lang="de-DE" sz="3200" dirty="0" err="1"/>
              <a:t>work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78956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54C11D0-C8F1-C07D-B162-A295E9BA4A41}"/>
              </a:ext>
            </a:extLst>
          </p:cNvPr>
          <p:cNvSpPr/>
          <p:nvPr/>
        </p:nvSpPr>
        <p:spPr>
          <a:xfrm>
            <a:off x="1516566" y="1973766"/>
            <a:ext cx="10415239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84098CE-C236-C020-B6EE-E852032E4169}"/>
              </a:ext>
            </a:extLst>
          </p:cNvPr>
          <p:cNvSpPr/>
          <p:nvPr/>
        </p:nvSpPr>
        <p:spPr>
          <a:xfrm>
            <a:off x="1516566" y="3340309"/>
            <a:ext cx="9343082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89C5B7-3640-50F0-DEAD-1F765A50AF75}"/>
              </a:ext>
            </a:extLst>
          </p:cNvPr>
          <p:cNvSpPr/>
          <p:nvPr/>
        </p:nvSpPr>
        <p:spPr>
          <a:xfrm>
            <a:off x="1516566" y="1973766"/>
            <a:ext cx="254247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114A75D-19CB-4AF7-C2C0-95014A9B9A72}"/>
              </a:ext>
            </a:extLst>
          </p:cNvPr>
          <p:cNvSpPr txBox="1"/>
          <p:nvPr/>
        </p:nvSpPr>
        <p:spPr>
          <a:xfrm>
            <a:off x="1990952" y="2107800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77469E1-DB76-3EA5-D90F-53490ADEBF96}"/>
              </a:ext>
            </a:extLst>
          </p:cNvPr>
          <p:cNvSpPr/>
          <p:nvPr/>
        </p:nvSpPr>
        <p:spPr>
          <a:xfrm>
            <a:off x="1505655" y="3340309"/>
            <a:ext cx="479502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BE271B9-6BE6-BE15-88D1-07D4058C5D91}"/>
              </a:ext>
            </a:extLst>
          </p:cNvPr>
          <p:cNvSpPr txBox="1"/>
          <p:nvPr/>
        </p:nvSpPr>
        <p:spPr>
          <a:xfrm>
            <a:off x="2629429" y="3490850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8B288E0-DFA7-43E7-F26B-464EE5220324}"/>
              </a:ext>
            </a:extLst>
          </p:cNvPr>
          <p:cNvSpPr/>
          <p:nvPr/>
        </p:nvSpPr>
        <p:spPr>
          <a:xfrm>
            <a:off x="4069955" y="1975832"/>
            <a:ext cx="6789693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112F95-1998-96DF-8B23-9A18F495040E}"/>
              </a:ext>
            </a:extLst>
          </p:cNvPr>
          <p:cNvSpPr txBox="1"/>
          <p:nvPr/>
        </p:nvSpPr>
        <p:spPr>
          <a:xfrm>
            <a:off x="6724185" y="3552406"/>
            <a:ext cx="4197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Technological </a:t>
            </a:r>
            <a:r>
              <a:rPr lang="de-DE" sz="3200" dirty="0" err="1">
                <a:solidFill>
                  <a:schemeClr val="bg1"/>
                </a:solidFill>
              </a:rPr>
              <a:t>Issues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0EBF8BD-65AE-9236-6FFF-71573EDBC9DE}"/>
              </a:ext>
            </a:extLst>
          </p:cNvPr>
          <p:cNvSpPr txBox="1"/>
          <p:nvPr/>
        </p:nvSpPr>
        <p:spPr>
          <a:xfrm>
            <a:off x="4998543" y="2110043"/>
            <a:ext cx="419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Technological </a:t>
            </a:r>
            <a:r>
              <a:rPr lang="de-DE" sz="3600" dirty="0" err="1">
                <a:solidFill>
                  <a:schemeClr val="bg1"/>
                </a:solidFill>
              </a:rPr>
              <a:t>Issues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8FFD390-B381-A0BF-E13F-183BCDE03420}"/>
              </a:ext>
            </a:extLst>
          </p:cNvPr>
          <p:cNvSpPr txBox="1"/>
          <p:nvPr/>
        </p:nvSpPr>
        <p:spPr>
          <a:xfrm>
            <a:off x="10810288" y="1973766"/>
            <a:ext cx="172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Fusion Energy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9BBD5C9-3AFE-5DC6-AE9C-604075515A4B}"/>
              </a:ext>
            </a:extLst>
          </p:cNvPr>
          <p:cNvSpPr txBox="1"/>
          <p:nvPr/>
        </p:nvSpPr>
        <p:spPr>
          <a:xfrm>
            <a:off x="10848737" y="3358254"/>
            <a:ext cx="1247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Fusion Energy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D0F177C-209C-6CC4-B3D1-783D10F75F8F}"/>
              </a:ext>
            </a:extLst>
          </p:cNvPr>
          <p:cNvSpPr/>
          <p:nvPr/>
        </p:nvSpPr>
        <p:spPr>
          <a:xfrm>
            <a:off x="10837346" y="3369135"/>
            <a:ext cx="1171118" cy="914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71CF341-0ED3-9C7C-A740-6DA9F81E9B02}"/>
              </a:ext>
            </a:extLst>
          </p:cNvPr>
          <p:cNvCxnSpPr>
            <a:cxnSpLocks/>
          </p:cNvCxnSpPr>
          <p:nvPr/>
        </p:nvCxnSpPr>
        <p:spPr>
          <a:xfrm>
            <a:off x="1505655" y="4917688"/>
            <a:ext cx="1042615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F6C869BE-524D-3FFE-B139-6A27E0E9159C}"/>
              </a:ext>
            </a:extLst>
          </p:cNvPr>
          <p:cNvSpPr txBox="1"/>
          <p:nvPr/>
        </p:nvSpPr>
        <p:spPr>
          <a:xfrm>
            <a:off x="2629429" y="5263375"/>
            <a:ext cx="8016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/>
              <a:t>Time x </a:t>
            </a:r>
            <a:r>
              <a:rPr lang="de-DE" sz="2800" b="1" dirty="0" err="1"/>
              <a:t>funding</a:t>
            </a:r>
            <a:r>
              <a:rPr lang="de-DE" sz="2800" b="1" dirty="0"/>
              <a:t> x </a:t>
            </a:r>
            <a:r>
              <a:rPr lang="de-DE" sz="2800" b="1" dirty="0" err="1"/>
              <a:t>ideas</a:t>
            </a:r>
            <a:r>
              <a:rPr lang="de-DE" sz="2800" b="1" dirty="0"/>
              <a:t> x </a:t>
            </a:r>
            <a:r>
              <a:rPr lang="de-DE" sz="2800" b="1" dirty="0" err="1"/>
              <a:t>young</a:t>
            </a:r>
            <a:r>
              <a:rPr lang="de-DE" sz="2800" b="1" dirty="0"/>
              <a:t> </a:t>
            </a:r>
            <a:r>
              <a:rPr lang="de-DE" sz="2800" b="1" dirty="0" err="1"/>
              <a:t>fusion</a:t>
            </a:r>
            <a:r>
              <a:rPr lang="de-DE" sz="2800" b="1" dirty="0"/>
              <a:t> </a:t>
            </a:r>
            <a:r>
              <a:rPr lang="de-DE" sz="2800" b="1" dirty="0" err="1"/>
              <a:t>enthusiasts</a:t>
            </a:r>
            <a:r>
              <a:rPr lang="de-DE" sz="2800" b="1" dirty="0"/>
              <a:t>      </a:t>
            </a:r>
          </a:p>
          <a:p>
            <a:pPr algn="ctr"/>
            <a:r>
              <a:rPr lang="de-DE" sz="2800" dirty="0"/>
              <a:t>(</a:t>
            </a:r>
            <a:r>
              <a:rPr lang="de-DE" sz="2800" dirty="0" err="1"/>
              <a:t>arb</a:t>
            </a:r>
            <a:r>
              <a:rPr lang="de-DE" sz="2800" dirty="0"/>
              <a:t>. Units, </a:t>
            </a:r>
            <a:r>
              <a:rPr lang="de-DE" sz="2800" dirty="0" err="1"/>
              <a:t>maybe</a:t>
            </a:r>
            <a:r>
              <a:rPr lang="de-DE" sz="2800" dirty="0"/>
              <a:t> </a:t>
            </a:r>
            <a:r>
              <a:rPr lang="de-DE" sz="2800" dirty="0" err="1"/>
              <a:t>even</a:t>
            </a:r>
            <a:r>
              <a:rPr lang="de-DE" sz="2800" dirty="0"/>
              <a:t> </a:t>
            </a:r>
            <a:r>
              <a:rPr lang="de-DE" sz="2800" dirty="0" err="1"/>
              <a:t>logarithmic</a:t>
            </a:r>
            <a:r>
              <a:rPr lang="de-DE" sz="2800" dirty="0"/>
              <a:t> </a:t>
            </a:r>
            <a:r>
              <a:rPr lang="de-DE" sz="2800" dirty="0" err="1"/>
              <a:t>scale</a:t>
            </a:r>
            <a:r>
              <a:rPr lang="de-DE" sz="2800" dirty="0"/>
              <a:t>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4A156BD-A53D-7EEF-9509-DAEAD6500741}"/>
              </a:ext>
            </a:extLst>
          </p:cNvPr>
          <p:cNvSpPr txBox="1"/>
          <p:nvPr/>
        </p:nvSpPr>
        <p:spPr>
          <a:xfrm>
            <a:off x="433498" y="2241835"/>
            <a:ext cx="687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DT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20382E5-6B4C-AFC2-205A-DFB079507BB5}"/>
              </a:ext>
            </a:extLst>
          </p:cNvPr>
          <p:cNvSpPr txBox="1"/>
          <p:nvPr/>
        </p:nvSpPr>
        <p:spPr>
          <a:xfrm>
            <a:off x="246725" y="3552406"/>
            <a:ext cx="118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p11B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79B63D-CB99-FD5A-93EB-3DA71E6F9C9F}"/>
              </a:ext>
            </a:extLst>
          </p:cNvPr>
          <p:cNvSpPr txBox="1"/>
          <p:nvPr/>
        </p:nvSpPr>
        <p:spPr>
          <a:xfrm>
            <a:off x="-37172" y="-5219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The </a:t>
            </a:r>
            <a:r>
              <a:rPr lang="de-DE" sz="3600" dirty="0" err="1"/>
              <a:t>amount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problems</a:t>
            </a:r>
            <a:r>
              <a:rPr lang="de-DE" sz="3600" dirty="0"/>
              <a:t> and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effort</a:t>
            </a:r>
            <a:r>
              <a:rPr lang="de-DE" sz="3600" dirty="0"/>
              <a:t> it </a:t>
            </a:r>
            <a:r>
              <a:rPr lang="de-DE" sz="3600" dirty="0" err="1"/>
              <a:t>takes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solve</a:t>
            </a:r>
            <a:r>
              <a:rPr lang="de-DE" sz="3600" dirty="0"/>
              <a:t> </a:t>
            </a:r>
            <a:r>
              <a:rPr lang="de-DE" sz="3600" dirty="0" err="1"/>
              <a:t>them</a:t>
            </a:r>
            <a:r>
              <a:rPr lang="de-DE" sz="3600" dirty="0"/>
              <a:t> is a </a:t>
            </a:r>
            <a:r>
              <a:rPr lang="de-DE" sz="3600" dirty="0" err="1"/>
              <a:t>conserved</a:t>
            </a:r>
            <a:r>
              <a:rPr lang="de-DE" sz="3600" dirty="0"/>
              <a:t> </a:t>
            </a:r>
            <a:r>
              <a:rPr lang="de-DE" sz="3600" dirty="0" err="1"/>
              <a:t>quantity</a:t>
            </a:r>
            <a:r>
              <a:rPr lang="de-DE" sz="3600" dirty="0"/>
              <a:t>.         (</a:t>
            </a:r>
            <a:r>
              <a:rPr lang="de-DE" sz="3600" dirty="0" err="1"/>
              <a:t>applies</a:t>
            </a:r>
            <a:r>
              <a:rPr lang="de-DE" sz="3600" dirty="0"/>
              <a:t> also for MCF and ICF)</a:t>
            </a:r>
          </a:p>
        </p:txBody>
      </p:sp>
    </p:spTree>
    <p:extLst>
      <p:ext uri="{BB962C8B-B14F-4D97-AF65-F5344CB8AC3E}">
        <p14:creationId xmlns:p14="http://schemas.microsoft.com/office/powerpoint/2010/main" val="3142048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E3D8264-CD48-C6E7-5F5C-ED122773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2" y="147179"/>
            <a:ext cx="11641175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40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A7FFCDE-B642-3459-8DC2-92353F427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02" y="1037064"/>
            <a:ext cx="8672143" cy="47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11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129B52-6F15-E3BB-1D15-D07E64881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90" y="1425844"/>
            <a:ext cx="7685820" cy="43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21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4E9CB82-ECD1-6060-8D84-FF191F1EABFA}"/>
              </a:ext>
            </a:extLst>
          </p:cNvPr>
          <p:cNvSpPr txBox="1"/>
          <p:nvPr/>
        </p:nvSpPr>
        <p:spPr>
          <a:xfrm>
            <a:off x="1438381" y="493159"/>
            <a:ext cx="2597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/>
              <a:t>Conclusion</a:t>
            </a:r>
            <a:r>
              <a:rPr lang="de-DE" sz="4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9570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28" y="1857911"/>
            <a:ext cx="5026333" cy="38666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E9A1593-4AFF-47C2-A26E-B17E35BDFE11}"/>
                  </a:ext>
                </a:extLst>
              </p:cNvPr>
              <p:cNvSpPr txBox="1"/>
              <p:nvPr/>
            </p:nvSpPr>
            <p:spPr>
              <a:xfrm>
                <a:off x="7038186" y="6251608"/>
                <a:ext cx="4723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2021/22 </a:t>
                </a:r>
                <a:r>
                  <a:rPr lang="de-DE" b="1" dirty="0" err="1"/>
                  <a:t>fusion</a:t>
                </a:r>
                <a:r>
                  <a:rPr lang="de-DE" b="1" dirty="0"/>
                  <a:t> </a:t>
                </a:r>
                <a:r>
                  <a:rPr lang="de-DE" b="1" dirty="0" err="1"/>
                  <a:t>energy</a:t>
                </a:r>
                <a:r>
                  <a:rPr lang="de-DE" b="1" dirty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de-DE" b="1" dirty="0"/>
                  <a:t> </a:t>
                </a:r>
                <a:r>
                  <a:rPr lang="de-DE" b="1" dirty="0">
                    <a:solidFill>
                      <a:srgbClr val="FF0000"/>
                    </a:solidFill>
                  </a:rPr>
                  <a:t>1.8 MJ/2.8MJ/&gt; 8MJ</a:t>
                </a:r>
              </a:p>
            </p:txBody>
          </p:sp>
        </mc:Choice>
        <mc:Fallback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E9A1593-4AFF-47C2-A26E-B17E35BDF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186" y="6251608"/>
                <a:ext cx="4723886" cy="369332"/>
              </a:xfrm>
              <a:prstGeom prst="rect">
                <a:avLst/>
              </a:prstGeom>
              <a:blipFill>
                <a:blip r:embed="rId4"/>
                <a:stretch>
                  <a:fillRect l="-1163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F8A41812-92F1-155E-DC4B-D1F506D8B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1" y="1862413"/>
            <a:ext cx="4997707" cy="28004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376D6D8-59DB-6E65-4398-06FAE9BA3661}"/>
              </a:ext>
            </a:extLst>
          </p:cNvPr>
          <p:cNvSpPr txBox="1"/>
          <p:nvPr/>
        </p:nvSpPr>
        <p:spPr>
          <a:xfrm>
            <a:off x="519138" y="5971485"/>
            <a:ext cx="356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2.8 MJ in 2022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8 MJ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61DEBA-E8D3-1DCF-0B05-35BB79A9E897}"/>
              </a:ext>
            </a:extLst>
          </p:cNvPr>
          <p:cNvSpPr txBox="1"/>
          <p:nvPr/>
        </p:nvSpPr>
        <p:spPr>
          <a:xfrm>
            <a:off x="873198" y="246443"/>
            <a:ext cx="9744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Inertial Fusion Breakthrough at NIF, Livermore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9FB7A10-C5DD-055B-366B-E72DF3DF1D74}"/>
              </a:ext>
            </a:extLst>
          </p:cNvPr>
          <p:cNvSpPr txBox="1"/>
          <p:nvPr/>
        </p:nvSpPr>
        <p:spPr>
          <a:xfrm>
            <a:off x="268801" y="5415248"/>
            <a:ext cx="5940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Exceeded</a:t>
            </a:r>
            <a:r>
              <a:rPr lang="de-DE" sz="2000" dirty="0"/>
              <a:t> Lawson </a:t>
            </a:r>
            <a:r>
              <a:rPr lang="de-DE" sz="2000" dirty="0" err="1"/>
              <a:t>criterion</a:t>
            </a:r>
            <a:r>
              <a:rPr lang="de-DE" sz="2000" dirty="0"/>
              <a:t> for </a:t>
            </a:r>
            <a:r>
              <a:rPr lang="de-DE" sz="2000" dirty="0" err="1"/>
              <a:t>ignition</a:t>
            </a:r>
            <a:r>
              <a:rPr lang="de-DE" sz="2000" dirty="0"/>
              <a:t> in 2021 (1.37 MJ</a:t>
            </a:r>
          </a:p>
        </p:txBody>
      </p:sp>
    </p:spTree>
    <p:extLst>
      <p:ext uri="{BB962C8B-B14F-4D97-AF65-F5344CB8AC3E}">
        <p14:creationId xmlns:p14="http://schemas.microsoft.com/office/powerpoint/2010/main" val="196308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6FB3F9C-9AF6-70B7-7552-FDD1ABA20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2" y="2768911"/>
            <a:ext cx="4424670" cy="331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igure">
            <a:extLst>
              <a:ext uri="{FF2B5EF4-FFF2-40B4-BE49-F238E27FC236}">
                <a16:creationId xmlns:a16="http://schemas.microsoft.com/office/drawing/2014/main" id="{643B0B6A-C9D0-0AF6-041D-C9E41D831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108" y="2686719"/>
            <a:ext cx="3473154" cy="33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915A28B-23E6-C966-FEA2-E5B04D5BEFF0}"/>
              </a:ext>
            </a:extLst>
          </p:cNvPr>
          <p:cNvSpPr txBox="1"/>
          <p:nvPr/>
        </p:nvSpPr>
        <p:spPr>
          <a:xfrm>
            <a:off x="0" y="17466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Workshop on </a:t>
            </a:r>
            <a:r>
              <a:rPr lang="de-DE" sz="3600" b="1" dirty="0" err="1"/>
              <a:t>spherical</a:t>
            </a:r>
            <a:r>
              <a:rPr lang="de-DE" sz="3600" b="1" dirty="0"/>
              <a:t> Hohlraums: </a:t>
            </a:r>
            <a:r>
              <a:rPr lang="de-DE" sz="3600" b="1" dirty="0" err="1"/>
              <a:t>October</a:t>
            </a:r>
            <a:r>
              <a:rPr lang="de-DE" sz="3600" b="1" dirty="0"/>
              <a:t> 9-11  </a:t>
            </a:r>
            <a:br>
              <a:rPr lang="de-DE" sz="3600" b="1" dirty="0"/>
            </a:br>
            <a:r>
              <a:rPr lang="de-DE" sz="3600" b="1" dirty="0"/>
              <a:t>in Xi‘An, China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B95461-B54D-B63E-269E-85F558CE2052}"/>
              </a:ext>
            </a:extLst>
          </p:cNvPr>
          <p:cNvSpPr txBox="1"/>
          <p:nvPr/>
        </p:nvSpPr>
        <p:spPr>
          <a:xfrm>
            <a:off x="915542" y="1666594"/>
            <a:ext cx="9382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/>
              <a:t>Why</a:t>
            </a:r>
            <a:r>
              <a:rPr lang="de-DE" sz="3600" dirty="0"/>
              <a:t> </a:t>
            </a:r>
            <a:r>
              <a:rPr lang="de-DE" sz="3600" dirty="0" err="1"/>
              <a:t>did</a:t>
            </a:r>
            <a:r>
              <a:rPr lang="de-DE" sz="3600" dirty="0"/>
              <a:t> NIF </a:t>
            </a:r>
            <a:r>
              <a:rPr lang="de-DE" sz="3600" dirty="0" err="1"/>
              <a:t>start</a:t>
            </a:r>
            <a:r>
              <a:rPr lang="de-DE" sz="3600" dirty="0"/>
              <a:t> with an </a:t>
            </a:r>
            <a:r>
              <a:rPr lang="de-DE" sz="3600" dirty="0" err="1"/>
              <a:t>unfavorable</a:t>
            </a:r>
            <a:r>
              <a:rPr lang="de-DE" sz="3600" dirty="0"/>
              <a:t> </a:t>
            </a:r>
            <a:r>
              <a:rPr lang="de-DE" sz="3600" dirty="0" err="1"/>
              <a:t>geometry</a:t>
            </a:r>
            <a:r>
              <a:rPr lang="de-DE" sz="3600" dirty="0"/>
              <a:t>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CE1AB5-A3AA-7347-A6EC-CC731F445481}"/>
              </a:ext>
            </a:extLst>
          </p:cNvPr>
          <p:cNvSpPr txBox="1"/>
          <p:nvPr/>
        </p:nvSpPr>
        <p:spPr>
          <a:xfrm>
            <a:off x="8743307" y="6189236"/>
            <a:ext cx="25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  <a:r>
              <a:rPr lang="de-DE" sz="2800" dirty="0" err="1"/>
              <a:t>courtesy</a:t>
            </a:r>
            <a:r>
              <a:rPr lang="de-DE" sz="2800" dirty="0"/>
              <a:t> Lan Ke</a:t>
            </a:r>
          </a:p>
        </p:txBody>
      </p:sp>
    </p:spTree>
    <p:extLst>
      <p:ext uri="{BB962C8B-B14F-4D97-AF65-F5344CB8AC3E}">
        <p14:creationId xmlns:p14="http://schemas.microsoft.com/office/powerpoint/2010/main" val="363188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531348CA-5781-4A4B-948C-5854D4CA1329}"/>
                  </a:ext>
                </a:extLst>
              </p:cNvPr>
              <p:cNvSpPr txBox="1"/>
              <p:nvPr/>
            </p:nvSpPr>
            <p:spPr>
              <a:xfrm>
                <a:off x="0" y="138900"/>
                <a:ext cx="1219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Fast </a:t>
                </a:r>
                <a:r>
                  <a:rPr lang="de-DE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ignition</a:t>
                </a:r>
                <a:r>
                  <a:rPr lang="de-DE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Laser </a:t>
                </a:r>
                <a:r>
                  <a:rPr lang="de-DE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Generated</a:t>
                </a:r>
                <a:r>
                  <a:rPr lang="de-DE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Particle </a:t>
                </a:r>
                <a:r>
                  <a:rPr lang="de-DE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Beams</a:t>
                </a:r>
                <a:endParaRPr lang="de-DE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e, p,</a:t>
                </a:r>
                <a14:m>
                  <m:oMath xmlns:m="http://schemas.openxmlformats.org/officeDocument/2006/math">
                    <m:r>
                      <a:rPr lang="de-DE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de-DE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lang="de-DE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de-DE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</a:t>
                </a:r>
                <a:r>
                  <a:rPr lang="de-DE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heavy </a:t>
                </a:r>
                <a:r>
                  <a:rPr lang="de-DE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ions</a:t>
                </a:r>
                <a:endParaRPr lang="de-DE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531348CA-5781-4A4B-948C-5854D4CA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8900"/>
                <a:ext cx="12192000" cy="1200329"/>
              </a:xfrm>
              <a:prstGeom prst="rect">
                <a:avLst/>
              </a:prstGeom>
              <a:blipFill>
                <a:blip r:embed="rId2"/>
                <a:stretch>
                  <a:fillRect t="-8629" b="-177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ABAE27B7-C34D-43DF-8588-7C7EE3FE7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51198">
            <a:off x="3629385" y="1838675"/>
            <a:ext cx="3804709" cy="625286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9390439-C706-4072-9F23-7D903DC43875}"/>
              </a:ext>
            </a:extLst>
          </p:cNvPr>
          <p:cNvSpPr txBox="1"/>
          <p:nvPr/>
        </p:nvSpPr>
        <p:spPr>
          <a:xfrm>
            <a:off x="2390775" y="2657475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Laser beam(s)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07B5835-86A1-4CC2-BD42-454B4CC19018}"/>
              </a:ext>
            </a:extLst>
          </p:cNvPr>
          <p:cNvSpPr txBox="1"/>
          <p:nvPr/>
        </p:nvSpPr>
        <p:spPr>
          <a:xfrm>
            <a:off x="6837640" y="2763082"/>
            <a:ext cx="2763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Precompressed</a:t>
            </a:r>
            <a:r>
              <a:rPr lang="de-DE" sz="3200" dirty="0"/>
              <a:t> </a:t>
            </a:r>
            <a:r>
              <a:rPr lang="de-DE" sz="3200" dirty="0" err="1"/>
              <a:t>fusion</a:t>
            </a:r>
            <a:r>
              <a:rPr lang="de-DE" sz="3200" dirty="0"/>
              <a:t> </a:t>
            </a:r>
            <a:r>
              <a:rPr lang="de-DE" sz="3200" dirty="0" err="1"/>
              <a:t>fuel</a:t>
            </a:r>
            <a:endParaRPr lang="de-DE" sz="3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C4912DD-7E82-1275-6EC1-9D69AD8D65DB}"/>
              </a:ext>
            </a:extLst>
          </p:cNvPr>
          <p:cNvSpPr txBox="1"/>
          <p:nvPr/>
        </p:nvSpPr>
        <p:spPr>
          <a:xfrm>
            <a:off x="2646076" y="1466380"/>
            <a:ext cx="651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(not </a:t>
            </a:r>
            <a:r>
              <a:rPr lang="de-DE" sz="3200" dirty="0" err="1"/>
              <a:t>yet</a:t>
            </a:r>
            <a:r>
              <a:rPr lang="de-DE" sz="3200" dirty="0"/>
              <a:t> </a:t>
            </a:r>
            <a:r>
              <a:rPr lang="de-DE" sz="3200" dirty="0" err="1"/>
              <a:t>successfully</a:t>
            </a:r>
            <a:r>
              <a:rPr lang="de-DE" sz="3200" dirty="0"/>
              <a:t> </a:t>
            </a:r>
            <a:r>
              <a:rPr lang="de-DE" sz="3200" dirty="0" err="1"/>
              <a:t>demonstrated</a:t>
            </a:r>
            <a:r>
              <a:rPr lang="de-DE" sz="3200" dirty="0">
                <a:solidFill>
                  <a:srgbClr val="FF0000"/>
                </a:solidFill>
              </a:rPr>
              <a:t>!!!</a:t>
            </a:r>
            <a:r>
              <a:rPr lang="de-DE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802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2A3BCFB-6E1E-1216-8E30-7CEE8A7B909A}"/>
              </a:ext>
            </a:extLst>
          </p:cNvPr>
          <p:cNvSpPr txBox="1"/>
          <p:nvPr/>
        </p:nvSpPr>
        <p:spPr>
          <a:xfrm>
            <a:off x="534256" y="1859340"/>
            <a:ext cx="10438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Upcoming</a:t>
            </a:r>
            <a:r>
              <a:rPr lang="de-DE" sz="3200" dirty="0"/>
              <a:t>: New </a:t>
            </a:r>
            <a:r>
              <a:rPr lang="de-DE" sz="3200" dirty="0" err="1"/>
              <a:t>amplifier</a:t>
            </a:r>
            <a:r>
              <a:rPr lang="de-DE" sz="3200" dirty="0"/>
              <a:t> </a:t>
            </a:r>
            <a:r>
              <a:rPr lang="de-DE" sz="3200" dirty="0" err="1"/>
              <a:t>scheme</a:t>
            </a:r>
            <a:r>
              <a:rPr lang="de-DE" sz="3200" dirty="0"/>
              <a:t>: Lan Ke (POP </a:t>
            </a:r>
            <a:r>
              <a:rPr lang="de-DE" sz="3200" dirty="0" err="1"/>
              <a:t>submitted</a:t>
            </a:r>
            <a:r>
              <a:rPr lang="de-DE" sz="3200" dirty="0"/>
              <a:t>)</a:t>
            </a:r>
            <a:br>
              <a:rPr lang="de-DE" sz="3200" dirty="0"/>
            </a:br>
            <a:br>
              <a:rPr lang="de-DE" sz="3200" dirty="0"/>
            </a:br>
            <a:r>
              <a:rPr lang="de-DE" sz="3200" dirty="0"/>
              <a:t>Double </a:t>
            </a:r>
            <a:r>
              <a:rPr lang="de-DE" sz="3200" dirty="0" err="1"/>
              <a:t>Cone</a:t>
            </a:r>
            <a:r>
              <a:rPr lang="de-DE" sz="3200" dirty="0"/>
              <a:t> </a:t>
            </a:r>
            <a:r>
              <a:rPr lang="de-DE" sz="3200" dirty="0" err="1"/>
              <a:t>ignition</a:t>
            </a:r>
            <a:r>
              <a:rPr lang="de-DE" sz="3200" dirty="0"/>
              <a:t>: </a:t>
            </a:r>
            <a:r>
              <a:rPr lang="de-DE" sz="3200" dirty="0" err="1"/>
              <a:t>see</a:t>
            </a:r>
            <a:r>
              <a:rPr lang="de-DE" sz="3200" dirty="0"/>
              <a:t> </a:t>
            </a:r>
            <a:r>
              <a:rPr lang="de-DE" sz="3200" dirty="0" err="1"/>
              <a:t>talk</a:t>
            </a:r>
            <a:r>
              <a:rPr lang="de-DE" sz="3200" dirty="0"/>
              <a:t> on IFSA </a:t>
            </a:r>
            <a:r>
              <a:rPr lang="de-DE" sz="3200" dirty="0" err="1"/>
              <a:t>by</a:t>
            </a:r>
            <a:r>
              <a:rPr lang="de-DE" sz="3200" dirty="0"/>
              <a:t>     Zhang Jie </a:t>
            </a:r>
          </a:p>
        </p:txBody>
      </p:sp>
    </p:spTree>
    <p:extLst>
      <p:ext uri="{BB962C8B-B14F-4D97-AF65-F5344CB8AC3E}">
        <p14:creationId xmlns:p14="http://schemas.microsoft.com/office/powerpoint/2010/main" val="189034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5860F3D-77A8-4824-E227-4D74C3368E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09" y="1210080"/>
            <a:ext cx="7596601" cy="528144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5E064FA-D9B2-DA4A-5164-D5B309220BCC}"/>
              </a:ext>
            </a:extLst>
          </p:cNvPr>
          <p:cNvSpPr txBox="1"/>
          <p:nvPr/>
        </p:nvSpPr>
        <p:spPr>
          <a:xfrm>
            <a:off x="2339940" y="5933325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b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Courtesy B. Jiang XJTU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3EE4584-C68E-8129-AF6C-D0C3EC4AFC73}"/>
              </a:ext>
            </a:extLst>
          </p:cNvPr>
          <p:cNvSpPr txBox="1"/>
          <p:nvPr/>
        </p:nvSpPr>
        <p:spPr>
          <a:xfrm>
            <a:off x="277402" y="366474"/>
            <a:ext cx="108186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Abundance pattern of Nuclei in the solar system 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6180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0BA713E-F23F-41D3-0989-7DF9F022F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7" y="748633"/>
            <a:ext cx="8182954" cy="6094263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4F7F0E4D-A602-0044-04C4-9D1FD877C3F3}"/>
              </a:ext>
            </a:extLst>
          </p:cNvPr>
          <p:cNvSpPr txBox="1"/>
          <p:nvPr/>
        </p:nvSpPr>
        <p:spPr>
          <a:xfrm>
            <a:off x="339046" y="179173"/>
            <a:ext cx="11781034" cy="746125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  <a:buNone/>
            </a:pPr>
            <a:r>
              <a:rPr lang="en-US" sz="900" i="1" kern="1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i="1" kern="1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Spectral Hardening in Cosmic Ray Boron Spectrum. </a:t>
            </a:r>
            <a:endParaRPr lang="de-DE" sz="4000" i="1" kern="100" dirty="0">
              <a:solidFill>
                <a:srgbClr val="44546A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57C8164-8B2B-0607-3708-3A8282A444CE}"/>
              </a:ext>
            </a:extLst>
          </p:cNvPr>
          <p:cNvSpPr txBox="1"/>
          <p:nvPr/>
        </p:nvSpPr>
        <p:spPr>
          <a:xfrm>
            <a:off x="6848582" y="647356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1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Courtesy DAMPE coll. PRL 134 191991 May 13,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8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89751E7-88D8-1FD4-48F2-F391B411D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58" y="237302"/>
            <a:ext cx="8734214" cy="63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5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Breitbild</PresentationFormat>
  <Paragraphs>53</Paragraphs>
  <Slides>28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Dieter H.H. Hoffmann</dc:creator>
  <cp:lastModifiedBy>Dieter H.H. Hoffmann</cp:lastModifiedBy>
  <cp:revision>4</cp:revision>
  <dcterms:created xsi:type="dcterms:W3CDTF">2025-07-02T07:54:44Z</dcterms:created>
  <dcterms:modified xsi:type="dcterms:W3CDTF">2025-09-07T21:49:54Z</dcterms:modified>
</cp:coreProperties>
</file>